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09c2724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09c2724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09c2724c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09c2724c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09c2724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09c2724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09c2724c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09c2724c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09c2724c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09c2724c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09c2724c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09c2724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84650"/>
            <a:ext cx="8520600" cy="1174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latin typeface="Lexend"/>
                <a:ea typeface="Lexend"/>
                <a:cs typeface="Lexend"/>
                <a:sym typeface="Lexend"/>
              </a:rPr>
              <a:t>Flight Management System</a:t>
            </a:r>
            <a:endParaRPr sz="4000">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Project Description</a:t>
            </a:r>
            <a:endParaRPr>
              <a:latin typeface="Lexend"/>
              <a:ea typeface="Lexend"/>
              <a:cs typeface="Lexend"/>
              <a:sym typeface="Lexend"/>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latin typeface="Lexend"/>
                <a:ea typeface="Lexend"/>
                <a:cs typeface="Lexend"/>
                <a:sym typeface="Lexend"/>
              </a:rPr>
              <a:t>Flight Management System primarily deals with management of flights, flight path, flight crew, airports, and passengers. The system provides broad overview of underlying operational factors that influence the airport management.</a:t>
            </a:r>
            <a:endParaRPr>
              <a:latin typeface="Lexend"/>
              <a:ea typeface="Lexend"/>
              <a:cs typeface="Lexend"/>
              <a:sym typeface="Lexend"/>
            </a:endParaRPr>
          </a:p>
          <a:p>
            <a:pPr indent="0" lvl="0" marL="0" rtl="0" algn="l">
              <a:spcBef>
                <a:spcPts val="1200"/>
              </a:spcBef>
              <a:spcAft>
                <a:spcPts val="0"/>
              </a:spcAft>
              <a:buClr>
                <a:schemeClr val="dk1"/>
              </a:buClr>
              <a:buSzPct val="61111"/>
              <a:buFont typeface="Arial"/>
              <a:buNone/>
            </a:pPr>
            <a:r>
              <a:t/>
            </a:r>
            <a:endParaRPr>
              <a:latin typeface="Lexend"/>
              <a:ea typeface="Lexend"/>
              <a:cs typeface="Lexend"/>
              <a:sym typeface="Lexend"/>
            </a:endParaRPr>
          </a:p>
          <a:p>
            <a:pPr indent="0" lvl="0" marL="0" rtl="0" algn="l">
              <a:spcBef>
                <a:spcPts val="1200"/>
              </a:spcBef>
              <a:spcAft>
                <a:spcPts val="1200"/>
              </a:spcAft>
              <a:buNone/>
            </a:pPr>
            <a:r>
              <a:rPr lang="en">
                <a:latin typeface="Lexend"/>
                <a:ea typeface="Lexend"/>
                <a:cs typeface="Lexend"/>
                <a:sym typeface="Lexend"/>
              </a:rPr>
              <a:t>The database system has the data of all goods and passengers flights, commercial airports and passengers travelling through the airline.</a:t>
            </a:r>
            <a:br>
              <a:rPr lang="en">
                <a:latin typeface="Lexend"/>
                <a:ea typeface="Lexend"/>
                <a:cs typeface="Lexend"/>
                <a:sym typeface="Lexend"/>
              </a:rPr>
            </a:br>
            <a:br>
              <a:rPr lang="en">
                <a:latin typeface="Lexend"/>
                <a:ea typeface="Lexend"/>
                <a:cs typeface="Lexend"/>
                <a:sym typeface="Lexend"/>
              </a:rPr>
            </a:br>
            <a:r>
              <a:rPr lang="en">
                <a:latin typeface="Lexend"/>
                <a:ea typeface="Lexend"/>
                <a:cs typeface="Lexend"/>
                <a:sym typeface="Lexend"/>
              </a:rPr>
              <a:t>We initiated the Flight Management System project for several compelling reasons that align with the evolving needs of the aviation industry and the broader objectives of enhancing operational efficiency, safety, and passenger satisfaction.</a:t>
            </a:r>
            <a:endParaRPr>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UML Diagram before Normalisation</a:t>
            </a:r>
            <a:endParaRPr>
              <a:latin typeface="Lexend"/>
              <a:ea typeface="Lexend"/>
              <a:cs typeface="Lexend"/>
              <a:sym typeface="Lexend"/>
            </a:endParaRPr>
          </a:p>
        </p:txBody>
      </p:sp>
      <p:pic>
        <p:nvPicPr>
          <p:cNvPr id="66" name="Google Shape;66;p15"/>
          <p:cNvPicPr preferRelativeResize="0"/>
          <p:nvPr/>
        </p:nvPicPr>
        <p:blipFill>
          <a:blip r:embed="rId3">
            <a:alphaModFix/>
          </a:blip>
          <a:stretch>
            <a:fillRect/>
          </a:stretch>
        </p:blipFill>
        <p:spPr>
          <a:xfrm>
            <a:off x="3052975" y="1053400"/>
            <a:ext cx="3038043"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UML Diagram after Normalisation</a:t>
            </a:r>
            <a:endParaRPr>
              <a:latin typeface="Lexend"/>
              <a:ea typeface="Lexend"/>
              <a:cs typeface="Lexend"/>
              <a:sym typeface="Lexend"/>
            </a:endParaRPr>
          </a:p>
        </p:txBody>
      </p:sp>
      <p:pic>
        <p:nvPicPr>
          <p:cNvPr id="72" name="Google Shape;72;p16"/>
          <p:cNvPicPr preferRelativeResize="0"/>
          <p:nvPr/>
        </p:nvPicPr>
        <p:blipFill>
          <a:blip r:embed="rId3">
            <a:alphaModFix/>
          </a:blip>
          <a:stretch>
            <a:fillRect/>
          </a:stretch>
        </p:blipFill>
        <p:spPr>
          <a:xfrm>
            <a:off x="1528063" y="1111100"/>
            <a:ext cx="6087878" cy="38209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ER Diagram</a:t>
            </a:r>
            <a:endParaRPr>
              <a:latin typeface="Lexend"/>
              <a:ea typeface="Lexend"/>
              <a:cs typeface="Lexend"/>
              <a:sym typeface="Lexend"/>
            </a:endParaRPr>
          </a:p>
        </p:txBody>
      </p:sp>
      <p:pic>
        <p:nvPicPr>
          <p:cNvPr id="78" name="Google Shape;78;p17"/>
          <p:cNvPicPr preferRelativeResize="0"/>
          <p:nvPr/>
        </p:nvPicPr>
        <p:blipFill>
          <a:blip r:embed="rId3">
            <a:alphaModFix/>
          </a:blip>
          <a:stretch>
            <a:fillRect/>
          </a:stretch>
        </p:blipFill>
        <p:spPr>
          <a:xfrm>
            <a:off x="1325125" y="1017725"/>
            <a:ext cx="6489677"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Relationships in ER Diagram</a:t>
            </a:r>
            <a:endParaRPr>
              <a:latin typeface="Lexend"/>
              <a:ea typeface="Lexend"/>
              <a:cs typeface="Lexend"/>
              <a:sym typeface="Lexend"/>
            </a:endParaRPr>
          </a:p>
        </p:txBody>
      </p:sp>
      <p:pic>
        <p:nvPicPr>
          <p:cNvPr id="84" name="Google Shape;84;p18"/>
          <p:cNvPicPr preferRelativeResize="0"/>
          <p:nvPr/>
        </p:nvPicPr>
        <p:blipFill>
          <a:blip r:embed="rId3">
            <a:alphaModFix/>
          </a:blip>
          <a:stretch>
            <a:fillRect/>
          </a:stretch>
        </p:blipFill>
        <p:spPr>
          <a:xfrm>
            <a:off x="2204825" y="1118875"/>
            <a:ext cx="4734355" cy="3820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ctrTitle"/>
          </p:nvPr>
        </p:nvSpPr>
        <p:spPr>
          <a:xfrm>
            <a:off x="311700" y="1984650"/>
            <a:ext cx="8520600" cy="1174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latin typeface="Lexend"/>
                <a:ea typeface="Lexend"/>
                <a:cs typeface="Lexend"/>
                <a:sym typeface="Lexend"/>
              </a:rPr>
              <a:t>Thank You</a:t>
            </a:r>
            <a:endParaRPr sz="40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