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8" r:id="rId3"/>
    <p:sldId id="260" r:id="rId4"/>
    <p:sldId id="261" r:id="rId5"/>
    <p:sldId id="262" r:id="rId6"/>
    <p:sldId id="263" r:id="rId7"/>
    <p:sldId id="264" r:id="rId8"/>
    <p:sldId id="265" r:id="rId9"/>
    <p:sldId id="266" r:id="rId10"/>
    <p:sldId id="268" r:id="rId11"/>
    <p:sldId id="269" r:id="rId12"/>
    <p:sldId id="270" r:id="rId13"/>
    <p:sldId id="271" r:id="rId14"/>
    <p:sldId id="274" r:id="rId15"/>
    <p:sldId id="272" r:id="rId16"/>
    <p:sldId id="275" r:id="rId17"/>
    <p:sldId id="273"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6" r:id="rId46"/>
    <p:sldId id="307" r:id="rId47"/>
    <p:sldId id="308" r:id="rId48"/>
    <p:sldId id="30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526C6-C47D-4A0E-99C2-DE048A202FB7}"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06DC4-B4E8-44A5-8403-1362E531369F}" type="slidenum">
              <a:rPr lang="en-US" smtClean="0"/>
              <a:t>‹#›</a:t>
            </a:fld>
            <a:endParaRPr lang="en-US"/>
          </a:p>
        </p:txBody>
      </p:sp>
    </p:spTree>
    <p:extLst>
      <p:ext uri="{BB962C8B-B14F-4D97-AF65-F5344CB8AC3E}">
        <p14:creationId xmlns:p14="http://schemas.microsoft.com/office/powerpoint/2010/main" val="44147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C14739-9CB1-460E-89E0-40761D563009}" type="slidenum">
              <a:rPr lang="en-US" altLang="en-US" sz="1200" smtClean="0"/>
              <a:pPr/>
              <a:t>2</a:t>
            </a:fld>
            <a:endParaRPr lang="en-US" altLang="en-US" sz="1200"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97087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7A28DEE-068A-4BAD-8D93-00553014D691}" type="slidenum">
              <a:rPr lang="ar-SA" altLang="en-US">
                <a:latin typeface="Arial" panose="020B0604020202020204" pitchFamily="34" charset="0"/>
              </a:rPr>
              <a:pPr/>
              <a:t>39</a:t>
            </a:fld>
            <a:endParaRPr lang="en-US" altLang="en-US">
              <a:latin typeface="Arial" panose="020B0604020202020204" pitchFamily="34" charset="0"/>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ar-EG" altLang="en-US" smtClean="0">
              <a:latin typeface="Arial" panose="020B0604020202020204" pitchFamily="34" charset="0"/>
            </a:endParaRPr>
          </a:p>
        </p:txBody>
      </p:sp>
    </p:spTree>
    <p:extLst>
      <p:ext uri="{BB962C8B-B14F-4D97-AF65-F5344CB8AC3E}">
        <p14:creationId xmlns:p14="http://schemas.microsoft.com/office/powerpoint/2010/main" val="297045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Presentation Required!</a:t>
            </a:r>
            <a:endParaRPr lang="en-GB"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3389DD8-2765-4518-AB6E-40713AEB08EA}" type="slidenum">
              <a:rPr lang="en-GB" altLang="en-US"/>
              <a:pPr/>
              <a:t>41</a:t>
            </a:fld>
            <a:endParaRPr lang="en-GB" altLang="en-US"/>
          </a:p>
        </p:txBody>
      </p:sp>
    </p:spTree>
    <p:extLst>
      <p:ext uri="{BB962C8B-B14F-4D97-AF65-F5344CB8AC3E}">
        <p14:creationId xmlns:p14="http://schemas.microsoft.com/office/powerpoint/2010/main" val="3046019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5239A1A-A71D-48D7-B63B-EBC976537D87}" type="slidenum">
              <a:rPr lang="ar-SA" altLang="en-US">
                <a:latin typeface="Arial" panose="020B0604020202020204" pitchFamily="34" charset="0"/>
              </a:rPr>
              <a:pPr/>
              <a:t>45</a:t>
            </a:fld>
            <a:endParaRPr lang="en-US" altLang="en-US">
              <a:latin typeface="Arial" panose="020B0604020202020204"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ar-EG" altLang="en-US" smtClean="0">
              <a:latin typeface="Arial" panose="020B0604020202020204" pitchFamily="34" charset="0"/>
            </a:endParaRPr>
          </a:p>
        </p:txBody>
      </p:sp>
    </p:spTree>
    <p:extLst>
      <p:ext uri="{BB962C8B-B14F-4D97-AF65-F5344CB8AC3E}">
        <p14:creationId xmlns:p14="http://schemas.microsoft.com/office/powerpoint/2010/main" val="59202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0B7C94B-0F84-4B94-89D3-BF7F9BB60853}" type="slidenum">
              <a:rPr lang="en-GB" altLang="en-US"/>
              <a:pPr/>
              <a:t>47</a:t>
            </a:fld>
            <a:endParaRPr lang="en-GB" altLang="en-US"/>
          </a:p>
        </p:txBody>
      </p:sp>
    </p:spTree>
    <p:extLst>
      <p:ext uri="{BB962C8B-B14F-4D97-AF65-F5344CB8AC3E}">
        <p14:creationId xmlns:p14="http://schemas.microsoft.com/office/powerpoint/2010/main" val="299870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8385B26-7A0C-4CAE-9BB9-D8E1DD5AFA25}" type="slidenum">
              <a:rPr lang="en-US" altLang="en-US" sz="1200" smtClean="0"/>
              <a:pPr/>
              <a:t>3</a:t>
            </a:fld>
            <a:endParaRPr lang="en-US" alt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6441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297D174-CE7D-4F38-81DB-5C164F73E78C}" type="slidenum">
              <a:rPr lang="en-US" altLang="en-US" sz="1200" smtClean="0"/>
              <a:pPr/>
              <a:t>4</a:t>
            </a:fld>
            <a:endParaRPr lang="en-US" altLang="en-US" sz="1200"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66910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F2994E0-8F0D-4B26-9856-C80BAF310AEC}" type="slidenum">
              <a:rPr lang="ar-SA" altLang="en-US">
                <a:latin typeface="Arial" panose="020B0604020202020204" pitchFamily="34" charset="0"/>
              </a:rPr>
              <a:pPr/>
              <a:t>24</a:t>
            </a:fld>
            <a:endParaRPr lang="en-US" altLang="en-US">
              <a:latin typeface="Arial" panose="020B0604020202020204"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ar-EG" altLang="en-US" smtClean="0">
              <a:latin typeface="Arial" panose="020B0604020202020204" pitchFamily="34" charset="0"/>
            </a:endParaRPr>
          </a:p>
        </p:txBody>
      </p:sp>
    </p:spTree>
    <p:extLst>
      <p:ext uri="{BB962C8B-B14F-4D97-AF65-F5344CB8AC3E}">
        <p14:creationId xmlns:p14="http://schemas.microsoft.com/office/powerpoint/2010/main" val="2962365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B9C6413-BA4B-47C1-9570-F7A2CC63C4ED}" type="slidenum">
              <a:rPr lang="ar-SA" altLang="en-US">
                <a:latin typeface="Arial" panose="020B0604020202020204" pitchFamily="34" charset="0"/>
              </a:rPr>
              <a:pPr/>
              <a:t>27</a:t>
            </a:fld>
            <a:endParaRPr lang="en-US" altLang="en-US">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ar-EG" altLang="en-US" smtClean="0">
              <a:latin typeface="Arial" panose="020B0604020202020204" pitchFamily="34" charset="0"/>
            </a:endParaRPr>
          </a:p>
        </p:txBody>
      </p:sp>
    </p:spTree>
    <p:extLst>
      <p:ext uri="{BB962C8B-B14F-4D97-AF65-F5344CB8AC3E}">
        <p14:creationId xmlns:p14="http://schemas.microsoft.com/office/powerpoint/2010/main" val="66555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E82EAED-153E-49E4-99B1-F3F5D809496A}" type="slidenum">
              <a:rPr lang="ar-SA" altLang="en-US">
                <a:latin typeface="Arial" panose="020B0604020202020204" pitchFamily="34" charset="0"/>
              </a:rPr>
              <a:pPr/>
              <a:t>30</a:t>
            </a:fld>
            <a:endParaRPr lang="en-US" altLang="en-US">
              <a:latin typeface="Arial" panose="020B0604020202020204" pitchFamily="34"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ar-EG" altLang="en-US" smtClean="0">
              <a:latin typeface="Arial" panose="020B0604020202020204" pitchFamily="34" charset="0"/>
            </a:endParaRPr>
          </a:p>
        </p:txBody>
      </p:sp>
    </p:spTree>
    <p:extLst>
      <p:ext uri="{BB962C8B-B14F-4D97-AF65-F5344CB8AC3E}">
        <p14:creationId xmlns:p14="http://schemas.microsoft.com/office/powerpoint/2010/main" val="61916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Examples of Software Risks include:</a:t>
            </a:r>
          </a:p>
          <a:p>
            <a:pPr>
              <a:spcBef>
                <a:spcPct val="0"/>
              </a:spcBef>
            </a:pPr>
            <a:r>
              <a:rPr lang="en-US" altLang="en-US" smtClean="0"/>
              <a:t>1- </a:t>
            </a:r>
            <a:r>
              <a:rPr lang="en-GB" altLang="en-US" b="1" smtClean="0"/>
              <a:t>Estimation and scheduling</a:t>
            </a:r>
          </a:p>
          <a:p>
            <a:pPr>
              <a:spcBef>
                <a:spcPct val="0"/>
              </a:spcBef>
            </a:pPr>
            <a:r>
              <a:rPr lang="en-US" altLang="en-US" smtClean="0"/>
              <a:t>2- </a:t>
            </a:r>
            <a:r>
              <a:rPr lang="en-GB" altLang="en-US" b="1" smtClean="0"/>
              <a:t>Sudden growth in requirements</a:t>
            </a:r>
          </a:p>
          <a:p>
            <a:pPr>
              <a:spcBef>
                <a:spcPct val="0"/>
              </a:spcBef>
            </a:pPr>
            <a:r>
              <a:rPr lang="en-US" altLang="en-US" smtClean="0"/>
              <a:t>3- </a:t>
            </a:r>
            <a:r>
              <a:rPr lang="en-GB" altLang="en-US" b="1" smtClean="0"/>
              <a:t>Employee turnover</a:t>
            </a:r>
          </a:p>
          <a:p>
            <a:pPr>
              <a:spcBef>
                <a:spcPct val="0"/>
              </a:spcBef>
            </a:pPr>
            <a:r>
              <a:rPr lang="en-US" altLang="en-US" smtClean="0"/>
              <a:t>4- </a:t>
            </a:r>
            <a:r>
              <a:rPr lang="en-GB" altLang="en-US" b="1" smtClean="0"/>
              <a:t>Productivity issues</a:t>
            </a:r>
          </a:p>
          <a:p>
            <a:pPr>
              <a:spcBef>
                <a:spcPct val="0"/>
              </a:spcBef>
            </a:pPr>
            <a:r>
              <a:rPr lang="en-US" altLang="en-US" smtClean="0"/>
              <a:t>5- </a:t>
            </a:r>
            <a:r>
              <a:rPr lang="en-GB" altLang="en-US" b="1" smtClean="0"/>
              <a:t>Compromising on designs</a:t>
            </a:r>
          </a:p>
          <a:p>
            <a:pPr>
              <a:spcBef>
                <a:spcPct val="0"/>
              </a:spcBef>
            </a:pPr>
            <a:r>
              <a:rPr lang="en-US" altLang="en-US" smtClean="0"/>
              <a:t>6- </a:t>
            </a:r>
            <a:r>
              <a:rPr lang="en-GB" altLang="en-US" b="1" smtClean="0"/>
              <a:t>Technical risks</a:t>
            </a:r>
          </a:p>
          <a:p>
            <a:pPr>
              <a:spcBef>
                <a:spcPct val="0"/>
              </a:spcBef>
            </a:pPr>
            <a:endParaRPr lang="en-US" altLang="en-US" smtClean="0"/>
          </a:p>
          <a:p>
            <a:pPr>
              <a:spcBef>
                <a:spcPct val="0"/>
              </a:spcBef>
            </a:pPr>
            <a:endParaRPr lang="en-US" altLang="en-US" smtClean="0"/>
          </a:p>
          <a:p>
            <a:pPr>
              <a:spcBef>
                <a:spcPct val="0"/>
              </a:spcBef>
            </a:pPr>
            <a:endParaRPr lang="en-GB"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08A5191-EE14-4535-A938-649014EBD0B7}" type="slidenum">
              <a:rPr lang="en-GB" altLang="en-US"/>
              <a:pPr/>
              <a:t>33</a:t>
            </a:fld>
            <a:endParaRPr lang="en-GB" altLang="en-US"/>
          </a:p>
        </p:txBody>
      </p:sp>
    </p:spTree>
    <p:extLst>
      <p:ext uri="{BB962C8B-B14F-4D97-AF65-F5344CB8AC3E}">
        <p14:creationId xmlns:p14="http://schemas.microsoft.com/office/powerpoint/2010/main" val="2518332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0F18B36-1F9C-4EC4-A4BC-598FE3D33027}" type="slidenum">
              <a:rPr lang="ar-SA" altLang="en-US">
                <a:latin typeface="Arial" panose="020B0604020202020204" pitchFamily="34" charset="0"/>
              </a:rPr>
              <a:pPr/>
              <a:t>35</a:t>
            </a:fld>
            <a:endParaRPr lang="en-US" altLang="en-US">
              <a:latin typeface="Arial" panose="020B0604020202020204" pitchFamily="34" charset="0"/>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ar-EG" altLang="en-US" smtClean="0">
              <a:latin typeface="Arial" panose="020B0604020202020204" pitchFamily="34" charset="0"/>
            </a:endParaRPr>
          </a:p>
        </p:txBody>
      </p:sp>
    </p:spTree>
    <p:extLst>
      <p:ext uri="{BB962C8B-B14F-4D97-AF65-F5344CB8AC3E}">
        <p14:creationId xmlns:p14="http://schemas.microsoft.com/office/powerpoint/2010/main" val="1235384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6EE6D2D-347D-447C-B13D-32B60E953998}" type="slidenum">
              <a:rPr lang="ar-SA" altLang="en-US">
                <a:latin typeface="Arial" panose="020B0604020202020204" pitchFamily="34" charset="0"/>
              </a:rPr>
              <a:pPr/>
              <a:t>36</a:t>
            </a:fld>
            <a:endParaRPr lang="en-US" altLang="en-US">
              <a:latin typeface="Arial" panose="020B0604020202020204"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ar-EG" altLang="en-US" smtClean="0">
              <a:latin typeface="Arial" panose="020B0604020202020204" pitchFamily="34" charset="0"/>
            </a:endParaRPr>
          </a:p>
        </p:txBody>
      </p:sp>
    </p:spTree>
    <p:extLst>
      <p:ext uri="{BB962C8B-B14F-4D97-AF65-F5344CB8AC3E}">
        <p14:creationId xmlns:p14="http://schemas.microsoft.com/office/powerpoint/2010/main" val="2312843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81164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2186967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51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81229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3659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3674869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706349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50739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1682765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DEBB13-C983-492C-8880-94EB40D18905}"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406341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DEBB13-C983-492C-8880-94EB40D18905}"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265602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DEBB13-C983-492C-8880-94EB40D18905}"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348063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DEBB13-C983-492C-8880-94EB40D18905}"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49535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EBB13-C983-492C-8880-94EB40D18905}"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110532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DEBB13-C983-492C-8880-94EB40D18905}"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300511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6DEBB13-C983-492C-8880-94EB40D18905}"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B1EF6-E679-43DE-A0EE-5D1C0A7F20CA}" type="slidenum">
              <a:rPr lang="en-US" smtClean="0"/>
              <a:t>‹#›</a:t>
            </a:fld>
            <a:endParaRPr lang="en-US"/>
          </a:p>
        </p:txBody>
      </p:sp>
    </p:spTree>
    <p:extLst>
      <p:ext uri="{BB962C8B-B14F-4D97-AF65-F5344CB8AC3E}">
        <p14:creationId xmlns:p14="http://schemas.microsoft.com/office/powerpoint/2010/main" val="2415045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DEBB13-C983-492C-8880-94EB40D18905}" type="datetimeFigureOut">
              <a:rPr lang="en-US" smtClean="0"/>
              <a:t>1/18/2024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6B1EF6-E679-43DE-A0EE-5D1C0A7F20CA}" type="slidenum">
              <a:rPr lang="en-US" smtClean="0"/>
              <a:t>‹#›</a:t>
            </a:fld>
            <a:endParaRPr lang="en-US"/>
          </a:p>
        </p:txBody>
      </p:sp>
    </p:spTree>
    <p:extLst>
      <p:ext uri="{BB962C8B-B14F-4D97-AF65-F5344CB8AC3E}">
        <p14:creationId xmlns:p14="http://schemas.microsoft.com/office/powerpoint/2010/main" val="4039071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9253297" cy="1646302"/>
          </a:xfrm>
        </p:spPr>
        <p:txBody>
          <a:bodyPr/>
          <a:lstStyle/>
          <a:p>
            <a:pPr algn="ctr"/>
            <a:r>
              <a:rPr lang="en-US" sz="4400" b="1" dirty="0" smtClean="0"/>
              <a:t>CSE2016-Software Engineering</a:t>
            </a:r>
            <a:r>
              <a:rPr lang="en-US" sz="4400" b="1" dirty="0"/>
              <a:t/>
            </a:r>
            <a:br>
              <a:rPr lang="en-US" sz="4400" b="1" dirty="0"/>
            </a:br>
            <a:r>
              <a:rPr lang="en-US" sz="4400" b="1" dirty="0" smtClean="0"/>
              <a:t>Module-1</a:t>
            </a:r>
            <a:endParaRPr lang="en-US" sz="4400" b="1" dirty="0"/>
          </a:p>
        </p:txBody>
      </p:sp>
    </p:spTree>
    <p:extLst>
      <p:ext uri="{BB962C8B-B14F-4D97-AF65-F5344CB8AC3E}">
        <p14:creationId xmlns:p14="http://schemas.microsoft.com/office/powerpoint/2010/main" val="178204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001C3CA-21AD-4150-B859-CFAF4E31C107}"/>
              </a:ext>
            </a:extLst>
          </p:cNvPr>
          <p:cNvSpPr>
            <a:spLocks noGrp="1"/>
          </p:cNvSpPr>
          <p:nvPr>
            <p:ph type="sldNum" sz="quarter" idx="11"/>
          </p:nvPr>
        </p:nvSpPr>
        <p:spPr/>
        <p:txBody>
          <a:bodyPr/>
          <a:lstStyle/>
          <a:p>
            <a:pPr>
              <a:defRPr/>
            </a:pPr>
            <a:fld id="{020B009F-76CA-4ECB-B993-92297A354855}" type="slidenum">
              <a:rPr lang="en-US" altLang="en-US"/>
              <a:pPr>
                <a:defRPr/>
              </a:pPr>
              <a:t>10</a:t>
            </a:fld>
            <a:endParaRPr lang="en-US" altLang="en-US"/>
          </a:p>
        </p:txBody>
      </p:sp>
      <p:sp>
        <p:nvSpPr>
          <p:cNvPr id="24579" name="Rectangle 3"/>
          <p:cNvSpPr>
            <a:spLocks noGrp="1" noChangeArrowheads="1"/>
          </p:cNvSpPr>
          <p:nvPr>
            <p:ph type="title"/>
          </p:nvPr>
        </p:nvSpPr>
        <p:spPr>
          <a:xfrm>
            <a:off x="787400" y="468747"/>
            <a:ext cx="4383088" cy="633413"/>
          </a:xfrm>
        </p:spPr>
        <p:txBody>
          <a:bodyPr>
            <a:noAutofit/>
          </a:bodyPr>
          <a:lstStyle/>
          <a:p>
            <a:pPr eaLnBrk="1" hangingPunct="1"/>
            <a:r>
              <a:rPr lang="en-US" altLang="en-US" b="1" dirty="0" smtClean="0"/>
              <a:t>Umbrella Activities</a:t>
            </a:r>
          </a:p>
        </p:txBody>
      </p:sp>
      <p:sp>
        <p:nvSpPr>
          <p:cNvPr id="24580" name="Rectangle 4"/>
          <p:cNvSpPr>
            <a:spLocks noGrp="1" noChangeArrowheads="1"/>
          </p:cNvSpPr>
          <p:nvPr>
            <p:ph type="body" idx="1"/>
          </p:nvPr>
        </p:nvSpPr>
        <p:spPr>
          <a:xfrm>
            <a:off x="1013691" y="1773383"/>
            <a:ext cx="6508750" cy="4075113"/>
          </a:xfrm>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vert="horz" lIns="90487" tIns="44450" rIns="90487" bIns="44450" rtlCol="0">
            <a:normAutofit/>
          </a:bodyPr>
          <a:lstStyle/>
          <a:p>
            <a:pPr marL="285750" indent="-285750"/>
            <a:r>
              <a:rPr lang="en-US" altLang="en-US" sz="2400" b="1" dirty="0" smtClean="0"/>
              <a:t>Software project management</a:t>
            </a:r>
          </a:p>
          <a:p>
            <a:pPr marL="285750" indent="-285750"/>
            <a:r>
              <a:rPr lang="en-US" altLang="en-US" sz="2400" b="1" dirty="0" smtClean="0"/>
              <a:t>Formal technical reviews</a:t>
            </a:r>
          </a:p>
          <a:p>
            <a:pPr marL="285750" indent="-285750"/>
            <a:r>
              <a:rPr lang="en-US" altLang="en-US" sz="2400" b="1" dirty="0" smtClean="0"/>
              <a:t>Software quality assurance</a:t>
            </a:r>
          </a:p>
          <a:p>
            <a:pPr marL="285750" indent="-285750"/>
            <a:r>
              <a:rPr lang="en-US" altLang="en-US" sz="2400" b="1" dirty="0" smtClean="0"/>
              <a:t>Software configuration management</a:t>
            </a:r>
          </a:p>
          <a:p>
            <a:pPr marL="285750" indent="-285750"/>
            <a:r>
              <a:rPr lang="en-US" altLang="en-US" sz="2400" b="1" dirty="0" smtClean="0"/>
              <a:t>Work product preparation and production</a:t>
            </a:r>
          </a:p>
          <a:p>
            <a:pPr marL="285750" indent="-285750"/>
            <a:r>
              <a:rPr lang="en-US" altLang="en-US" sz="2400" b="1" dirty="0" smtClean="0"/>
              <a:t>Reusability management</a:t>
            </a:r>
          </a:p>
          <a:p>
            <a:pPr marL="285750" indent="-285750"/>
            <a:r>
              <a:rPr lang="en-US" altLang="en-US" sz="2400" b="1" dirty="0" smtClean="0"/>
              <a:t>Measurement</a:t>
            </a:r>
          </a:p>
          <a:p>
            <a:pPr marL="285750" indent="-285750"/>
            <a:r>
              <a:rPr lang="en-US" altLang="en-US" sz="2400" b="1" dirty="0" smtClean="0"/>
              <a:t>Risk management</a:t>
            </a:r>
          </a:p>
        </p:txBody>
      </p:sp>
    </p:spTree>
    <p:extLst>
      <p:ext uri="{BB962C8B-B14F-4D97-AF65-F5344CB8AC3E}">
        <p14:creationId xmlns:p14="http://schemas.microsoft.com/office/powerpoint/2010/main" val="385277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Programming in the small vs. programming in the </a:t>
            </a:r>
            <a:r>
              <a:rPr lang="en-IN" b="1" dirty="0" smtClean="0"/>
              <a:t>large</a:t>
            </a:r>
            <a:endParaRPr lang="en-US" b="1" dirty="0"/>
          </a:p>
        </p:txBody>
      </p:sp>
      <p:sp>
        <p:nvSpPr>
          <p:cNvPr id="3" name="Content Placeholder 2"/>
          <p:cNvSpPr>
            <a:spLocks noGrp="1"/>
          </p:cNvSpPr>
          <p:nvPr>
            <p:ph idx="1"/>
          </p:nvPr>
        </p:nvSpPr>
        <p:spPr/>
        <p:txBody>
          <a:bodyPr/>
          <a:lstStyle/>
          <a:p>
            <a:endParaRPr lang="en-US"/>
          </a:p>
        </p:txBody>
      </p:sp>
      <p:pic>
        <p:nvPicPr>
          <p:cNvPr id="1026" name="Picture 2" descr="https://images.slideplayer.com/32/10020380/slides/slide_2.jpg"/>
          <p:cNvPicPr>
            <a:picLocks noChangeAspect="1" noChangeArrowheads="1"/>
          </p:cNvPicPr>
          <p:nvPr/>
        </p:nvPicPr>
        <p:blipFill rotWithShape="1">
          <a:blip r:embed="rId2">
            <a:extLst>
              <a:ext uri="{28A0092B-C50C-407E-A947-70E740481C1C}">
                <a14:useLocalDpi xmlns:a14="http://schemas.microsoft.com/office/drawing/2010/main" val="0"/>
              </a:ext>
            </a:extLst>
          </a:blip>
          <a:srcRect t="22128" b="16189"/>
          <a:stretch/>
        </p:blipFill>
        <p:spPr bwMode="auto">
          <a:xfrm>
            <a:off x="403668" y="1985847"/>
            <a:ext cx="9144000" cy="423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28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software failures </a:t>
            </a:r>
          </a:p>
        </p:txBody>
      </p:sp>
      <p:sp>
        <p:nvSpPr>
          <p:cNvPr id="3" name="Content Placeholder 2"/>
          <p:cNvSpPr>
            <a:spLocks noGrp="1"/>
          </p:cNvSpPr>
          <p:nvPr>
            <p:ph idx="1"/>
          </p:nvPr>
        </p:nvSpPr>
        <p:spPr>
          <a:xfrm>
            <a:off x="677334" y="1338554"/>
            <a:ext cx="8660630" cy="3880773"/>
          </a:xfrm>
        </p:spPr>
        <p:txBody>
          <a:bodyPr>
            <a:noAutofit/>
          </a:bodyPr>
          <a:lstStyle/>
          <a:p>
            <a:pPr marL="0" indent="0">
              <a:buNone/>
            </a:pPr>
            <a:r>
              <a:rPr lang="en-US" sz="2000" dirty="0"/>
              <a:t>A possible classification of failures of software products into five different types is as follows:</a:t>
            </a:r>
          </a:p>
          <a:p>
            <a:pPr algn="just"/>
            <a:r>
              <a:rPr lang="en-US" sz="2000" b="1" dirty="0" smtClean="0">
                <a:solidFill>
                  <a:srgbClr val="FF0000"/>
                </a:solidFill>
              </a:rPr>
              <a:t>Transient</a:t>
            </a:r>
            <a:r>
              <a:rPr lang="en-US" sz="2000" dirty="0" smtClean="0"/>
              <a:t>- </a:t>
            </a:r>
            <a:r>
              <a:rPr lang="en-US" sz="2000" dirty="0"/>
              <a:t>Transient failures occur only for certain input values while invoking </a:t>
            </a:r>
            <a:r>
              <a:rPr lang="en-US" sz="2000" dirty="0" smtClean="0"/>
              <a:t>a function </a:t>
            </a:r>
            <a:r>
              <a:rPr lang="en-US" sz="2000" dirty="0"/>
              <a:t>of the system.</a:t>
            </a:r>
          </a:p>
          <a:p>
            <a:pPr algn="just"/>
            <a:r>
              <a:rPr lang="en-US" sz="2000" dirty="0" smtClean="0"/>
              <a:t> </a:t>
            </a:r>
            <a:r>
              <a:rPr lang="en-US" sz="2000" b="1" dirty="0" smtClean="0">
                <a:solidFill>
                  <a:srgbClr val="FF0000"/>
                </a:solidFill>
              </a:rPr>
              <a:t>Permanent</a:t>
            </a:r>
            <a:r>
              <a:rPr lang="en-US" sz="2000" dirty="0" smtClean="0"/>
              <a:t>- </a:t>
            </a:r>
            <a:r>
              <a:rPr lang="en-US" sz="2000" dirty="0"/>
              <a:t>Permanent failures occur for all input values while invoking a function </a:t>
            </a:r>
            <a:r>
              <a:rPr lang="en-US" sz="2000" dirty="0" smtClean="0"/>
              <a:t>of the system</a:t>
            </a:r>
            <a:r>
              <a:rPr lang="en-US" sz="2000" dirty="0"/>
              <a:t>.</a:t>
            </a:r>
          </a:p>
          <a:p>
            <a:pPr algn="just"/>
            <a:r>
              <a:rPr lang="en-US" sz="2000" b="1" dirty="0" smtClean="0">
                <a:solidFill>
                  <a:srgbClr val="FF0000"/>
                </a:solidFill>
              </a:rPr>
              <a:t>Recoverable</a:t>
            </a:r>
            <a:r>
              <a:rPr lang="en-US" sz="2000" dirty="0" smtClean="0"/>
              <a:t>- </a:t>
            </a:r>
            <a:r>
              <a:rPr lang="en-US" sz="2000" dirty="0"/>
              <a:t>When recoverable failures occur, the system recovers with or without </a:t>
            </a:r>
            <a:r>
              <a:rPr lang="en-US" sz="2000" dirty="0" smtClean="0"/>
              <a:t>operator intervention</a:t>
            </a:r>
            <a:r>
              <a:rPr lang="en-US" sz="2000" dirty="0"/>
              <a:t>.</a:t>
            </a:r>
          </a:p>
          <a:p>
            <a:pPr algn="just"/>
            <a:r>
              <a:rPr lang="en-US" sz="2000" b="1" dirty="0" smtClean="0">
                <a:solidFill>
                  <a:srgbClr val="FF0000"/>
                </a:solidFill>
              </a:rPr>
              <a:t>Unrecoverable</a:t>
            </a:r>
            <a:r>
              <a:rPr lang="en-US" sz="2000" dirty="0" smtClean="0"/>
              <a:t>- </a:t>
            </a:r>
            <a:r>
              <a:rPr lang="en-US" sz="2000" dirty="0"/>
              <a:t>In unrecoverable failures, the system may need to be restarted.</a:t>
            </a:r>
          </a:p>
          <a:p>
            <a:pPr algn="just"/>
            <a:r>
              <a:rPr lang="en-US" sz="2000" b="1" dirty="0" smtClean="0">
                <a:solidFill>
                  <a:srgbClr val="FF0000"/>
                </a:solidFill>
              </a:rPr>
              <a:t>Cosmetic</a:t>
            </a:r>
            <a:r>
              <a:rPr lang="en-US" sz="2000" dirty="0" smtClean="0"/>
              <a:t>- </a:t>
            </a:r>
            <a:r>
              <a:rPr lang="en-US" sz="2000" dirty="0"/>
              <a:t>These classes of failures cause only minor irritations, and do not lead </a:t>
            </a:r>
            <a:r>
              <a:rPr lang="en-US" sz="2000" dirty="0" smtClean="0"/>
              <a:t>to incorrect </a:t>
            </a:r>
            <a:r>
              <a:rPr lang="en-US" sz="2000" dirty="0"/>
              <a:t>results. An example of a cosmetic failure is the case where the mouse button </a:t>
            </a:r>
            <a:r>
              <a:rPr lang="en-US" sz="2000" dirty="0" smtClean="0"/>
              <a:t>has to </a:t>
            </a:r>
            <a:r>
              <a:rPr lang="en-US" sz="2000" dirty="0"/>
              <a:t>be clicked twice instead of once to invoke a given function through the graphical </a:t>
            </a:r>
            <a:r>
              <a:rPr lang="en-US" sz="2000" dirty="0" smtClean="0"/>
              <a:t>user interface</a:t>
            </a:r>
            <a:endParaRPr lang="en-US" sz="2000" dirty="0"/>
          </a:p>
        </p:txBody>
      </p:sp>
    </p:spTree>
    <p:extLst>
      <p:ext uri="{BB962C8B-B14F-4D97-AF65-F5344CB8AC3E}">
        <p14:creationId xmlns:p14="http://schemas.microsoft.com/office/powerpoint/2010/main" val="688353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97" y="240146"/>
            <a:ext cx="8596668" cy="701964"/>
          </a:xfrm>
        </p:spPr>
        <p:txBody>
          <a:bodyPr/>
          <a:lstStyle/>
          <a:p>
            <a:r>
              <a:rPr lang="en-US" b="1" dirty="0"/>
              <a:t>What is  software </a:t>
            </a:r>
            <a:r>
              <a:rPr lang="en-US" b="1" dirty="0" smtClean="0"/>
              <a:t>quality?</a:t>
            </a:r>
            <a:endParaRPr lang="en-US" b="1" dirty="0"/>
          </a:p>
        </p:txBody>
      </p:sp>
      <p:sp>
        <p:nvSpPr>
          <p:cNvPr id="3" name="Content Placeholder 2"/>
          <p:cNvSpPr>
            <a:spLocks noGrp="1"/>
          </p:cNvSpPr>
          <p:nvPr>
            <p:ph idx="1"/>
          </p:nvPr>
        </p:nvSpPr>
        <p:spPr>
          <a:xfrm>
            <a:off x="668097" y="1043709"/>
            <a:ext cx="8596668" cy="3880773"/>
          </a:xfrm>
        </p:spPr>
        <p:txBody>
          <a:bodyPr>
            <a:noAutofit/>
          </a:bodyPr>
          <a:lstStyle/>
          <a:p>
            <a:pPr algn="just"/>
            <a:r>
              <a:rPr lang="en-US" sz="2000" dirty="0"/>
              <a:t>The modern view of a quality associates with a software product several quality factors such </a:t>
            </a:r>
            <a:r>
              <a:rPr lang="en-US" sz="2000" dirty="0" smtClean="0"/>
              <a:t>as the </a:t>
            </a:r>
            <a:r>
              <a:rPr lang="en-US" sz="2000" dirty="0"/>
              <a:t>following:</a:t>
            </a:r>
          </a:p>
          <a:p>
            <a:pPr algn="just"/>
            <a:r>
              <a:rPr lang="en-US" sz="2000" b="1" dirty="0" smtClean="0">
                <a:solidFill>
                  <a:srgbClr val="FF0000"/>
                </a:solidFill>
              </a:rPr>
              <a:t>Portability</a:t>
            </a:r>
            <a:r>
              <a:rPr lang="en-US" sz="2000" b="1" dirty="0">
                <a:solidFill>
                  <a:srgbClr val="FF0000"/>
                </a:solidFill>
              </a:rPr>
              <a:t>:</a:t>
            </a:r>
            <a:r>
              <a:rPr lang="en-US" sz="2000" dirty="0"/>
              <a:t> A software product is said to be portable, if it can be easily made to work </a:t>
            </a:r>
            <a:r>
              <a:rPr lang="en-US" sz="2000" dirty="0" smtClean="0"/>
              <a:t>in different </a:t>
            </a:r>
            <a:r>
              <a:rPr lang="en-US" sz="2000" dirty="0"/>
              <a:t>operating system environments, in different machines, with other </a:t>
            </a:r>
            <a:r>
              <a:rPr lang="en-US" sz="2000" dirty="0" smtClean="0"/>
              <a:t>software products</a:t>
            </a:r>
            <a:r>
              <a:rPr lang="en-US" sz="2000" dirty="0"/>
              <a:t>, etc.</a:t>
            </a:r>
          </a:p>
          <a:p>
            <a:pPr algn="just"/>
            <a:r>
              <a:rPr lang="en-US" sz="2000" b="1" dirty="0" smtClean="0">
                <a:solidFill>
                  <a:srgbClr val="FF0000"/>
                </a:solidFill>
              </a:rPr>
              <a:t>Usability</a:t>
            </a:r>
            <a:r>
              <a:rPr lang="en-US" sz="2000" b="1" dirty="0">
                <a:solidFill>
                  <a:srgbClr val="FF0000"/>
                </a:solidFill>
              </a:rPr>
              <a:t>:</a:t>
            </a:r>
            <a:r>
              <a:rPr lang="en-US" sz="2000" dirty="0"/>
              <a:t> A software product has good usability, if different categories of users (i.e. </a:t>
            </a:r>
            <a:r>
              <a:rPr lang="en-US" sz="2000" dirty="0" smtClean="0"/>
              <a:t>both expert </a:t>
            </a:r>
            <a:r>
              <a:rPr lang="en-US" sz="2000" dirty="0"/>
              <a:t>and novice users) can easily invoke the functions of the product.</a:t>
            </a:r>
          </a:p>
          <a:p>
            <a:pPr algn="just"/>
            <a:r>
              <a:rPr lang="en-US" sz="2000" b="1" dirty="0" smtClean="0">
                <a:solidFill>
                  <a:srgbClr val="FF0000"/>
                </a:solidFill>
              </a:rPr>
              <a:t>Reusability</a:t>
            </a:r>
            <a:r>
              <a:rPr lang="en-US" sz="2000" b="1" dirty="0">
                <a:solidFill>
                  <a:srgbClr val="FF0000"/>
                </a:solidFill>
              </a:rPr>
              <a:t>:</a:t>
            </a:r>
            <a:r>
              <a:rPr lang="en-US" sz="2000" dirty="0"/>
              <a:t> A software product has good reusability, if different modules of the </a:t>
            </a:r>
            <a:r>
              <a:rPr lang="en-US" sz="2000" dirty="0" smtClean="0"/>
              <a:t>product can </a:t>
            </a:r>
            <a:r>
              <a:rPr lang="en-US" sz="2000" dirty="0"/>
              <a:t>easily be reused to develop new products.</a:t>
            </a:r>
          </a:p>
          <a:p>
            <a:pPr algn="just"/>
            <a:r>
              <a:rPr lang="en-US" sz="2000" b="1" dirty="0" smtClean="0">
                <a:solidFill>
                  <a:srgbClr val="FF0000"/>
                </a:solidFill>
              </a:rPr>
              <a:t>Correctness</a:t>
            </a:r>
            <a:r>
              <a:rPr lang="en-US" sz="2000" b="1" dirty="0">
                <a:solidFill>
                  <a:srgbClr val="FF0000"/>
                </a:solidFill>
              </a:rPr>
              <a:t>:</a:t>
            </a:r>
            <a:r>
              <a:rPr lang="en-US" sz="2000" dirty="0"/>
              <a:t> A software product is correct, if different requirements as specified in </a:t>
            </a:r>
            <a:r>
              <a:rPr lang="en-US" sz="2000" dirty="0" smtClean="0"/>
              <a:t>the SRS </a:t>
            </a:r>
            <a:r>
              <a:rPr lang="en-US" sz="2000" dirty="0"/>
              <a:t>document have been correctly implemented.</a:t>
            </a:r>
          </a:p>
          <a:p>
            <a:pPr algn="just"/>
            <a:r>
              <a:rPr lang="en-US" sz="2000" b="1" dirty="0" smtClean="0">
                <a:solidFill>
                  <a:srgbClr val="FF0000"/>
                </a:solidFill>
              </a:rPr>
              <a:t>Maintainability</a:t>
            </a:r>
            <a:r>
              <a:rPr lang="en-US" sz="2000" b="1" dirty="0">
                <a:solidFill>
                  <a:srgbClr val="FF0000"/>
                </a:solidFill>
              </a:rPr>
              <a:t>:</a:t>
            </a:r>
            <a:r>
              <a:rPr lang="en-US" sz="2000" dirty="0"/>
              <a:t> A software product is maintainable, if errors can be easily corrected </a:t>
            </a:r>
            <a:r>
              <a:rPr lang="en-US" sz="2000" dirty="0" smtClean="0"/>
              <a:t>as and </a:t>
            </a:r>
            <a:r>
              <a:rPr lang="en-US" sz="2000" dirty="0"/>
              <a:t>when they show up, new functions can be easily added to the product, and </a:t>
            </a:r>
            <a:r>
              <a:rPr lang="en-US" sz="2000" dirty="0" smtClean="0"/>
              <a:t>the functionalities </a:t>
            </a:r>
            <a:r>
              <a:rPr lang="en-US" sz="2000" dirty="0"/>
              <a:t>of the product can be easily modified, etc. </a:t>
            </a:r>
          </a:p>
        </p:txBody>
      </p:sp>
    </p:spTree>
    <p:extLst>
      <p:ext uri="{BB962C8B-B14F-4D97-AF65-F5344CB8AC3E}">
        <p14:creationId xmlns:p14="http://schemas.microsoft.com/office/powerpoint/2010/main" val="1827160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6386" name="Picture 2" descr="quality assur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45" y="526628"/>
            <a:ext cx="8146473" cy="579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651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quality system consists of</a:t>
            </a:r>
          </a:p>
        </p:txBody>
      </p:sp>
      <p:sp>
        <p:nvSpPr>
          <p:cNvPr id="3" name="Content Placeholder 2"/>
          <p:cNvSpPr>
            <a:spLocks noGrp="1"/>
          </p:cNvSpPr>
          <p:nvPr>
            <p:ph idx="1"/>
          </p:nvPr>
        </p:nvSpPr>
        <p:spPr>
          <a:xfrm>
            <a:off x="677333" y="1606408"/>
            <a:ext cx="8799175" cy="4397228"/>
          </a:xfrm>
        </p:spPr>
        <p:txBody>
          <a:bodyPr>
            <a:noAutofit/>
          </a:bodyPr>
          <a:lstStyle/>
          <a:p>
            <a:r>
              <a:rPr lang="en-US" sz="2000" b="1" dirty="0">
                <a:solidFill>
                  <a:srgbClr val="FF0000"/>
                </a:solidFill>
              </a:rPr>
              <a:t>Managerial Structure and Individual Responsibilities</a:t>
            </a:r>
            <a:r>
              <a:rPr lang="en-US" sz="2000" b="1" dirty="0"/>
              <a:t>- </a:t>
            </a:r>
            <a:r>
              <a:rPr lang="en-US" sz="2000" dirty="0"/>
              <a:t>A quality system is actually </a:t>
            </a:r>
            <a:r>
              <a:rPr lang="en-US" sz="2000" dirty="0" smtClean="0"/>
              <a:t>the responsibility </a:t>
            </a:r>
            <a:r>
              <a:rPr lang="en-US" sz="2000" dirty="0"/>
              <a:t>of the organization as a whole. </a:t>
            </a:r>
            <a:endParaRPr lang="en-US" sz="2000" dirty="0" smtClean="0"/>
          </a:p>
          <a:p>
            <a:r>
              <a:rPr lang="en-US" sz="2000" b="1" dirty="0" smtClean="0">
                <a:solidFill>
                  <a:srgbClr val="FF0000"/>
                </a:solidFill>
              </a:rPr>
              <a:t>Quality </a:t>
            </a:r>
            <a:r>
              <a:rPr lang="en-US" sz="2000" b="1" dirty="0">
                <a:solidFill>
                  <a:srgbClr val="FF0000"/>
                </a:solidFill>
              </a:rPr>
              <a:t>System Activities</a:t>
            </a:r>
            <a:r>
              <a:rPr lang="en-US" sz="2000" b="1" dirty="0"/>
              <a:t>- </a:t>
            </a:r>
            <a:r>
              <a:rPr lang="en-US" sz="2000" dirty="0"/>
              <a:t>The quality system activities encompass the following:</a:t>
            </a:r>
          </a:p>
          <a:p>
            <a:pPr lvl="1"/>
            <a:r>
              <a:rPr lang="en-US" sz="2000" dirty="0" smtClean="0"/>
              <a:t>auditing </a:t>
            </a:r>
            <a:r>
              <a:rPr lang="en-US" sz="2000" dirty="0"/>
              <a:t>of projects</a:t>
            </a:r>
          </a:p>
          <a:p>
            <a:pPr lvl="1"/>
            <a:r>
              <a:rPr lang="en-US" sz="2000" dirty="0" smtClean="0"/>
              <a:t>review </a:t>
            </a:r>
            <a:r>
              <a:rPr lang="en-US" sz="2000" dirty="0"/>
              <a:t>of the quality system</a:t>
            </a:r>
          </a:p>
          <a:p>
            <a:pPr lvl="1"/>
            <a:r>
              <a:rPr lang="en-US" sz="2000" dirty="0" smtClean="0"/>
              <a:t>development </a:t>
            </a:r>
            <a:r>
              <a:rPr lang="en-US" sz="2000" dirty="0"/>
              <a:t>of standards, procedures, and guidelines, etc.</a:t>
            </a:r>
          </a:p>
          <a:p>
            <a:pPr lvl="1"/>
            <a:r>
              <a:rPr lang="en-US" sz="2000" dirty="0" smtClean="0"/>
              <a:t>production </a:t>
            </a:r>
            <a:r>
              <a:rPr lang="en-US" sz="2000" dirty="0"/>
              <a:t>of reports for the top management summarizing the effectiveness of the</a:t>
            </a:r>
          </a:p>
          <a:p>
            <a:pPr lvl="1"/>
            <a:r>
              <a:rPr lang="en-US" sz="2000" dirty="0"/>
              <a:t>quality system in the organization. </a:t>
            </a:r>
          </a:p>
        </p:txBody>
      </p:sp>
    </p:spTree>
    <p:extLst>
      <p:ext uri="{BB962C8B-B14F-4D97-AF65-F5344CB8AC3E}">
        <p14:creationId xmlns:p14="http://schemas.microsoft.com/office/powerpoint/2010/main" val="2167197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a:t>
            </a:r>
            <a:r>
              <a:rPr lang="en-US" b="1" dirty="0"/>
              <a:t>few quality characteristics of the Quality Assurance process</a:t>
            </a:r>
          </a:p>
        </p:txBody>
      </p:sp>
      <p:sp>
        <p:nvSpPr>
          <p:cNvPr id="3" name="Content Placeholder 2"/>
          <p:cNvSpPr>
            <a:spLocks noGrp="1"/>
          </p:cNvSpPr>
          <p:nvPr>
            <p:ph idx="1"/>
          </p:nvPr>
        </p:nvSpPr>
        <p:spPr/>
        <p:txBody>
          <a:bodyPr/>
          <a:lstStyle/>
          <a:p>
            <a:r>
              <a:rPr lang="en-US" sz="2000" b="1" dirty="0"/>
              <a:t>Concentrate on the User Experience</a:t>
            </a:r>
            <a:endParaRPr lang="en-US" sz="2000" dirty="0"/>
          </a:p>
          <a:p>
            <a:r>
              <a:rPr lang="en-US" sz="2000" b="1" dirty="0"/>
              <a:t>Automation and Continuous Integration</a:t>
            </a:r>
            <a:endParaRPr lang="en-US" sz="2000" dirty="0"/>
          </a:p>
          <a:p>
            <a:r>
              <a:rPr lang="en-US" sz="2000" b="1" dirty="0"/>
              <a:t>Test and Code Coverage</a:t>
            </a:r>
            <a:endParaRPr lang="en-US" sz="2000" dirty="0"/>
          </a:p>
          <a:p>
            <a:r>
              <a:rPr lang="en-US" sz="2000" b="1" dirty="0"/>
              <a:t>The Shift-Left Approach</a:t>
            </a:r>
            <a:endParaRPr lang="en-US" sz="2000" dirty="0"/>
          </a:p>
          <a:p>
            <a:r>
              <a:rPr lang="en-US" sz="2000" b="1" dirty="0"/>
              <a:t>Smart Testing</a:t>
            </a:r>
            <a:endParaRPr lang="en-US" sz="2000" dirty="0"/>
          </a:p>
          <a:p>
            <a:r>
              <a:rPr lang="en-US" sz="2000" b="1" dirty="0"/>
              <a:t>Bug Prevention</a:t>
            </a:r>
            <a:endParaRPr lang="en-US" sz="2000" dirty="0"/>
          </a:p>
          <a:p>
            <a:r>
              <a:rPr lang="en-US" sz="2000" b="1" dirty="0"/>
              <a:t>Portability</a:t>
            </a:r>
            <a:endParaRPr lang="en-US" sz="2000" dirty="0"/>
          </a:p>
          <a:p>
            <a:r>
              <a:rPr lang="en-US" sz="2000" b="1" dirty="0"/>
              <a:t>Reliability</a:t>
            </a:r>
            <a:endParaRPr lang="en-US" sz="2000" dirty="0"/>
          </a:p>
          <a:p>
            <a:r>
              <a:rPr lang="en-US" sz="2000" b="1" dirty="0"/>
              <a:t>Documentation</a:t>
            </a:r>
            <a:endParaRPr lang="en-US" sz="2000" dirty="0"/>
          </a:p>
          <a:p>
            <a:pPr marL="0" indent="0">
              <a:buNone/>
            </a:pPr>
            <a:endParaRPr lang="en-US" dirty="0"/>
          </a:p>
        </p:txBody>
      </p:sp>
    </p:spTree>
    <p:extLst>
      <p:ext uri="{BB962C8B-B14F-4D97-AF65-F5344CB8AC3E}">
        <p14:creationId xmlns:p14="http://schemas.microsoft.com/office/powerpoint/2010/main" val="396989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descr="https://media.licdn.com/dms/image/D4D12AQH6q95EC77ghQ/article-cover_image-shrink_720_1280/0/1692565105568?e=2147483647&amp;v=beta&amp;t=-SAt2hvdqamXZK_YDlnNaQpPEtpMULy73b75G_OWU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80" y="489694"/>
            <a:ext cx="9247611" cy="520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SO 9000 Quality Management Princip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asq.org/-/media/Images/Learn-About-Quality/Quality-management-principles.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1948874" y="1111469"/>
            <a:ext cx="5880244" cy="5715657"/>
          </a:xfrm>
          <a:prstGeom prst="rect">
            <a:avLst/>
          </a:prstGeom>
        </p:spPr>
      </p:pic>
      <p:sp>
        <p:nvSpPr>
          <p:cNvPr id="8" name="Rectangle 7"/>
          <p:cNvSpPr/>
          <p:nvPr/>
        </p:nvSpPr>
        <p:spPr>
          <a:xfrm>
            <a:off x="460375" y="312738"/>
            <a:ext cx="9154680" cy="646331"/>
          </a:xfrm>
          <a:prstGeom prst="rect">
            <a:avLst/>
          </a:prstGeom>
        </p:spPr>
        <p:txBody>
          <a:bodyPr wrap="square">
            <a:spAutoFit/>
          </a:bodyPr>
          <a:lstStyle/>
          <a:p>
            <a:pPr algn="ctr"/>
            <a:r>
              <a:rPr lang="en-US" sz="3600" b="1" i="0" dirty="0" smtClean="0">
                <a:solidFill>
                  <a:schemeClr val="accent1"/>
                </a:solidFill>
                <a:effectLst/>
              </a:rPr>
              <a:t>ISO 9000 Quality Management Principles</a:t>
            </a:r>
            <a:endParaRPr lang="en-US" dirty="0"/>
          </a:p>
        </p:txBody>
      </p:sp>
    </p:spTree>
    <p:extLst>
      <p:ext uri="{BB962C8B-B14F-4D97-AF65-F5344CB8AC3E}">
        <p14:creationId xmlns:p14="http://schemas.microsoft.com/office/powerpoint/2010/main" val="772528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9494982" cy="905164"/>
          </a:xfrm>
        </p:spPr>
        <p:txBody>
          <a:bodyPr>
            <a:normAutofit/>
          </a:bodyPr>
          <a:lstStyle/>
          <a:p>
            <a:pPr algn="just"/>
            <a:r>
              <a:rPr lang="en-IN" sz="2400" b="1" dirty="0" smtClean="0"/>
              <a:t>Timely availability of </a:t>
            </a:r>
            <a:r>
              <a:rPr lang="en-IN" sz="2400" b="1" dirty="0"/>
              <a:t>software engineering towards successful execution of large software </a:t>
            </a:r>
            <a:r>
              <a:rPr lang="en-IN" sz="2400" b="1" dirty="0" smtClean="0"/>
              <a:t>projects</a:t>
            </a:r>
            <a:r>
              <a:rPr lang="en-IN" sz="2400" b="1" dirty="0"/>
              <a:t> </a:t>
            </a:r>
            <a:r>
              <a:rPr lang="en-IN" sz="2400" b="1" dirty="0" smtClean="0"/>
              <a:t>– Traditional Approach</a:t>
            </a:r>
            <a:endParaRPr lang="en-US" sz="2400" b="1" dirty="0"/>
          </a:p>
        </p:txBody>
      </p:sp>
      <p:pic>
        <p:nvPicPr>
          <p:cNvPr id="5" name="Picture 4"/>
          <p:cNvPicPr>
            <a:picLocks noChangeAspect="1"/>
          </p:cNvPicPr>
          <p:nvPr/>
        </p:nvPicPr>
        <p:blipFill>
          <a:blip r:embed="rId2"/>
          <a:stretch>
            <a:fillRect/>
          </a:stretch>
        </p:blipFill>
        <p:spPr>
          <a:xfrm>
            <a:off x="960497" y="1006764"/>
            <a:ext cx="7573987" cy="6088892"/>
          </a:xfrm>
          <a:prstGeom prst="rect">
            <a:avLst/>
          </a:prstGeom>
        </p:spPr>
      </p:pic>
    </p:spTree>
    <p:extLst>
      <p:ext uri="{BB962C8B-B14F-4D97-AF65-F5344CB8AC3E}">
        <p14:creationId xmlns:p14="http://schemas.microsoft.com/office/powerpoint/2010/main" val="2766197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720437" y="963245"/>
            <a:ext cx="3977051" cy="605294"/>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b="1" dirty="0" smtClean="0"/>
              <a:t>What is Software?</a:t>
            </a:r>
          </a:p>
        </p:txBody>
      </p:sp>
      <p:sp>
        <p:nvSpPr>
          <p:cNvPr id="9" name="Slide Number Placeholder 4">
            <a:extLst>
              <a:ext uri="{FF2B5EF4-FFF2-40B4-BE49-F238E27FC236}">
                <a16:creationId xmlns:a16="http://schemas.microsoft.com/office/drawing/2014/main" id="{86C5E123-245A-43C6-B978-EA4C6A90E4D4}"/>
              </a:ext>
            </a:extLst>
          </p:cNvPr>
          <p:cNvSpPr>
            <a:spLocks noGrp="1"/>
          </p:cNvSpPr>
          <p:nvPr>
            <p:ph type="sldNum" sz="quarter" idx="12"/>
          </p:nvPr>
        </p:nvSpPr>
        <p:spPr/>
        <p:txBody>
          <a:bodyPr/>
          <a:lstStyle/>
          <a:p>
            <a:pPr>
              <a:defRPr/>
            </a:pPr>
            <a:fld id="{0A2BB312-4A00-4EB7-B445-E34B3DF031F2}" type="slidenum">
              <a:rPr lang="en-US" altLang="en-US"/>
              <a:pPr>
                <a:defRPr/>
              </a:pPr>
              <a:t>2</a:t>
            </a:fld>
            <a:endParaRPr lang="en-US" altLang="en-US"/>
          </a:p>
        </p:txBody>
      </p:sp>
      <p:sp>
        <p:nvSpPr>
          <p:cNvPr id="125983" name="Rectangle 31">
            <a:extLst>
              <a:ext uri="{FF2B5EF4-FFF2-40B4-BE49-F238E27FC236}">
                <a16:creationId xmlns:a16="http://schemas.microsoft.com/office/drawing/2014/main" id="{743825C8-F466-467F-B00A-68BA8B96CC97}"/>
              </a:ext>
            </a:extLst>
          </p:cNvPr>
          <p:cNvSpPr>
            <a:spLocks noChangeArrowheads="1"/>
          </p:cNvSpPr>
          <p:nvPr/>
        </p:nvSpPr>
        <p:spPr bwMode="auto">
          <a:xfrm>
            <a:off x="3740150" y="2797175"/>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4" name="Rectangle 32">
            <a:extLst>
              <a:ext uri="{FF2B5EF4-FFF2-40B4-BE49-F238E27FC236}">
                <a16:creationId xmlns:a16="http://schemas.microsoft.com/office/drawing/2014/main" id="{07455A83-CF99-484B-8C42-0DD0281CB2A6}"/>
              </a:ext>
            </a:extLst>
          </p:cNvPr>
          <p:cNvSpPr>
            <a:spLocks noChangeArrowheads="1"/>
          </p:cNvSpPr>
          <p:nvPr/>
        </p:nvSpPr>
        <p:spPr bwMode="auto">
          <a:xfrm>
            <a:off x="3740150" y="3511550"/>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5" name="Rectangle 33">
            <a:extLst>
              <a:ext uri="{FF2B5EF4-FFF2-40B4-BE49-F238E27FC236}">
                <a16:creationId xmlns:a16="http://schemas.microsoft.com/office/drawing/2014/main" id="{6C52B075-E7F2-4F26-8441-C73DB7ECCC30}"/>
              </a:ext>
            </a:extLst>
          </p:cNvPr>
          <p:cNvSpPr>
            <a:spLocks noChangeArrowheads="1"/>
          </p:cNvSpPr>
          <p:nvPr/>
        </p:nvSpPr>
        <p:spPr bwMode="auto">
          <a:xfrm>
            <a:off x="3740150" y="4225925"/>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125986" name="Rectangle 34">
            <a:extLst>
              <a:ext uri="{FF2B5EF4-FFF2-40B4-BE49-F238E27FC236}">
                <a16:creationId xmlns:a16="http://schemas.microsoft.com/office/drawing/2014/main" id="{18D91281-9C31-4360-8743-9DD5316F638A}"/>
              </a:ext>
            </a:extLst>
          </p:cNvPr>
          <p:cNvSpPr>
            <a:spLocks noChangeArrowheads="1"/>
          </p:cNvSpPr>
          <p:nvPr/>
        </p:nvSpPr>
        <p:spPr bwMode="auto">
          <a:xfrm>
            <a:off x="3740150" y="4940300"/>
            <a:ext cx="182806" cy="61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altLang="en-US" b="1">
              <a:effectLst>
                <a:outerShdw blurRad="38100" dist="38100" dir="2700000" algn="tl">
                  <a:srgbClr val="FFFFFF"/>
                </a:outerShdw>
              </a:effectLst>
              <a:latin typeface="Palatino" pitchFamily="-128" charset="0"/>
            </a:endParaRPr>
          </a:p>
          <a:p>
            <a:pPr>
              <a:lnSpc>
                <a:spcPct val="90000"/>
              </a:lnSpc>
              <a:defRPr/>
            </a:pPr>
            <a:endParaRPr lang="en-US" altLang="en-US" b="1">
              <a:effectLst>
                <a:outerShdw blurRad="38100" dist="38100" dir="2700000" algn="tl">
                  <a:srgbClr val="FFFFFF"/>
                </a:outerShdw>
              </a:effectLst>
              <a:latin typeface="Palatino" pitchFamily="-128" charset="0"/>
            </a:endParaRPr>
          </a:p>
        </p:txBody>
      </p:sp>
      <p:sp>
        <p:nvSpPr>
          <p:cNvPr id="6152" name="Text Box 36"/>
          <p:cNvSpPr txBox="1">
            <a:spLocks noChangeArrowheads="1"/>
          </p:cNvSpPr>
          <p:nvPr/>
        </p:nvSpPr>
        <p:spPr bwMode="auto">
          <a:xfrm>
            <a:off x="720437" y="2050472"/>
            <a:ext cx="86383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spcBef>
                <a:spcPct val="50000"/>
              </a:spcBef>
              <a:buClrTx/>
              <a:buSzTx/>
              <a:buFontTx/>
              <a:buNone/>
            </a:pPr>
            <a:r>
              <a:rPr lang="en-US" altLang="en-US" i="1" dirty="0">
                <a:latin typeface="Palatino" pitchFamily="-128" charset="0"/>
              </a:rPr>
              <a:t>Software is: (1) </a:t>
            </a:r>
            <a:r>
              <a:rPr lang="en-US" altLang="en-US" i="1" dirty="0">
                <a:solidFill>
                  <a:srgbClr val="FF0000"/>
                </a:solidFill>
                <a:latin typeface="Palatino" pitchFamily="-128" charset="0"/>
              </a:rPr>
              <a:t>instructions</a:t>
            </a:r>
            <a:r>
              <a:rPr lang="en-US" altLang="en-US" i="1" dirty="0">
                <a:latin typeface="Palatino" pitchFamily="-128" charset="0"/>
              </a:rPr>
              <a:t> (computer programs) that when executed provide desired features, function, and performance;  (2) </a:t>
            </a:r>
            <a:r>
              <a:rPr lang="en-US" altLang="en-US" i="1" dirty="0">
                <a:solidFill>
                  <a:srgbClr val="FF0000"/>
                </a:solidFill>
                <a:latin typeface="Palatino" pitchFamily="-128" charset="0"/>
              </a:rPr>
              <a:t>data structures</a:t>
            </a:r>
            <a:r>
              <a:rPr lang="en-US" altLang="en-US" i="1" dirty="0">
                <a:latin typeface="Palatino" pitchFamily="-128" charset="0"/>
              </a:rPr>
              <a:t> that enable the programs to adequately manipulate information and (3) </a:t>
            </a:r>
            <a:r>
              <a:rPr lang="en-US" altLang="en-US" i="1" dirty="0">
                <a:solidFill>
                  <a:srgbClr val="FF0000"/>
                </a:solidFill>
                <a:latin typeface="Palatino" pitchFamily="-128" charset="0"/>
              </a:rPr>
              <a:t>documentation</a:t>
            </a:r>
            <a:r>
              <a:rPr lang="en-US" altLang="en-US" i="1" dirty="0">
                <a:latin typeface="Palatino" pitchFamily="-128" charset="0"/>
              </a:rPr>
              <a:t> that describes the operation and use of the programs.</a:t>
            </a:r>
            <a:r>
              <a:rPr lang="en-US" altLang="en-US" dirty="0">
                <a:latin typeface="Palatino" pitchFamily="-128" charset="0"/>
              </a:rPr>
              <a:t> </a:t>
            </a:r>
          </a:p>
        </p:txBody>
      </p:sp>
    </p:spTree>
    <p:extLst>
      <p:ext uri="{BB962C8B-B14F-4D97-AF65-F5344CB8AC3E}">
        <p14:creationId xmlns:p14="http://schemas.microsoft.com/office/powerpoint/2010/main" val="269741691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243" y="166255"/>
            <a:ext cx="8596668" cy="618836"/>
          </a:xfrm>
        </p:spPr>
        <p:txBody>
          <a:bodyPr>
            <a:normAutofit fontScale="90000"/>
          </a:bodyPr>
          <a:lstStyle/>
          <a:p>
            <a:r>
              <a:rPr lang="en-US" b="1" dirty="0"/>
              <a:t>The cross-functional approach</a:t>
            </a:r>
            <a:br>
              <a:rPr lang="en-US" b="1" dirty="0"/>
            </a:b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03588" y="951346"/>
            <a:ext cx="8624024" cy="5225144"/>
          </a:xfrm>
          <a:prstGeom prst="rect">
            <a:avLst/>
          </a:prstGeom>
        </p:spPr>
      </p:pic>
    </p:spTree>
    <p:extLst>
      <p:ext uri="{BB962C8B-B14F-4D97-AF65-F5344CB8AC3E}">
        <p14:creationId xmlns:p14="http://schemas.microsoft.com/office/powerpoint/2010/main" val="3943855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Emergence of Software Engineering</a:t>
            </a:r>
          </a:p>
        </p:txBody>
      </p:sp>
      <p:sp>
        <p:nvSpPr>
          <p:cNvPr id="3" name="Content Placeholder 2"/>
          <p:cNvSpPr>
            <a:spLocks noGrp="1"/>
          </p:cNvSpPr>
          <p:nvPr>
            <p:ph idx="1"/>
          </p:nvPr>
        </p:nvSpPr>
        <p:spPr/>
        <p:txBody>
          <a:bodyPr>
            <a:normAutofit/>
          </a:bodyPr>
          <a:lstStyle/>
          <a:p>
            <a:r>
              <a:rPr lang="en-US" sz="2400" b="1" dirty="0"/>
              <a:t>Early Computer Programming</a:t>
            </a:r>
          </a:p>
          <a:p>
            <a:r>
              <a:rPr lang="en-US" sz="2400" b="1" dirty="0"/>
              <a:t>High Level Language Programming</a:t>
            </a:r>
          </a:p>
          <a:p>
            <a:r>
              <a:rPr lang="en-US" sz="2400" b="1" dirty="0"/>
              <a:t>Control Flow Based Design</a:t>
            </a:r>
          </a:p>
          <a:p>
            <a:r>
              <a:rPr lang="en-US" sz="2400" b="1" dirty="0"/>
              <a:t>Data-Flow Oriented Design</a:t>
            </a:r>
          </a:p>
          <a:p>
            <a:r>
              <a:rPr lang="en-US" sz="2400" b="1" dirty="0"/>
              <a:t>Object Oriented Design</a:t>
            </a:r>
          </a:p>
        </p:txBody>
      </p:sp>
    </p:spTree>
    <p:extLst>
      <p:ext uri="{BB962C8B-B14F-4D97-AF65-F5344CB8AC3E}">
        <p14:creationId xmlns:p14="http://schemas.microsoft.com/office/powerpoint/2010/main" val="1903172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800" dirty="0"/>
              <a:t>Waterfall Model</a:t>
            </a:r>
            <a:endParaRPr lang="en-GB" sz="4800" dirty="0"/>
          </a:p>
        </p:txBody>
      </p:sp>
      <p:sp>
        <p:nvSpPr>
          <p:cNvPr id="7171" name="Content Placeholder 2"/>
          <p:cNvSpPr>
            <a:spLocks noGrp="1"/>
          </p:cNvSpPr>
          <p:nvPr>
            <p:ph idx="1"/>
          </p:nvPr>
        </p:nvSpPr>
        <p:spPr>
          <a:xfrm>
            <a:off x="677333" y="1708007"/>
            <a:ext cx="8743757" cy="4434175"/>
          </a:xfrm>
        </p:spPr>
        <p:txBody>
          <a:bodyPr>
            <a:normAutofit lnSpcReduction="10000"/>
          </a:bodyPr>
          <a:lstStyle/>
          <a:p>
            <a:pPr algn="just"/>
            <a:r>
              <a:rPr lang="en-US" altLang="en-US" sz="2400" dirty="0"/>
              <a:t>The </a:t>
            </a:r>
            <a:r>
              <a:rPr lang="en-US" altLang="en-US" sz="2400" b="1" dirty="0"/>
              <a:t>waterfall model</a:t>
            </a:r>
            <a:r>
              <a:rPr lang="en-US" altLang="en-US" sz="2400" dirty="0"/>
              <a:t> is a sequential design </a:t>
            </a:r>
            <a:r>
              <a:rPr lang="en-US" altLang="en-US" sz="2400" b="1" dirty="0"/>
              <a:t>process</a:t>
            </a:r>
            <a:r>
              <a:rPr lang="en-US" altLang="en-US" sz="2400" dirty="0"/>
              <a:t> in which progress is seen as flowing steadily downwards (like a </a:t>
            </a:r>
            <a:r>
              <a:rPr lang="en-US" altLang="en-US" sz="2400" b="1" dirty="0"/>
              <a:t>waterfall</a:t>
            </a:r>
            <a:r>
              <a:rPr lang="en-US" altLang="en-US" sz="2400" dirty="0"/>
              <a:t>) through the phases of SDLC.</a:t>
            </a:r>
          </a:p>
          <a:p>
            <a:pPr algn="just"/>
            <a:r>
              <a:rPr lang="en-US" altLang="en-US" sz="2400" b="1" dirty="0"/>
              <a:t>Waterfall model</a:t>
            </a:r>
            <a:r>
              <a:rPr lang="en-US" altLang="en-US" sz="2400" dirty="0"/>
              <a:t> is an </a:t>
            </a:r>
            <a:r>
              <a:rPr lang="en-US" altLang="en-US" sz="2400" b="1" dirty="0"/>
              <a:t>example</a:t>
            </a:r>
            <a:r>
              <a:rPr lang="en-US" altLang="en-US" sz="2400" dirty="0"/>
              <a:t> of a Sequential </a:t>
            </a:r>
            <a:r>
              <a:rPr lang="en-US" altLang="en-US" sz="2400" b="1" dirty="0"/>
              <a:t>model</a:t>
            </a:r>
            <a:r>
              <a:rPr lang="en-US" altLang="en-US" sz="2400" dirty="0"/>
              <a:t>. In this </a:t>
            </a:r>
            <a:r>
              <a:rPr lang="en-US" altLang="en-US" sz="2400" b="1" dirty="0"/>
              <a:t>model</a:t>
            </a:r>
            <a:r>
              <a:rPr lang="en-US" altLang="en-US" sz="2400" dirty="0"/>
              <a:t>, the software </a:t>
            </a:r>
            <a:r>
              <a:rPr lang="en-US" altLang="en-US" sz="2400" b="1" dirty="0"/>
              <a:t>development</a:t>
            </a:r>
            <a:r>
              <a:rPr lang="en-US" altLang="en-US" sz="2400" dirty="0"/>
              <a:t> activity is divided into different phases and each phase consists of a series of tasks and has different objectives. </a:t>
            </a:r>
          </a:p>
          <a:p>
            <a:pPr algn="just"/>
            <a:r>
              <a:rPr lang="en-US" altLang="en-US" sz="2400" b="1" dirty="0" smtClean="0"/>
              <a:t>Waterfall </a:t>
            </a:r>
            <a:r>
              <a:rPr lang="en-US" altLang="en-US" sz="2400" b="1" dirty="0"/>
              <a:t>model</a:t>
            </a:r>
            <a:r>
              <a:rPr lang="en-US" altLang="en-US" sz="2400" dirty="0"/>
              <a:t> is the pioneer of the SDLC processes.</a:t>
            </a:r>
          </a:p>
          <a:p>
            <a:r>
              <a:rPr lang="en-US" altLang="en-US" sz="2400" b="1" dirty="0"/>
              <a:t>Characterized by:</a:t>
            </a:r>
          </a:p>
          <a:p>
            <a:pPr lvl="1"/>
            <a:r>
              <a:rPr lang="en-US" altLang="en-US" sz="2400" dirty="0"/>
              <a:t>Feedback loops</a:t>
            </a:r>
          </a:p>
          <a:p>
            <a:pPr lvl="1"/>
            <a:r>
              <a:rPr lang="en-US" altLang="en-US" sz="2400" dirty="0"/>
              <a:t>Documentation-driven</a:t>
            </a:r>
          </a:p>
          <a:p>
            <a:endParaRPr lang="en-US" altLang="en-US" sz="2400" dirty="0"/>
          </a:p>
        </p:txBody>
      </p:sp>
    </p:spTree>
    <p:extLst>
      <p:ext uri="{BB962C8B-B14F-4D97-AF65-F5344CB8AC3E}">
        <p14:creationId xmlns:p14="http://schemas.microsoft.com/office/powerpoint/2010/main" val="305864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0" y="-20638"/>
            <a:ext cx="6248400" cy="7370763"/>
          </a:xfrm>
        </p:spPr>
      </p:pic>
    </p:spTree>
    <p:extLst>
      <p:ext uri="{BB962C8B-B14F-4D97-AF65-F5344CB8AC3E}">
        <p14:creationId xmlns:p14="http://schemas.microsoft.com/office/powerpoint/2010/main" val="32340242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77334" y="295563"/>
            <a:ext cx="8596668" cy="1320800"/>
          </a:xfrm>
        </p:spPr>
        <p:txBody>
          <a:bodyPr/>
          <a:lstStyle/>
          <a:p>
            <a:pPr>
              <a:defRPr/>
            </a:pPr>
            <a:r>
              <a:rPr lang="en-US" altLang="en-US" sz="4800" dirty="0"/>
              <a:t>Waterfall Model (contd.)</a:t>
            </a:r>
          </a:p>
        </p:txBody>
      </p:sp>
      <p:sp>
        <p:nvSpPr>
          <p:cNvPr id="9219" name="Rectangle 3"/>
          <p:cNvSpPr>
            <a:spLocks noGrp="1" noChangeArrowheads="1"/>
          </p:cNvSpPr>
          <p:nvPr>
            <p:ph type="body" idx="1"/>
          </p:nvPr>
        </p:nvSpPr>
        <p:spPr>
          <a:xfrm>
            <a:off x="677334" y="1930400"/>
            <a:ext cx="8826884" cy="4692073"/>
          </a:xfrm>
        </p:spPr>
        <p:txBody>
          <a:bodyPr>
            <a:normAutofit fontScale="92500" lnSpcReduction="10000"/>
          </a:bodyPr>
          <a:lstStyle/>
          <a:p>
            <a:pPr>
              <a:lnSpc>
                <a:spcPct val="80000"/>
              </a:lnSpc>
            </a:pPr>
            <a:r>
              <a:rPr lang="en-US" altLang="en-US" sz="2800" dirty="0"/>
              <a:t>Advantages </a:t>
            </a:r>
          </a:p>
          <a:p>
            <a:pPr lvl="1">
              <a:lnSpc>
                <a:spcPct val="80000"/>
              </a:lnSpc>
            </a:pPr>
            <a:r>
              <a:rPr lang="en-US" altLang="en-US" sz="2400" dirty="0"/>
              <a:t>Enforces disciplined approach</a:t>
            </a:r>
          </a:p>
          <a:p>
            <a:pPr lvl="2">
              <a:lnSpc>
                <a:spcPct val="80000"/>
              </a:lnSpc>
            </a:pPr>
            <a:r>
              <a:rPr lang="en-US" altLang="en-US" sz="2000" dirty="0"/>
              <a:t>Documentation for each phase</a:t>
            </a:r>
          </a:p>
          <a:p>
            <a:pPr lvl="2">
              <a:lnSpc>
                <a:spcPct val="80000"/>
              </a:lnSpc>
            </a:pPr>
            <a:r>
              <a:rPr lang="en-US" altLang="en-US" sz="2000" dirty="0"/>
              <a:t>Products of each phase checked by SQA group</a:t>
            </a:r>
          </a:p>
          <a:p>
            <a:pPr lvl="1">
              <a:lnSpc>
                <a:spcPct val="80000"/>
              </a:lnSpc>
            </a:pPr>
            <a:r>
              <a:rPr lang="en-US" altLang="en-US" sz="2400" dirty="0"/>
              <a:t>Maintenance is easier </a:t>
            </a:r>
          </a:p>
          <a:p>
            <a:pPr lvl="2">
              <a:lnSpc>
                <a:spcPct val="80000"/>
              </a:lnSpc>
            </a:pPr>
            <a:r>
              <a:rPr lang="en-US" altLang="en-US" sz="2000" dirty="0"/>
              <a:t>Every change reflected in the relevant </a:t>
            </a:r>
            <a:r>
              <a:rPr lang="en-US" altLang="en-US" sz="2000" dirty="0" smtClean="0"/>
              <a:t>documentation.</a:t>
            </a:r>
            <a:endParaRPr lang="en-US" altLang="en-US" sz="2000" dirty="0"/>
          </a:p>
          <a:p>
            <a:pPr>
              <a:lnSpc>
                <a:spcPct val="80000"/>
              </a:lnSpc>
            </a:pPr>
            <a:r>
              <a:rPr lang="en-US" altLang="en-US" sz="2800" dirty="0"/>
              <a:t>Disadvantages</a:t>
            </a:r>
          </a:p>
          <a:p>
            <a:pPr lvl="1">
              <a:lnSpc>
                <a:spcPct val="80000"/>
              </a:lnSpc>
            </a:pPr>
            <a:r>
              <a:rPr lang="en-US" altLang="en-US" sz="2400" dirty="0"/>
              <a:t>Working version of the software will not be available until late in the project time-span </a:t>
            </a:r>
          </a:p>
          <a:p>
            <a:pPr lvl="1">
              <a:lnSpc>
                <a:spcPct val="80000"/>
              </a:lnSpc>
            </a:pPr>
            <a:r>
              <a:rPr lang="en-US" altLang="en-US" sz="2400" dirty="0"/>
              <a:t>Specifications are long, detailed, written in a style unfamiliar to the client </a:t>
            </a:r>
          </a:p>
          <a:p>
            <a:pPr lvl="1">
              <a:lnSpc>
                <a:spcPct val="80000"/>
              </a:lnSpc>
            </a:pPr>
            <a:r>
              <a:rPr lang="en-US" altLang="en-US" sz="2400" dirty="0"/>
              <a:t>“Blocking states” –some project team members must wait for other team members to complete dependent tasks</a:t>
            </a:r>
          </a:p>
          <a:p>
            <a:pPr>
              <a:lnSpc>
                <a:spcPct val="80000"/>
              </a:lnSpc>
            </a:pPr>
            <a:endParaRPr lang="en-US" altLang="en-US" sz="2400" dirty="0"/>
          </a:p>
        </p:txBody>
      </p:sp>
    </p:spTree>
    <p:extLst>
      <p:ext uri="{BB962C8B-B14F-4D97-AF65-F5344CB8AC3E}">
        <p14:creationId xmlns:p14="http://schemas.microsoft.com/office/powerpoint/2010/main" val="384096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Rapid Prototyping Model</a:t>
            </a:r>
            <a:endParaRPr lang="en-GB" dirty="0"/>
          </a:p>
        </p:txBody>
      </p:sp>
      <p:sp>
        <p:nvSpPr>
          <p:cNvPr id="10243" name="Content Placeholder 2"/>
          <p:cNvSpPr>
            <a:spLocks noGrp="1"/>
          </p:cNvSpPr>
          <p:nvPr>
            <p:ph idx="1"/>
          </p:nvPr>
        </p:nvSpPr>
        <p:spPr>
          <a:xfrm>
            <a:off x="677334" y="1270000"/>
            <a:ext cx="7620000" cy="4800600"/>
          </a:xfrm>
        </p:spPr>
        <p:txBody>
          <a:bodyPr/>
          <a:lstStyle/>
          <a:p>
            <a:r>
              <a:rPr lang="en-US" altLang="en-US" sz="2400" dirty="0"/>
              <a:t>Prototyping is defined as the process of developing a working replication of a product or system that has to be engineered.</a:t>
            </a:r>
          </a:p>
          <a:p>
            <a:r>
              <a:rPr lang="en-US" altLang="en-US" sz="2400" dirty="0"/>
              <a:t>It offers a small scale replica of the end product and is used for obtaining customer feedback as described below:</a:t>
            </a:r>
            <a:endParaRPr lang="en-GB" altLang="en-US" sz="2400" dirty="0"/>
          </a:p>
        </p:txBody>
      </p:sp>
      <p:pic>
        <p:nvPicPr>
          <p:cNvPr id="1024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6700" y="3886200"/>
            <a:ext cx="62611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8685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Rapid Prototyping </a:t>
            </a:r>
            <a:r>
              <a:rPr lang="en-US" altLang="en-US" dirty="0" smtClean="0"/>
              <a:t>Model (contd.)</a:t>
            </a:r>
            <a:endParaRPr lang="en-GB" dirty="0"/>
          </a:p>
        </p:txBody>
      </p:sp>
      <p:pic>
        <p:nvPicPr>
          <p:cNvPr id="1126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39602" y="1696027"/>
            <a:ext cx="8534400" cy="3556000"/>
          </a:xfrm>
        </p:spPr>
      </p:pic>
    </p:spTree>
    <p:extLst>
      <p:ext uri="{BB962C8B-B14F-4D97-AF65-F5344CB8AC3E}">
        <p14:creationId xmlns:p14="http://schemas.microsoft.com/office/powerpoint/2010/main" val="2361071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a:defRPr/>
            </a:pPr>
            <a:r>
              <a:rPr lang="en-US" altLang="en-US" sz="4800" dirty="0"/>
              <a:t>Rapid Prototyping Model (contd.)</a:t>
            </a:r>
          </a:p>
        </p:txBody>
      </p:sp>
      <p:sp>
        <p:nvSpPr>
          <p:cNvPr id="12291" name="Rectangle 3"/>
          <p:cNvSpPr>
            <a:spLocks noGrp="1" noChangeArrowheads="1"/>
          </p:cNvSpPr>
          <p:nvPr>
            <p:ph type="body" idx="1"/>
          </p:nvPr>
        </p:nvSpPr>
        <p:spPr>
          <a:xfrm>
            <a:off x="1981200" y="1676400"/>
            <a:ext cx="7620000" cy="4800600"/>
          </a:xfrm>
        </p:spPr>
        <p:txBody>
          <a:bodyPr/>
          <a:lstStyle/>
          <a:p>
            <a:r>
              <a:rPr lang="en-US" altLang="en-US" sz="2800"/>
              <a:t>Rapid prototype characteristics:</a:t>
            </a:r>
          </a:p>
          <a:p>
            <a:pPr lvl="1"/>
            <a:r>
              <a:rPr lang="en-US" altLang="en-US" sz="2400"/>
              <a:t>Used in the requirements phase</a:t>
            </a:r>
          </a:p>
          <a:p>
            <a:pPr lvl="1"/>
            <a:r>
              <a:rPr lang="en-US" altLang="en-US" sz="2400"/>
              <a:t>Evaluated by the customer/user</a:t>
            </a:r>
          </a:p>
          <a:p>
            <a:pPr lvl="1"/>
            <a:r>
              <a:rPr lang="en-US" altLang="en-US" sz="2400"/>
              <a:t>Then, it is discarded -do not turn into product</a:t>
            </a:r>
          </a:p>
          <a:p>
            <a:r>
              <a:rPr lang="en-US" altLang="en-US" sz="2800"/>
              <a:t>Rapid prototyping model is not proven and has its own problems</a:t>
            </a:r>
          </a:p>
          <a:p>
            <a:pPr lvl="1"/>
            <a:r>
              <a:rPr lang="en-US" altLang="en-US" sz="2400"/>
              <a:t>Possible solution</a:t>
            </a:r>
          </a:p>
          <a:p>
            <a:pPr lvl="2"/>
            <a:r>
              <a:rPr lang="en-US" altLang="en-US" sz="2400"/>
              <a:t>Rapid prototyping for defining requirements</a:t>
            </a:r>
          </a:p>
          <a:p>
            <a:pPr lvl="2"/>
            <a:r>
              <a:rPr lang="en-US" altLang="en-US" sz="2400"/>
              <a:t>Waterfall model for rest of life cycle</a:t>
            </a:r>
          </a:p>
          <a:p>
            <a:endParaRPr lang="en-US" altLang="en-US" sz="2800"/>
          </a:p>
        </p:txBody>
      </p:sp>
    </p:spTree>
    <p:extLst>
      <p:ext uri="{BB962C8B-B14F-4D97-AF65-F5344CB8AC3E}">
        <p14:creationId xmlns:p14="http://schemas.microsoft.com/office/powerpoint/2010/main" val="1426175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4800" dirty="0"/>
              <a:t>Incremental Model</a:t>
            </a:r>
            <a:endParaRPr lang="en-GB" sz="4800" dirty="0"/>
          </a:p>
        </p:txBody>
      </p:sp>
      <p:sp>
        <p:nvSpPr>
          <p:cNvPr id="13315" name="Content Placeholder 2"/>
          <p:cNvSpPr>
            <a:spLocks noGrp="1"/>
          </p:cNvSpPr>
          <p:nvPr>
            <p:ph idx="1"/>
          </p:nvPr>
        </p:nvSpPr>
        <p:spPr/>
        <p:txBody>
          <a:bodyPr/>
          <a:lstStyle/>
          <a:p>
            <a:pPr algn="just"/>
            <a:r>
              <a:rPr lang="en-US" altLang="en-US" sz="2400" b="1" dirty="0" smtClean="0"/>
              <a:t>Incremental Model</a:t>
            </a:r>
            <a:r>
              <a:rPr lang="en-US" altLang="en-US" sz="2400" dirty="0" smtClean="0"/>
              <a:t> is a process of </a:t>
            </a:r>
            <a:r>
              <a:rPr lang="en-US" altLang="en-US" sz="2400" b="1" dirty="0" smtClean="0"/>
              <a:t>software development</a:t>
            </a:r>
            <a:r>
              <a:rPr lang="en-US" altLang="en-US" sz="2400" dirty="0" smtClean="0"/>
              <a:t> where requirements are broken down into multiple standalone modules of </a:t>
            </a:r>
            <a:r>
              <a:rPr lang="en-US" altLang="en-US" sz="2400" b="1" dirty="0" smtClean="0"/>
              <a:t>software development</a:t>
            </a:r>
            <a:r>
              <a:rPr lang="en-US" altLang="en-US" sz="2400" dirty="0" smtClean="0"/>
              <a:t> cycle.</a:t>
            </a:r>
          </a:p>
          <a:p>
            <a:pPr algn="just"/>
            <a:r>
              <a:rPr lang="en-US" altLang="en-US" sz="2400" dirty="0" smtClean="0"/>
              <a:t>Each iteration passes through the requirements, design, coding and </a:t>
            </a:r>
            <a:r>
              <a:rPr lang="en-US" altLang="en-US" sz="2400" b="1" dirty="0" smtClean="0"/>
              <a:t>testing</a:t>
            </a:r>
            <a:r>
              <a:rPr lang="en-US" altLang="en-US" sz="2400" dirty="0" smtClean="0"/>
              <a:t> phases.</a:t>
            </a:r>
          </a:p>
          <a:p>
            <a:pPr algn="just"/>
            <a:r>
              <a:rPr lang="en-US" altLang="en-US" sz="2400" dirty="0" smtClean="0"/>
              <a:t>Typical product takes from 5 to 25 builds (iterations).</a:t>
            </a:r>
          </a:p>
          <a:p>
            <a:endParaRPr lang="en-GB" altLang="en-US" dirty="0" smtClean="0"/>
          </a:p>
        </p:txBody>
      </p:sp>
    </p:spTree>
    <p:extLst>
      <p:ext uri="{BB962C8B-B14F-4D97-AF65-F5344CB8AC3E}">
        <p14:creationId xmlns:p14="http://schemas.microsoft.com/office/powerpoint/2010/main" val="359425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8136"/>
            <a:ext cx="8596668" cy="1320800"/>
          </a:xfrm>
        </p:spPr>
        <p:txBody>
          <a:bodyPr/>
          <a:lstStyle/>
          <a:p>
            <a:pPr>
              <a:defRPr/>
            </a:pPr>
            <a:r>
              <a:rPr lang="en-US" altLang="en-US" sz="4800" dirty="0"/>
              <a:t>Incremental Model (contd.)</a:t>
            </a:r>
            <a:endParaRPr lang="en-GB" sz="4800" dirty="0"/>
          </a:p>
        </p:txBody>
      </p:sp>
      <p:pic>
        <p:nvPicPr>
          <p:cNvPr id="14339"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6618" y="883227"/>
            <a:ext cx="8534400" cy="5651500"/>
          </a:xfrm>
        </p:spPr>
      </p:pic>
    </p:spTree>
    <p:extLst>
      <p:ext uri="{BB962C8B-B14F-4D97-AF65-F5344CB8AC3E}">
        <p14:creationId xmlns:p14="http://schemas.microsoft.com/office/powerpoint/2010/main" val="3005652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36D0CD-6CD0-45F2-B86D-D34A050B2B88}"/>
              </a:ext>
            </a:extLst>
          </p:cNvPr>
          <p:cNvSpPr>
            <a:spLocks noGrp="1"/>
          </p:cNvSpPr>
          <p:nvPr>
            <p:ph type="sldNum" sz="quarter" idx="11"/>
          </p:nvPr>
        </p:nvSpPr>
        <p:spPr/>
        <p:txBody>
          <a:bodyPr/>
          <a:lstStyle/>
          <a:p>
            <a:pPr>
              <a:defRPr/>
            </a:pPr>
            <a:fld id="{CDAF117A-4994-41EE-9E92-DF0FA546C084}" type="slidenum">
              <a:rPr lang="en-US" altLang="en-US"/>
              <a:pPr>
                <a:defRPr/>
              </a:pPr>
              <a:t>3</a:t>
            </a:fld>
            <a:endParaRPr lang="en-US" altLang="en-US"/>
          </a:p>
        </p:txBody>
      </p:sp>
      <p:sp>
        <p:nvSpPr>
          <p:cNvPr id="11267" name="Rectangle 2"/>
          <p:cNvSpPr>
            <a:spLocks noGrp="1" noChangeArrowheads="1"/>
          </p:cNvSpPr>
          <p:nvPr>
            <p:ph type="title"/>
          </p:nvPr>
        </p:nvSpPr>
        <p:spPr>
          <a:xfrm>
            <a:off x="870518" y="822687"/>
            <a:ext cx="4801186" cy="605294"/>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b="1" dirty="0" smtClean="0"/>
              <a:t>Software Applications</a:t>
            </a:r>
          </a:p>
        </p:txBody>
      </p:sp>
      <p:sp>
        <p:nvSpPr>
          <p:cNvPr id="11268" name="Rectangle 3"/>
          <p:cNvSpPr>
            <a:spLocks noGrp="1" noChangeArrowheads="1"/>
          </p:cNvSpPr>
          <p:nvPr>
            <p:ph type="body" idx="1"/>
          </p:nvPr>
        </p:nvSpPr>
        <p:spPr>
          <a:xfrm>
            <a:off x="870518" y="1757218"/>
            <a:ext cx="4235450" cy="3633788"/>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Autofit/>
          </a:bodyPr>
          <a:lstStyle/>
          <a:p>
            <a:pPr eaLnBrk="1" hangingPunct="1">
              <a:lnSpc>
                <a:spcPct val="90000"/>
              </a:lnSpc>
            </a:pPr>
            <a:r>
              <a:rPr lang="en-US" altLang="en-US" sz="2800" dirty="0" smtClean="0"/>
              <a:t>system software</a:t>
            </a:r>
          </a:p>
          <a:p>
            <a:pPr eaLnBrk="1" hangingPunct="1">
              <a:lnSpc>
                <a:spcPct val="90000"/>
              </a:lnSpc>
            </a:pPr>
            <a:r>
              <a:rPr lang="en-US" altLang="en-US" sz="2800" dirty="0" smtClean="0"/>
              <a:t>application software</a:t>
            </a:r>
          </a:p>
          <a:p>
            <a:pPr eaLnBrk="1" hangingPunct="1">
              <a:lnSpc>
                <a:spcPct val="90000"/>
              </a:lnSpc>
            </a:pPr>
            <a:r>
              <a:rPr lang="en-US" altLang="en-US" sz="2800" dirty="0" smtClean="0"/>
              <a:t>engineering/scientific software </a:t>
            </a:r>
          </a:p>
          <a:p>
            <a:pPr eaLnBrk="1" hangingPunct="1">
              <a:lnSpc>
                <a:spcPct val="90000"/>
              </a:lnSpc>
            </a:pPr>
            <a:r>
              <a:rPr lang="en-US" altLang="en-US" sz="2800" dirty="0" smtClean="0"/>
              <a:t>embedded software </a:t>
            </a:r>
          </a:p>
          <a:p>
            <a:pPr eaLnBrk="1" hangingPunct="1">
              <a:lnSpc>
                <a:spcPct val="90000"/>
              </a:lnSpc>
            </a:pPr>
            <a:r>
              <a:rPr lang="en-US" altLang="en-US" sz="2800" dirty="0" smtClean="0"/>
              <a:t>product-line software</a:t>
            </a:r>
          </a:p>
          <a:p>
            <a:pPr eaLnBrk="1" hangingPunct="1">
              <a:lnSpc>
                <a:spcPct val="90000"/>
              </a:lnSpc>
            </a:pPr>
            <a:r>
              <a:rPr lang="en-US" altLang="en-US" sz="2800" dirty="0" err="1" smtClean="0"/>
              <a:t>WebApps</a:t>
            </a:r>
            <a:r>
              <a:rPr lang="en-US" altLang="en-US" sz="2800" dirty="0" smtClean="0"/>
              <a:t> (Web applications)</a:t>
            </a:r>
          </a:p>
          <a:p>
            <a:pPr eaLnBrk="1" hangingPunct="1">
              <a:lnSpc>
                <a:spcPct val="90000"/>
              </a:lnSpc>
            </a:pPr>
            <a:r>
              <a:rPr lang="en-US" altLang="en-US" sz="2800" dirty="0" smtClean="0"/>
              <a:t>AI software</a:t>
            </a:r>
          </a:p>
        </p:txBody>
      </p:sp>
    </p:spTree>
    <p:extLst>
      <p:ext uri="{BB962C8B-B14F-4D97-AF65-F5344CB8AC3E}">
        <p14:creationId xmlns:p14="http://schemas.microsoft.com/office/powerpoint/2010/main" val="293649621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ltLang="en-US" sz="4800" dirty="0"/>
              <a:t>Incremental Model (contd.)</a:t>
            </a:r>
          </a:p>
        </p:txBody>
      </p:sp>
      <p:sp>
        <p:nvSpPr>
          <p:cNvPr id="15363" name="Rectangle 3"/>
          <p:cNvSpPr>
            <a:spLocks noGrp="1" noChangeArrowheads="1"/>
          </p:cNvSpPr>
          <p:nvPr>
            <p:ph type="body" idx="1"/>
          </p:nvPr>
        </p:nvSpPr>
        <p:spPr/>
        <p:txBody>
          <a:bodyPr>
            <a:normAutofit fontScale="92500" lnSpcReduction="20000"/>
          </a:bodyPr>
          <a:lstStyle/>
          <a:p>
            <a:pPr>
              <a:lnSpc>
                <a:spcPct val="80000"/>
              </a:lnSpc>
            </a:pPr>
            <a:r>
              <a:rPr lang="en-US" altLang="en-US" sz="2600"/>
              <a:t>Waterfall and rapid prototyping models</a:t>
            </a:r>
          </a:p>
          <a:p>
            <a:pPr lvl="1">
              <a:lnSpc>
                <a:spcPct val="80000"/>
              </a:lnSpc>
            </a:pPr>
            <a:r>
              <a:rPr lang="en-US" altLang="en-US" sz="2200"/>
              <a:t>Deliver complete product at the end</a:t>
            </a:r>
          </a:p>
          <a:p>
            <a:pPr>
              <a:lnSpc>
                <a:spcPct val="80000"/>
              </a:lnSpc>
            </a:pPr>
            <a:r>
              <a:rPr lang="en-US" altLang="en-US" sz="2600"/>
              <a:t>Incremental model</a:t>
            </a:r>
          </a:p>
          <a:p>
            <a:pPr lvl="1">
              <a:lnSpc>
                <a:spcPct val="80000"/>
              </a:lnSpc>
            </a:pPr>
            <a:r>
              <a:rPr lang="en-US" altLang="en-US" sz="2200"/>
              <a:t>Deliver portion of the product at each stage </a:t>
            </a:r>
          </a:p>
          <a:p>
            <a:pPr>
              <a:lnSpc>
                <a:spcPct val="80000"/>
              </a:lnSpc>
            </a:pPr>
            <a:r>
              <a:rPr lang="en-US" altLang="en-US" sz="2600"/>
              <a:t>Advantages</a:t>
            </a:r>
          </a:p>
          <a:p>
            <a:pPr lvl="1">
              <a:lnSpc>
                <a:spcPct val="80000"/>
              </a:lnSpc>
            </a:pPr>
            <a:r>
              <a:rPr lang="en-US" altLang="en-US" sz="2200"/>
              <a:t>The software will be generated quickly during the software life cycle</a:t>
            </a:r>
          </a:p>
          <a:p>
            <a:pPr lvl="1">
              <a:lnSpc>
                <a:spcPct val="80000"/>
              </a:lnSpc>
            </a:pPr>
            <a:r>
              <a:rPr lang="en-US" altLang="en-US" sz="2200"/>
              <a:t>It is flexible and less expensive to change requirements and scope</a:t>
            </a:r>
          </a:p>
          <a:p>
            <a:pPr lvl="1">
              <a:lnSpc>
                <a:spcPct val="80000"/>
              </a:lnSpc>
            </a:pPr>
            <a:r>
              <a:rPr lang="en-US" altLang="en-US" sz="2200"/>
              <a:t>Throughout the development stages changes can be done</a:t>
            </a:r>
          </a:p>
          <a:p>
            <a:pPr lvl="1">
              <a:lnSpc>
                <a:spcPct val="80000"/>
              </a:lnSpc>
            </a:pPr>
            <a:r>
              <a:rPr lang="en-US" altLang="en-US" sz="2200"/>
              <a:t>This model is less costly compared to others</a:t>
            </a:r>
          </a:p>
          <a:p>
            <a:pPr lvl="1">
              <a:lnSpc>
                <a:spcPct val="80000"/>
              </a:lnSpc>
            </a:pPr>
            <a:r>
              <a:rPr lang="en-US" altLang="en-US" sz="2200"/>
              <a:t>A customer can respond to each building</a:t>
            </a:r>
          </a:p>
          <a:p>
            <a:pPr lvl="1">
              <a:lnSpc>
                <a:spcPct val="80000"/>
              </a:lnSpc>
            </a:pPr>
            <a:r>
              <a:rPr lang="en-US" altLang="en-US" sz="2200"/>
              <a:t>Errors are easy to be identified</a:t>
            </a:r>
          </a:p>
        </p:txBody>
      </p:sp>
    </p:spTree>
    <p:extLst>
      <p:ext uri="{BB962C8B-B14F-4D97-AF65-F5344CB8AC3E}">
        <p14:creationId xmlns:p14="http://schemas.microsoft.com/office/powerpoint/2010/main" val="6126497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Incremental Model (contd.)</a:t>
            </a:r>
            <a:endParaRPr lang="en-GB" dirty="0"/>
          </a:p>
        </p:txBody>
      </p:sp>
      <p:sp>
        <p:nvSpPr>
          <p:cNvPr id="16387" name="Content Placeholder 2"/>
          <p:cNvSpPr>
            <a:spLocks noGrp="1"/>
          </p:cNvSpPr>
          <p:nvPr>
            <p:ph idx="1"/>
          </p:nvPr>
        </p:nvSpPr>
        <p:spPr>
          <a:xfrm>
            <a:off x="677334" y="1643352"/>
            <a:ext cx="8596668" cy="3880773"/>
          </a:xfrm>
        </p:spPr>
        <p:txBody>
          <a:bodyPr/>
          <a:lstStyle/>
          <a:p>
            <a:pPr>
              <a:lnSpc>
                <a:spcPct val="80000"/>
              </a:lnSpc>
            </a:pPr>
            <a:r>
              <a:rPr lang="en-US" altLang="en-US" sz="2600" dirty="0"/>
              <a:t>Disadvantages:</a:t>
            </a:r>
          </a:p>
          <a:p>
            <a:pPr lvl="1">
              <a:lnSpc>
                <a:spcPct val="80000"/>
              </a:lnSpc>
            </a:pPr>
            <a:r>
              <a:rPr lang="en-US" altLang="en-US" sz="2200" dirty="0"/>
              <a:t>It requires a good planning designing</a:t>
            </a:r>
          </a:p>
          <a:p>
            <a:pPr lvl="1">
              <a:lnSpc>
                <a:spcPct val="80000"/>
              </a:lnSpc>
            </a:pPr>
            <a:r>
              <a:rPr lang="en-US" altLang="en-US" sz="2200" dirty="0"/>
              <a:t>Problems might arise due to system architecture as not all requirements collected up front for the entire software lifecycle</a:t>
            </a:r>
          </a:p>
          <a:p>
            <a:pPr lvl="1">
              <a:lnSpc>
                <a:spcPct val="80000"/>
              </a:lnSpc>
            </a:pPr>
            <a:r>
              <a:rPr lang="en-US" altLang="en-US" sz="2200" dirty="0"/>
              <a:t>Each iteration phase is rigid and does not overlap each other</a:t>
            </a:r>
          </a:p>
          <a:p>
            <a:pPr lvl="1">
              <a:lnSpc>
                <a:spcPct val="80000"/>
              </a:lnSpc>
            </a:pPr>
            <a:r>
              <a:rPr lang="en-US" altLang="en-US" sz="2200" dirty="0"/>
              <a:t>Correcting a problem in one unit requires correction in all the units and consumes a lot of time</a:t>
            </a:r>
            <a:endParaRPr lang="en-GB" altLang="en-US" sz="2200" b="1" dirty="0"/>
          </a:p>
        </p:txBody>
      </p:sp>
    </p:spTree>
    <p:extLst>
      <p:ext uri="{BB962C8B-B14F-4D97-AF65-F5344CB8AC3E}">
        <p14:creationId xmlns:p14="http://schemas.microsoft.com/office/powerpoint/2010/main" val="2793656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011611" cy="1320800"/>
          </a:xfrm>
        </p:spPr>
        <p:txBody>
          <a:bodyPr>
            <a:normAutofit fontScale="90000"/>
          </a:bodyPr>
          <a:lstStyle/>
          <a:p>
            <a:pPr>
              <a:defRPr/>
            </a:pPr>
            <a:r>
              <a:rPr lang="en-US" sz="4800" b="1" dirty="0"/>
              <a:t>When to use Incremental models?</a:t>
            </a:r>
            <a:endParaRPr lang="en-GB" sz="4800" b="1" dirty="0"/>
          </a:p>
        </p:txBody>
      </p:sp>
      <p:sp>
        <p:nvSpPr>
          <p:cNvPr id="17411" name="Content Placeholder 2"/>
          <p:cNvSpPr>
            <a:spLocks noGrp="1"/>
          </p:cNvSpPr>
          <p:nvPr>
            <p:ph idx="1"/>
          </p:nvPr>
        </p:nvSpPr>
        <p:spPr/>
        <p:txBody>
          <a:bodyPr>
            <a:normAutofit/>
          </a:bodyPr>
          <a:lstStyle/>
          <a:p>
            <a:r>
              <a:rPr lang="en-US" altLang="en-US" sz="2400" dirty="0" smtClean="0"/>
              <a:t>Requirements of the system are clearly understood</a:t>
            </a:r>
          </a:p>
          <a:p>
            <a:r>
              <a:rPr lang="en-US" altLang="en-US" sz="2400" dirty="0" smtClean="0"/>
              <a:t>When </a:t>
            </a:r>
            <a:r>
              <a:rPr lang="en-US" altLang="en-US" sz="2400" b="1" dirty="0" smtClean="0">
                <a:solidFill>
                  <a:srgbClr val="FF0000"/>
                </a:solidFill>
              </a:rPr>
              <a:t>demand for an early release </a:t>
            </a:r>
            <a:r>
              <a:rPr lang="en-US" altLang="en-US" sz="2400" dirty="0" smtClean="0"/>
              <a:t>of a product arises</a:t>
            </a:r>
          </a:p>
          <a:p>
            <a:r>
              <a:rPr lang="en-US" altLang="en-US" sz="2400" dirty="0" smtClean="0"/>
              <a:t>When software engineering </a:t>
            </a:r>
            <a:r>
              <a:rPr lang="en-US" altLang="en-US" sz="2400" b="1" dirty="0" smtClean="0">
                <a:solidFill>
                  <a:srgbClr val="FF0000"/>
                </a:solidFill>
              </a:rPr>
              <a:t>team are not very well skilled </a:t>
            </a:r>
            <a:r>
              <a:rPr lang="en-US" altLang="en-US" sz="2400" dirty="0" smtClean="0"/>
              <a:t>or trained</a:t>
            </a:r>
          </a:p>
          <a:p>
            <a:r>
              <a:rPr lang="en-US" altLang="en-US" sz="2400" dirty="0" smtClean="0"/>
              <a:t>When high-risk features and goals are involved</a:t>
            </a:r>
          </a:p>
          <a:p>
            <a:r>
              <a:rPr lang="en-US" altLang="en-US" sz="2400" b="1" dirty="0" smtClean="0"/>
              <a:t>Such methodology is more in use for web application and product based companies</a:t>
            </a:r>
          </a:p>
          <a:p>
            <a:endParaRPr lang="en-GB" altLang="en-US" sz="2400" dirty="0" smtClean="0"/>
          </a:p>
        </p:txBody>
      </p:sp>
    </p:spTree>
    <p:extLst>
      <p:ext uri="{BB962C8B-B14F-4D97-AF65-F5344CB8AC3E}">
        <p14:creationId xmlns:p14="http://schemas.microsoft.com/office/powerpoint/2010/main" val="353627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4800" dirty="0"/>
              <a:t>Spiral Model</a:t>
            </a:r>
            <a:endParaRPr lang="en-GB" sz="4800" dirty="0"/>
          </a:p>
        </p:txBody>
      </p:sp>
      <p:sp>
        <p:nvSpPr>
          <p:cNvPr id="3" name="Content Placeholder 2"/>
          <p:cNvSpPr>
            <a:spLocks noGrp="1"/>
          </p:cNvSpPr>
          <p:nvPr>
            <p:ph idx="1"/>
          </p:nvPr>
        </p:nvSpPr>
        <p:spPr>
          <a:xfrm>
            <a:off x="677334" y="1624880"/>
            <a:ext cx="8596668" cy="5025301"/>
          </a:xfrm>
        </p:spPr>
        <p:txBody>
          <a:bodyPr rtlCol="0">
            <a:normAutofit fontScale="70000" lnSpcReduction="20000"/>
          </a:bodyPr>
          <a:lstStyle/>
          <a:p>
            <a:pPr>
              <a:defRPr/>
            </a:pPr>
            <a:r>
              <a:rPr lang="en-US" sz="3400" dirty="0"/>
              <a:t>The </a:t>
            </a:r>
            <a:r>
              <a:rPr lang="en-US" sz="3400" b="1" dirty="0"/>
              <a:t>spiral model</a:t>
            </a:r>
            <a:r>
              <a:rPr lang="en-US" sz="3400" dirty="0"/>
              <a:t> is a risk-driven </a:t>
            </a:r>
            <a:r>
              <a:rPr lang="en-US" sz="3400" b="1" dirty="0"/>
              <a:t>software development</a:t>
            </a:r>
            <a:r>
              <a:rPr lang="en-US" sz="3400" dirty="0"/>
              <a:t> process </a:t>
            </a:r>
            <a:r>
              <a:rPr lang="en-US" sz="3400" b="1" dirty="0"/>
              <a:t>model</a:t>
            </a:r>
            <a:r>
              <a:rPr lang="en-US" sz="3400" dirty="0"/>
              <a:t>. </a:t>
            </a:r>
            <a:endParaRPr lang="en-US" sz="3400" dirty="0" smtClean="0"/>
          </a:p>
          <a:p>
            <a:pPr>
              <a:defRPr/>
            </a:pPr>
            <a:r>
              <a:rPr lang="en-US" sz="3400" dirty="0" smtClean="0"/>
              <a:t>Based </a:t>
            </a:r>
            <a:r>
              <a:rPr lang="en-US" sz="3400" dirty="0"/>
              <a:t>on the unique risk patterns of a given project, the </a:t>
            </a:r>
            <a:r>
              <a:rPr lang="en-US" sz="3400" b="1" dirty="0"/>
              <a:t>spiral model</a:t>
            </a:r>
            <a:r>
              <a:rPr lang="en-US" sz="3400" dirty="0"/>
              <a:t> guides a team to adopt elements of one or more process </a:t>
            </a:r>
            <a:r>
              <a:rPr lang="en-US" sz="3400" b="1" dirty="0"/>
              <a:t>models</a:t>
            </a:r>
            <a:r>
              <a:rPr lang="en-US" sz="3400" dirty="0"/>
              <a:t>, such as incremental, waterfall, or evolutionary prototyping</a:t>
            </a:r>
            <a:r>
              <a:rPr lang="en-US" sz="3400" dirty="0" smtClean="0"/>
              <a:t>.</a:t>
            </a:r>
          </a:p>
          <a:p>
            <a:pPr>
              <a:defRPr/>
            </a:pPr>
            <a:r>
              <a:rPr lang="en-US" sz="3400" b="1" dirty="0"/>
              <a:t>Risk Analysis: </a:t>
            </a:r>
            <a:r>
              <a:rPr lang="en-US" sz="3400" dirty="0"/>
              <a:t>Identification of potential risk is done while risk mitigation strategy is planned and </a:t>
            </a:r>
            <a:r>
              <a:rPr lang="en-US" sz="3400" dirty="0" smtClean="0"/>
              <a:t>finalized</a:t>
            </a:r>
            <a:endParaRPr lang="en-US" sz="3400" dirty="0"/>
          </a:p>
          <a:p>
            <a:pPr>
              <a:lnSpc>
                <a:spcPct val="80000"/>
              </a:lnSpc>
              <a:defRPr/>
            </a:pPr>
            <a:r>
              <a:rPr lang="en-US" altLang="en-US" sz="3400" dirty="0"/>
              <a:t>Precede each phase by</a:t>
            </a:r>
          </a:p>
          <a:p>
            <a:pPr marL="640080" lvl="1">
              <a:lnSpc>
                <a:spcPct val="80000"/>
              </a:lnSpc>
              <a:defRPr/>
            </a:pPr>
            <a:r>
              <a:rPr lang="en-US" altLang="en-US" sz="3400" dirty="0"/>
              <a:t>Alternatives</a:t>
            </a:r>
          </a:p>
          <a:p>
            <a:pPr marL="640080" lvl="1">
              <a:lnSpc>
                <a:spcPct val="80000"/>
              </a:lnSpc>
              <a:defRPr/>
            </a:pPr>
            <a:r>
              <a:rPr lang="en-US" altLang="en-US" sz="3400" dirty="0"/>
              <a:t>Risk analysis</a:t>
            </a:r>
          </a:p>
          <a:p>
            <a:pPr>
              <a:lnSpc>
                <a:spcPct val="80000"/>
              </a:lnSpc>
              <a:defRPr/>
            </a:pPr>
            <a:r>
              <a:rPr lang="en-US" altLang="en-US" sz="3400" dirty="0"/>
              <a:t>Follow each phase by</a:t>
            </a:r>
          </a:p>
          <a:p>
            <a:pPr marL="640080" lvl="1">
              <a:lnSpc>
                <a:spcPct val="80000"/>
              </a:lnSpc>
              <a:defRPr/>
            </a:pPr>
            <a:r>
              <a:rPr lang="en-US" altLang="en-US" sz="3400" dirty="0"/>
              <a:t>Evaluation</a:t>
            </a:r>
          </a:p>
          <a:p>
            <a:pPr marL="640080" lvl="1">
              <a:lnSpc>
                <a:spcPct val="80000"/>
              </a:lnSpc>
              <a:defRPr/>
            </a:pPr>
            <a:r>
              <a:rPr lang="en-US" altLang="en-US" sz="3400" dirty="0"/>
              <a:t>Planning of next phase</a:t>
            </a:r>
          </a:p>
          <a:p>
            <a:pPr>
              <a:defRPr/>
            </a:pPr>
            <a:endParaRPr lang="en-GB" dirty="0"/>
          </a:p>
        </p:txBody>
      </p:sp>
    </p:spTree>
    <p:extLst>
      <p:ext uri="{BB962C8B-B14F-4D97-AF65-F5344CB8AC3E}">
        <p14:creationId xmlns:p14="http://schemas.microsoft.com/office/powerpoint/2010/main" val="2852444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620000" cy="1143000"/>
          </a:xfrm>
        </p:spPr>
        <p:txBody>
          <a:bodyPr/>
          <a:lstStyle/>
          <a:p>
            <a:pPr>
              <a:defRPr/>
            </a:pPr>
            <a:r>
              <a:rPr lang="en-US" altLang="en-US" sz="4800" dirty="0"/>
              <a:t>Simplified Spiral Model </a:t>
            </a:r>
            <a:endParaRPr lang="en-GB" sz="4800" dirty="0"/>
          </a:p>
        </p:txBody>
      </p:sp>
      <p:pic>
        <p:nvPicPr>
          <p:cNvPr id="1945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971800" y="1117600"/>
            <a:ext cx="6248400" cy="5765800"/>
          </a:xfrm>
        </p:spPr>
      </p:pic>
    </p:spTree>
    <p:extLst>
      <p:ext uri="{BB962C8B-B14F-4D97-AF65-F5344CB8AC3E}">
        <p14:creationId xmlns:p14="http://schemas.microsoft.com/office/powerpoint/2010/main" val="30288843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ltLang="en-US" sz="4800" dirty="0"/>
              <a:t>Full Spiral Model</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646239"/>
            <a:ext cx="8823325"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0827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a:defRPr/>
            </a:pPr>
            <a:r>
              <a:rPr lang="en-US" sz="4800" dirty="0"/>
              <a:t>When to use Spiral Methodology?</a:t>
            </a:r>
            <a:endParaRPr lang="en-US" altLang="en-US" sz="4800" dirty="0"/>
          </a:p>
        </p:txBody>
      </p:sp>
      <p:sp>
        <p:nvSpPr>
          <p:cNvPr id="21507" name="Rectangle 3"/>
          <p:cNvSpPr>
            <a:spLocks noGrp="1" noChangeArrowheads="1"/>
          </p:cNvSpPr>
          <p:nvPr>
            <p:ph type="body" idx="1"/>
          </p:nvPr>
        </p:nvSpPr>
        <p:spPr/>
        <p:txBody>
          <a:bodyPr>
            <a:normAutofit fontScale="92500" lnSpcReduction="20000"/>
          </a:bodyPr>
          <a:lstStyle/>
          <a:p>
            <a:r>
              <a:rPr lang="en-US" altLang="en-US" sz="2800"/>
              <a:t>When project is large</a:t>
            </a:r>
          </a:p>
          <a:p>
            <a:r>
              <a:rPr lang="en-US" altLang="en-US" sz="2800"/>
              <a:t>When releases are required to be frequent</a:t>
            </a:r>
          </a:p>
          <a:p>
            <a:r>
              <a:rPr lang="en-US" altLang="en-US" sz="2800"/>
              <a:t>When creation of a prototype is applicable</a:t>
            </a:r>
          </a:p>
          <a:p>
            <a:r>
              <a:rPr lang="en-US" altLang="en-US" sz="2800"/>
              <a:t>When risk and costs evaluation is important</a:t>
            </a:r>
          </a:p>
          <a:p>
            <a:r>
              <a:rPr lang="en-US" altLang="en-US" sz="2800"/>
              <a:t>For medium to high-risk projects</a:t>
            </a:r>
          </a:p>
          <a:p>
            <a:r>
              <a:rPr lang="en-US" altLang="en-US" sz="2800"/>
              <a:t>When </a:t>
            </a:r>
            <a:r>
              <a:rPr lang="en-US" altLang="en-US" sz="2800" b="1">
                <a:solidFill>
                  <a:srgbClr val="FF0000"/>
                </a:solidFill>
              </a:rPr>
              <a:t>requirements are unclear </a:t>
            </a:r>
            <a:r>
              <a:rPr lang="en-US" altLang="en-US" sz="2800"/>
              <a:t>and complex</a:t>
            </a:r>
          </a:p>
          <a:p>
            <a:r>
              <a:rPr lang="en-US" altLang="en-US" sz="2800"/>
              <a:t>When </a:t>
            </a:r>
            <a:r>
              <a:rPr lang="en-US" altLang="en-US" sz="2800" b="1">
                <a:solidFill>
                  <a:srgbClr val="FF0000"/>
                </a:solidFill>
              </a:rPr>
              <a:t>changes may require at any time</a:t>
            </a:r>
          </a:p>
          <a:p>
            <a:r>
              <a:rPr lang="en-US" altLang="en-US" sz="2800"/>
              <a:t>When long term project commitment is not feasible due to changes in economic priorities</a:t>
            </a:r>
          </a:p>
          <a:p>
            <a:pPr>
              <a:lnSpc>
                <a:spcPct val="80000"/>
              </a:lnSpc>
            </a:pPr>
            <a:endParaRPr lang="en-US" altLang="en-US" sz="2600"/>
          </a:p>
        </p:txBody>
      </p:sp>
    </p:spTree>
    <p:extLst>
      <p:ext uri="{BB962C8B-B14F-4D97-AF65-F5344CB8AC3E}">
        <p14:creationId xmlns:p14="http://schemas.microsoft.com/office/powerpoint/2010/main" val="1482321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800" dirty="0"/>
              <a:t>Advantages of Spiral Model</a:t>
            </a:r>
            <a:endParaRPr lang="en-GB" sz="4800" dirty="0"/>
          </a:p>
        </p:txBody>
      </p:sp>
      <p:sp>
        <p:nvSpPr>
          <p:cNvPr id="22531" name="Content Placeholder 2"/>
          <p:cNvSpPr>
            <a:spLocks noGrp="1"/>
          </p:cNvSpPr>
          <p:nvPr>
            <p:ph idx="1"/>
          </p:nvPr>
        </p:nvSpPr>
        <p:spPr>
          <a:xfrm>
            <a:off x="677334" y="1708727"/>
            <a:ext cx="8596668" cy="4535055"/>
          </a:xfrm>
        </p:spPr>
        <p:txBody>
          <a:bodyPr>
            <a:noAutofit/>
          </a:bodyPr>
          <a:lstStyle/>
          <a:p>
            <a:r>
              <a:rPr lang="en-US" altLang="en-US" sz="2400" dirty="0" smtClean="0"/>
              <a:t>Additional functionality or changes can be done at a later stage</a:t>
            </a:r>
          </a:p>
          <a:p>
            <a:r>
              <a:rPr lang="en-US" altLang="en-US" sz="2400" dirty="0" smtClean="0"/>
              <a:t>Cost estimation becomes easy as the prototype building is done in small fragments</a:t>
            </a:r>
          </a:p>
          <a:p>
            <a:r>
              <a:rPr lang="en-US" altLang="en-US" sz="2400" dirty="0" smtClean="0"/>
              <a:t>Continuous or repeated development helps in risk management</a:t>
            </a:r>
          </a:p>
          <a:p>
            <a:r>
              <a:rPr lang="en-US" altLang="en-US" sz="2400" dirty="0" smtClean="0"/>
              <a:t>Development is fast and features are added in a systematic way</a:t>
            </a:r>
          </a:p>
          <a:p>
            <a:r>
              <a:rPr lang="en-US" altLang="en-US" sz="2400" dirty="0" smtClean="0"/>
              <a:t>There is always a space for customer feedback</a:t>
            </a:r>
            <a:endParaRPr lang="en-GB" altLang="en-US" sz="2400" dirty="0" smtClean="0"/>
          </a:p>
        </p:txBody>
      </p:sp>
    </p:spTree>
    <p:extLst>
      <p:ext uri="{BB962C8B-B14F-4D97-AF65-F5344CB8AC3E}">
        <p14:creationId xmlns:p14="http://schemas.microsoft.com/office/powerpoint/2010/main" val="3795794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
            </a:r>
            <a:r>
              <a:rPr lang="en-US" dirty="0" smtClean="0"/>
              <a:t>isadvantages </a:t>
            </a:r>
            <a:r>
              <a:rPr lang="en-US" dirty="0"/>
              <a:t>of Spiral Model</a:t>
            </a:r>
            <a:endParaRPr lang="en-GB" dirty="0"/>
          </a:p>
        </p:txBody>
      </p:sp>
      <p:sp>
        <p:nvSpPr>
          <p:cNvPr id="23555" name="Content Placeholder 2"/>
          <p:cNvSpPr>
            <a:spLocks noGrp="1"/>
          </p:cNvSpPr>
          <p:nvPr>
            <p:ph idx="1"/>
          </p:nvPr>
        </p:nvSpPr>
        <p:spPr/>
        <p:txBody>
          <a:bodyPr>
            <a:normAutofit/>
          </a:bodyPr>
          <a:lstStyle/>
          <a:p>
            <a:r>
              <a:rPr lang="en-US" altLang="en-US" sz="2400" dirty="0" smtClean="0"/>
              <a:t>Risk of not meeting the schedule or budget</a:t>
            </a:r>
          </a:p>
          <a:p>
            <a:r>
              <a:rPr lang="en-US" altLang="en-US" sz="2400" dirty="0" smtClean="0"/>
              <a:t>It works best for large projects only also demands risk assessment expertise</a:t>
            </a:r>
          </a:p>
          <a:p>
            <a:r>
              <a:rPr lang="en-US" altLang="en-US" sz="2400" dirty="0" smtClean="0"/>
              <a:t>For its smooth operation spiral model protocol needs to be followed strictly</a:t>
            </a:r>
          </a:p>
          <a:p>
            <a:r>
              <a:rPr lang="en-US" altLang="en-US" sz="2400" dirty="0" smtClean="0"/>
              <a:t>Documentation is more as it has intermediate phases</a:t>
            </a:r>
          </a:p>
          <a:p>
            <a:r>
              <a:rPr lang="en-US" altLang="en-US" sz="2400" dirty="0" smtClean="0"/>
              <a:t>It is not advisable for smaller project, it might cost them a lot</a:t>
            </a:r>
            <a:endParaRPr lang="en-GB" altLang="en-US" sz="2400" dirty="0" smtClean="0"/>
          </a:p>
        </p:txBody>
      </p:sp>
    </p:spTree>
    <p:extLst>
      <p:ext uri="{BB962C8B-B14F-4D97-AF65-F5344CB8AC3E}">
        <p14:creationId xmlns:p14="http://schemas.microsoft.com/office/powerpoint/2010/main" val="4004509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altLang="en-US" sz="4800" dirty="0"/>
              <a:t>Agile Process Models </a:t>
            </a:r>
          </a:p>
        </p:txBody>
      </p:sp>
      <p:sp>
        <p:nvSpPr>
          <p:cNvPr id="24579" name="Rectangle 3"/>
          <p:cNvSpPr>
            <a:spLocks noGrp="1" noChangeArrowheads="1"/>
          </p:cNvSpPr>
          <p:nvPr>
            <p:ph type="body" idx="1"/>
          </p:nvPr>
        </p:nvSpPr>
        <p:spPr>
          <a:xfrm>
            <a:off x="677334" y="1625601"/>
            <a:ext cx="8596668" cy="4849090"/>
          </a:xfrm>
        </p:spPr>
        <p:txBody>
          <a:bodyPr>
            <a:normAutofit lnSpcReduction="10000"/>
          </a:bodyPr>
          <a:lstStyle/>
          <a:p>
            <a:pPr>
              <a:lnSpc>
                <a:spcPct val="80000"/>
              </a:lnSpc>
            </a:pPr>
            <a:r>
              <a:rPr lang="en-US" altLang="en-US" sz="2400" dirty="0"/>
              <a:t>Agile software engineering combines a philosophy and a set of development guidelines</a:t>
            </a:r>
          </a:p>
          <a:p>
            <a:pPr>
              <a:lnSpc>
                <a:spcPct val="80000"/>
              </a:lnSpc>
            </a:pPr>
            <a:r>
              <a:rPr lang="en-US" altLang="en-US" sz="2400" b="1" dirty="0"/>
              <a:t>Philosophy</a:t>
            </a:r>
          </a:p>
          <a:p>
            <a:pPr lvl="1">
              <a:lnSpc>
                <a:spcPct val="80000"/>
              </a:lnSpc>
            </a:pPr>
            <a:r>
              <a:rPr lang="en-US" altLang="en-US" sz="2400" dirty="0"/>
              <a:t>Encourages customer satisfaction and early incremental delivery of the software</a:t>
            </a:r>
          </a:p>
          <a:p>
            <a:pPr lvl="1">
              <a:lnSpc>
                <a:spcPct val="80000"/>
              </a:lnSpc>
            </a:pPr>
            <a:r>
              <a:rPr lang="en-US" altLang="en-US" sz="2400" dirty="0"/>
              <a:t>Small highly motivated project teams</a:t>
            </a:r>
          </a:p>
          <a:p>
            <a:pPr lvl="1">
              <a:lnSpc>
                <a:spcPct val="80000"/>
              </a:lnSpc>
            </a:pPr>
            <a:r>
              <a:rPr lang="en-US" altLang="en-US" sz="2400" dirty="0"/>
              <a:t>Informal methods</a:t>
            </a:r>
          </a:p>
          <a:p>
            <a:pPr lvl="1">
              <a:lnSpc>
                <a:spcPct val="80000"/>
              </a:lnSpc>
            </a:pPr>
            <a:r>
              <a:rPr lang="en-US" altLang="en-US" sz="2400" dirty="0"/>
              <a:t>Minimal software engineering work products</a:t>
            </a:r>
          </a:p>
          <a:p>
            <a:pPr lvl="1">
              <a:lnSpc>
                <a:spcPct val="80000"/>
              </a:lnSpc>
            </a:pPr>
            <a:r>
              <a:rPr lang="en-US" altLang="en-US" sz="2400" dirty="0"/>
              <a:t>Overall development simplicity</a:t>
            </a:r>
          </a:p>
          <a:p>
            <a:pPr>
              <a:lnSpc>
                <a:spcPct val="80000"/>
              </a:lnSpc>
            </a:pPr>
            <a:r>
              <a:rPr lang="en-US" altLang="en-US" sz="2400" b="1" dirty="0"/>
              <a:t>Development guidelines</a:t>
            </a:r>
          </a:p>
          <a:p>
            <a:pPr lvl="1">
              <a:lnSpc>
                <a:spcPct val="80000"/>
              </a:lnSpc>
            </a:pPr>
            <a:r>
              <a:rPr lang="en-US" altLang="en-US" sz="2400" dirty="0"/>
              <a:t>Stress delivery over analysis and design</a:t>
            </a:r>
          </a:p>
          <a:p>
            <a:pPr lvl="1">
              <a:lnSpc>
                <a:spcPct val="80000"/>
              </a:lnSpc>
            </a:pPr>
            <a:r>
              <a:rPr lang="en-US" altLang="en-US" sz="2400" dirty="0"/>
              <a:t>Active and continuous communication between developers and customers</a:t>
            </a:r>
          </a:p>
          <a:p>
            <a:pPr>
              <a:lnSpc>
                <a:spcPct val="80000"/>
              </a:lnSpc>
            </a:pPr>
            <a:endParaRPr lang="en-US" altLang="en-US" sz="2400" dirty="0"/>
          </a:p>
        </p:txBody>
      </p:sp>
    </p:spTree>
    <p:extLst>
      <p:ext uri="{BB962C8B-B14F-4D97-AF65-F5344CB8AC3E}">
        <p14:creationId xmlns:p14="http://schemas.microsoft.com/office/powerpoint/2010/main" val="110284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FDB726D-D315-4916-A634-51522CF6E247}"/>
              </a:ext>
            </a:extLst>
          </p:cNvPr>
          <p:cNvSpPr>
            <a:spLocks noGrp="1"/>
          </p:cNvSpPr>
          <p:nvPr>
            <p:ph type="sldNum" sz="quarter" idx="11"/>
          </p:nvPr>
        </p:nvSpPr>
        <p:spPr/>
        <p:txBody>
          <a:bodyPr/>
          <a:lstStyle/>
          <a:p>
            <a:pPr>
              <a:defRPr/>
            </a:pPr>
            <a:fld id="{552E5824-7087-4A02-BE65-51993D801A53}" type="slidenum">
              <a:rPr lang="en-US" altLang="en-US"/>
              <a:pPr>
                <a:defRPr/>
              </a:pPr>
              <a:t>4</a:t>
            </a:fld>
            <a:endParaRPr lang="en-US" altLang="en-US"/>
          </a:p>
        </p:txBody>
      </p:sp>
      <p:sp>
        <p:nvSpPr>
          <p:cNvPr id="13315" name="Rectangle 2"/>
          <p:cNvSpPr>
            <a:spLocks noGrp="1" noChangeArrowheads="1"/>
          </p:cNvSpPr>
          <p:nvPr>
            <p:ph type="title"/>
          </p:nvPr>
        </p:nvSpPr>
        <p:spPr>
          <a:xfrm>
            <a:off x="677334" y="748147"/>
            <a:ext cx="7640638" cy="785813"/>
          </a:xfrm>
        </p:spPr>
        <p:txBody>
          <a:bodyPr/>
          <a:lstStyle/>
          <a:p>
            <a:pPr eaLnBrk="1" hangingPunct="1"/>
            <a:r>
              <a:rPr lang="en-US" altLang="en-US" b="1" dirty="0" smtClean="0"/>
              <a:t>Software—New Categories</a:t>
            </a:r>
          </a:p>
        </p:txBody>
      </p:sp>
      <p:sp>
        <p:nvSpPr>
          <p:cNvPr id="13316" name="Rectangle 3"/>
          <p:cNvSpPr>
            <a:spLocks noGrp="1" noChangeArrowheads="1"/>
          </p:cNvSpPr>
          <p:nvPr>
            <p:ph type="body" idx="1"/>
          </p:nvPr>
        </p:nvSpPr>
        <p:spPr>
          <a:xfrm>
            <a:off x="815446" y="2025072"/>
            <a:ext cx="6159500" cy="3836988"/>
          </a:xfrm>
        </p:spPr>
        <p:txBody>
          <a:bodyPr>
            <a:normAutofit lnSpcReduction="10000"/>
          </a:bodyPr>
          <a:lstStyle/>
          <a:p>
            <a:pPr marL="285750" indent="-285750"/>
            <a:r>
              <a:rPr lang="en-US" altLang="en-US" b="1" dirty="0">
                <a:solidFill>
                  <a:srgbClr val="FF0000"/>
                </a:solidFill>
              </a:rPr>
              <a:t>Open world computing</a:t>
            </a:r>
            <a:r>
              <a:rPr lang="en-US" altLang="en-US" dirty="0">
                <a:solidFill>
                  <a:schemeClr val="folHlink"/>
                </a:solidFill>
              </a:rPr>
              <a:t>—</a:t>
            </a:r>
            <a:r>
              <a:rPr lang="en-US" altLang="en-US" dirty="0">
                <a:latin typeface="Arial" panose="020B0604020202020204" pitchFamily="34" charset="0"/>
              </a:rPr>
              <a:t>pervasive, distributed computing</a:t>
            </a:r>
            <a:endParaRPr lang="en-US" altLang="en-US" dirty="0">
              <a:solidFill>
                <a:schemeClr val="folHlink"/>
              </a:solidFill>
              <a:latin typeface="Arial" panose="020B0604020202020204" pitchFamily="34" charset="0"/>
            </a:endParaRPr>
          </a:p>
          <a:p>
            <a:pPr marL="285750" indent="-285750"/>
            <a:r>
              <a:rPr lang="en-US" altLang="en-US" b="1" dirty="0">
                <a:solidFill>
                  <a:srgbClr val="FF0000"/>
                </a:solidFill>
              </a:rPr>
              <a:t>Ubiquitous computing</a:t>
            </a:r>
            <a:r>
              <a:rPr lang="en-US" altLang="en-US" dirty="0"/>
              <a:t>—wireless networks</a:t>
            </a:r>
          </a:p>
          <a:p>
            <a:pPr marL="285750" indent="-285750"/>
            <a:r>
              <a:rPr lang="en-US" altLang="en-US" b="1" dirty="0" err="1">
                <a:solidFill>
                  <a:srgbClr val="FF0000"/>
                </a:solidFill>
              </a:rPr>
              <a:t>Netsourcing</a:t>
            </a:r>
            <a:r>
              <a:rPr lang="en-US" altLang="en-US" dirty="0"/>
              <a:t>—the Web as a computing engine</a:t>
            </a:r>
          </a:p>
          <a:p>
            <a:pPr marL="285750" indent="-285750"/>
            <a:r>
              <a:rPr lang="en-US" altLang="en-US" b="1" dirty="0">
                <a:solidFill>
                  <a:srgbClr val="FF0000"/>
                </a:solidFill>
              </a:rPr>
              <a:t>Open source</a:t>
            </a:r>
            <a:r>
              <a:rPr lang="en-US" altLang="en-US" dirty="0"/>
              <a:t>—”free” source code open to the computing community (a blessing, but also a potential curse!)</a:t>
            </a:r>
          </a:p>
          <a:p>
            <a:pPr marL="685800" lvl="1" indent="-228600"/>
            <a:r>
              <a:rPr lang="en-US" altLang="en-US" sz="1800" b="1" dirty="0">
                <a:solidFill>
                  <a:srgbClr val="FF0000"/>
                </a:solidFill>
              </a:rPr>
              <a:t>Data mining</a:t>
            </a:r>
          </a:p>
          <a:p>
            <a:pPr marL="685800" lvl="1" indent="-228600"/>
            <a:r>
              <a:rPr lang="en-US" altLang="en-US" sz="1800" b="1" dirty="0">
                <a:solidFill>
                  <a:srgbClr val="FF0000"/>
                </a:solidFill>
              </a:rPr>
              <a:t>Grid computing</a:t>
            </a:r>
          </a:p>
          <a:p>
            <a:pPr marL="685800" lvl="1" indent="-228600"/>
            <a:r>
              <a:rPr lang="en-US" altLang="en-US" sz="1800" b="1" dirty="0">
                <a:solidFill>
                  <a:srgbClr val="FF0000"/>
                </a:solidFill>
              </a:rPr>
              <a:t>Cognitive machines</a:t>
            </a:r>
          </a:p>
          <a:p>
            <a:pPr marL="685800" lvl="1" indent="-228600"/>
            <a:r>
              <a:rPr lang="en-US" altLang="en-US" sz="1800" b="1" dirty="0">
                <a:solidFill>
                  <a:srgbClr val="FF0000"/>
                </a:solidFill>
              </a:rPr>
              <a:t>Software for nanotechnologies</a:t>
            </a:r>
          </a:p>
        </p:txBody>
      </p:sp>
    </p:spTree>
    <p:extLst>
      <p:ext uri="{BB962C8B-B14F-4D97-AF65-F5344CB8AC3E}">
        <p14:creationId xmlns:p14="http://schemas.microsoft.com/office/powerpoint/2010/main" val="2369482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Agile Process Models </a:t>
            </a:r>
            <a:r>
              <a:rPr lang="en-US" altLang="en-US" dirty="0" smtClean="0"/>
              <a:t>(contd.)</a:t>
            </a:r>
            <a:endParaRPr lang="en-GB" dirty="0"/>
          </a:p>
        </p:txBody>
      </p:sp>
      <p:pic>
        <p:nvPicPr>
          <p:cNvPr id="2560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14177" y="1780165"/>
            <a:ext cx="8759825" cy="4221162"/>
          </a:xfrm>
        </p:spPr>
      </p:pic>
    </p:spTree>
    <p:extLst>
      <p:ext uri="{BB962C8B-B14F-4D97-AF65-F5344CB8AC3E}">
        <p14:creationId xmlns:p14="http://schemas.microsoft.com/office/powerpoint/2010/main" val="3976126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dirty="0"/>
              <a:t>Agile Process </a:t>
            </a:r>
            <a:r>
              <a:rPr lang="en-US" altLang="en-US" dirty="0" smtClean="0"/>
              <a:t>Models (contd.)</a:t>
            </a:r>
            <a:endParaRPr lang="en-GB" dirty="0"/>
          </a:p>
        </p:txBody>
      </p:sp>
      <p:pic>
        <p:nvPicPr>
          <p:cNvPr id="26627"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77334" y="1572491"/>
            <a:ext cx="8277225" cy="4800600"/>
          </a:xfrm>
        </p:spPr>
      </p:pic>
    </p:spTree>
    <p:extLst>
      <p:ext uri="{BB962C8B-B14F-4D97-AF65-F5344CB8AC3E}">
        <p14:creationId xmlns:p14="http://schemas.microsoft.com/office/powerpoint/2010/main" val="2525607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800" dirty="0"/>
              <a:t>Agile vs. Waterfall Method</a:t>
            </a:r>
            <a:endParaRPr lang="en-GB"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7223353"/>
              </p:ext>
            </p:extLst>
          </p:nvPr>
        </p:nvGraphicFramePr>
        <p:xfrm>
          <a:off x="734984" y="1590965"/>
          <a:ext cx="8539018" cy="4745183"/>
        </p:xfrm>
        <a:graphic>
          <a:graphicData uri="http://schemas.openxmlformats.org/drawingml/2006/table">
            <a:tbl>
              <a:tblPr firstRow="1" bandRow="1">
                <a:tableStyleId>{5C22544A-7EE6-4342-B048-85BDC9FD1C3A}</a:tableStyleId>
              </a:tblPr>
              <a:tblGrid>
                <a:gridCol w="4269509">
                  <a:extLst>
                    <a:ext uri="{9D8B030D-6E8A-4147-A177-3AD203B41FA5}">
                      <a16:colId xmlns:a16="http://schemas.microsoft.com/office/drawing/2014/main" val="20000"/>
                    </a:ext>
                  </a:extLst>
                </a:gridCol>
                <a:gridCol w="4269509">
                  <a:extLst>
                    <a:ext uri="{9D8B030D-6E8A-4147-A177-3AD203B41FA5}">
                      <a16:colId xmlns:a16="http://schemas.microsoft.com/office/drawing/2014/main" val="20001"/>
                    </a:ext>
                  </a:extLst>
                </a:gridCol>
              </a:tblGrid>
              <a:tr h="408921">
                <a:tc>
                  <a:txBody>
                    <a:bodyPr/>
                    <a:lstStyle/>
                    <a:p>
                      <a:r>
                        <a:rPr lang="en-US" sz="1800" dirty="0" smtClean="0"/>
                        <a:t>Agile Model</a:t>
                      </a:r>
                      <a:endParaRPr lang="en-GB" sz="1800" dirty="0"/>
                    </a:p>
                  </a:txBody>
                  <a:tcPr marT="45713" marB="45713"/>
                </a:tc>
                <a:tc>
                  <a:txBody>
                    <a:bodyPr/>
                    <a:lstStyle/>
                    <a:p>
                      <a:r>
                        <a:rPr lang="en-US" sz="1800" dirty="0" smtClean="0"/>
                        <a:t>Waterfall Model</a:t>
                      </a:r>
                      <a:endParaRPr lang="en-GB" sz="1800" dirty="0"/>
                    </a:p>
                  </a:txBody>
                  <a:tcPr marT="45713" marB="45713"/>
                </a:tc>
                <a:extLst>
                  <a:ext uri="{0D108BD9-81ED-4DB2-BD59-A6C34878D82A}">
                    <a16:rowId xmlns:a16="http://schemas.microsoft.com/office/drawing/2014/main" val="10000"/>
                  </a:ext>
                </a:extLst>
              </a:tr>
              <a:tr h="1008432">
                <a:tc>
                  <a:txBody>
                    <a:bodyPr/>
                    <a:lstStyle/>
                    <a:p>
                      <a:r>
                        <a:rPr lang="en-US" sz="1800" b="0" i="0" kern="1200" dirty="0" smtClean="0">
                          <a:solidFill>
                            <a:schemeClr val="dk1"/>
                          </a:solidFill>
                          <a:effectLst/>
                          <a:latin typeface="+mn-lt"/>
                          <a:ea typeface="+mn-ea"/>
                          <a:cs typeface="+mn-cs"/>
                        </a:rPr>
                        <a:t>Agile method proposes incremental and iterative approach to software design</a:t>
                      </a:r>
                      <a:endParaRPr lang="en-GB" sz="1800" dirty="0"/>
                    </a:p>
                  </a:txBody>
                  <a:tcPr marT="45713" marB="45713"/>
                </a:tc>
                <a:tc>
                  <a:txBody>
                    <a:bodyPr/>
                    <a:lstStyle/>
                    <a:p>
                      <a:r>
                        <a:rPr lang="en-US" sz="1800" b="0" i="0" kern="1200" dirty="0" smtClean="0">
                          <a:solidFill>
                            <a:schemeClr val="dk1"/>
                          </a:solidFill>
                          <a:effectLst/>
                          <a:latin typeface="+mn-lt"/>
                          <a:ea typeface="+mn-ea"/>
                          <a:cs typeface="+mn-cs"/>
                        </a:rPr>
                        <a:t>Development of the software flows sequentially from start point to end point.</a:t>
                      </a:r>
                      <a:endParaRPr lang="en-GB" sz="1800" dirty="0"/>
                    </a:p>
                  </a:txBody>
                  <a:tcPr marT="45713" marB="45713"/>
                </a:tc>
                <a:extLst>
                  <a:ext uri="{0D108BD9-81ED-4DB2-BD59-A6C34878D82A}">
                    <a16:rowId xmlns:a16="http://schemas.microsoft.com/office/drawing/2014/main" val="10001"/>
                  </a:ext>
                </a:extLst>
              </a:tr>
              <a:tr h="1008432">
                <a:tc>
                  <a:txBody>
                    <a:bodyPr/>
                    <a:lstStyle/>
                    <a:p>
                      <a:r>
                        <a:rPr lang="en-US" sz="1800" b="0" i="0" kern="1200" dirty="0" smtClean="0">
                          <a:solidFill>
                            <a:schemeClr val="dk1"/>
                          </a:solidFill>
                          <a:effectLst/>
                          <a:latin typeface="+mn-lt"/>
                          <a:ea typeface="+mn-ea"/>
                          <a:cs typeface="+mn-cs"/>
                        </a:rPr>
                        <a:t>The </a:t>
                      </a:r>
                      <a:r>
                        <a:rPr lang="en-US" sz="1800" b="1" i="0" kern="1200" dirty="0" smtClean="0">
                          <a:solidFill>
                            <a:schemeClr val="dk1"/>
                          </a:solidFill>
                          <a:effectLst/>
                          <a:latin typeface="+mn-lt"/>
                          <a:ea typeface="+mn-ea"/>
                          <a:cs typeface="+mn-cs"/>
                        </a:rPr>
                        <a:t>agile process</a:t>
                      </a:r>
                      <a:r>
                        <a:rPr lang="en-US" sz="1800" b="0" i="0" kern="1200" dirty="0" smtClean="0">
                          <a:solidFill>
                            <a:schemeClr val="dk1"/>
                          </a:solidFill>
                          <a:effectLst/>
                          <a:latin typeface="+mn-lt"/>
                          <a:ea typeface="+mn-ea"/>
                          <a:cs typeface="+mn-cs"/>
                        </a:rPr>
                        <a:t> is broken into individual models that designers work on</a:t>
                      </a:r>
                      <a:endParaRPr lang="en-GB" sz="1800" dirty="0"/>
                    </a:p>
                  </a:txBody>
                  <a:tcPr marT="45713" marB="45713"/>
                </a:tc>
                <a:tc>
                  <a:txBody>
                    <a:bodyPr/>
                    <a:lstStyle/>
                    <a:p>
                      <a:r>
                        <a:rPr lang="en-US" sz="1800" b="0" i="0" kern="1200" dirty="0" smtClean="0">
                          <a:solidFill>
                            <a:schemeClr val="dk1"/>
                          </a:solidFill>
                          <a:effectLst/>
                          <a:latin typeface="+mn-lt"/>
                          <a:ea typeface="+mn-ea"/>
                          <a:cs typeface="+mn-cs"/>
                        </a:rPr>
                        <a:t>The design process is not broken into an individual models</a:t>
                      </a:r>
                      <a:endParaRPr lang="en-GB" sz="1800" dirty="0"/>
                    </a:p>
                  </a:txBody>
                  <a:tcPr marT="45713" marB="45713"/>
                </a:tc>
                <a:extLst>
                  <a:ext uri="{0D108BD9-81ED-4DB2-BD59-A6C34878D82A}">
                    <a16:rowId xmlns:a16="http://schemas.microsoft.com/office/drawing/2014/main" val="10002"/>
                  </a:ext>
                </a:extLst>
              </a:tr>
              <a:tr h="1310966">
                <a:tc>
                  <a:txBody>
                    <a:bodyPr/>
                    <a:lstStyle/>
                    <a:p>
                      <a:r>
                        <a:rPr lang="en-US" sz="1800" b="0" i="0" kern="1200" dirty="0" smtClean="0">
                          <a:solidFill>
                            <a:schemeClr val="dk1"/>
                          </a:solidFill>
                          <a:effectLst/>
                          <a:latin typeface="+mn-lt"/>
                          <a:ea typeface="+mn-ea"/>
                          <a:cs typeface="+mn-cs"/>
                        </a:rPr>
                        <a:t>The customer has early and frequent opportunities to look at the product and make decision and changes to the project</a:t>
                      </a:r>
                      <a:endParaRPr lang="en-GB" sz="1800" dirty="0"/>
                    </a:p>
                  </a:txBody>
                  <a:tcPr marT="45713" marB="45713"/>
                </a:tc>
                <a:tc>
                  <a:txBody>
                    <a:bodyPr/>
                    <a:lstStyle/>
                    <a:p>
                      <a:r>
                        <a:rPr lang="en-US" sz="1800" b="0" i="0" kern="1200" dirty="0" smtClean="0">
                          <a:solidFill>
                            <a:schemeClr val="dk1"/>
                          </a:solidFill>
                          <a:effectLst/>
                          <a:latin typeface="+mn-lt"/>
                          <a:ea typeface="+mn-ea"/>
                          <a:cs typeface="+mn-cs"/>
                        </a:rPr>
                        <a:t>The customer can only see the product at the end of the project</a:t>
                      </a:r>
                      <a:endParaRPr lang="en-GB" sz="1800" dirty="0"/>
                    </a:p>
                  </a:txBody>
                  <a:tcPr marT="45713" marB="45713"/>
                </a:tc>
                <a:extLst>
                  <a:ext uri="{0D108BD9-81ED-4DB2-BD59-A6C34878D82A}">
                    <a16:rowId xmlns:a16="http://schemas.microsoft.com/office/drawing/2014/main" val="10003"/>
                  </a:ext>
                </a:extLst>
              </a:tr>
              <a:tr h="1008432">
                <a:tc>
                  <a:txBody>
                    <a:bodyPr/>
                    <a:lstStyle/>
                    <a:p>
                      <a:r>
                        <a:rPr lang="en-US" sz="1800" b="0" i="0" kern="1200" dirty="0" smtClean="0">
                          <a:solidFill>
                            <a:schemeClr val="dk1"/>
                          </a:solidFill>
                          <a:effectLst/>
                          <a:latin typeface="+mn-lt"/>
                          <a:ea typeface="+mn-ea"/>
                          <a:cs typeface="+mn-cs"/>
                        </a:rPr>
                        <a:t>Agile model is considered unstructured compared to the waterfall model</a:t>
                      </a:r>
                      <a:endParaRPr lang="en-GB" sz="1800" dirty="0"/>
                    </a:p>
                  </a:txBody>
                  <a:tcPr marT="45713" marB="45713"/>
                </a:tc>
                <a:tc>
                  <a:txBody>
                    <a:bodyPr/>
                    <a:lstStyle/>
                    <a:p>
                      <a:r>
                        <a:rPr lang="en-US" sz="1800" b="0" i="0" kern="1200" dirty="0" smtClean="0">
                          <a:solidFill>
                            <a:schemeClr val="dk1"/>
                          </a:solidFill>
                          <a:effectLst/>
                          <a:latin typeface="+mn-lt"/>
                          <a:ea typeface="+mn-ea"/>
                          <a:cs typeface="+mn-cs"/>
                        </a:rPr>
                        <a:t>Waterfall model are more secure because they are so plan oriented</a:t>
                      </a:r>
                      <a:endParaRPr lang="en-GB" sz="1800" dirty="0"/>
                    </a:p>
                  </a:txBody>
                  <a:tcPr marT="45713" marB="45713"/>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81585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255" y="445653"/>
            <a:ext cx="9384144" cy="1143000"/>
          </a:xfrm>
        </p:spPr>
        <p:txBody>
          <a:bodyPr>
            <a:normAutofit fontScale="90000"/>
          </a:bodyPr>
          <a:lstStyle/>
          <a:p>
            <a:pPr>
              <a:defRPr/>
            </a:pPr>
            <a:r>
              <a:rPr lang="en-US" sz="4800" dirty="0"/>
              <a:t>Agile vs. Waterfall Method (contd.)</a:t>
            </a:r>
            <a:endParaRPr lang="en-GB"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7927825"/>
              </p:ext>
            </p:extLst>
          </p:nvPr>
        </p:nvGraphicFramePr>
        <p:xfrm>
          <a:off x="623454" y="1588653"/>
          <a:ext cx="8977746" cy="4947941"/>
        </p:xfrm>
        <a:graphic>
          <a:graphicData uri="http://schemas.openxmlformats.org/drawingml/2006/table">
            <a:tbl>
              <a:tblPr firstRow="1" bandRow="1">
                <a:tableStyleId>{5C22544A-7EE6-4342-B048-85BDC9FD1C3A}</a:tableStyleId>
              </a:tblPr>
              <a:tblGrid>
                <a:gridCol w="4488873">
                  <a:extLst>
                    <a:ext uri="{9D8B030D-6E8A-4147-A177-3AD203B41FA5}">
                      <a16:colId xmlns:a16="http://schemas.microsoft.com/office/drawing/2014/main" val="20000"/>
                    </a:ext>
                  </a:extLst>
                </a:gridCol>
                <a:gridCol w="4488873">
                  <a:extLst>
                    <a:ext uri="{9D8B030D-6E8A-4147-A177-3AD203B41FA5}">
                      <a16:colId xmlns:a16="http://schemas.microsoft.com/office/drawing/2014/main" val="20001"/>
                    </a:ext>
                  </a:extLst>
                </a:gridCol>
              </a:tblGrid>
              <a:tr h="3672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Agile Model</a:t>
                      </a:r>
                      <a:endParaRPr lang="en-GB" sz="1800" dirty="0" smtClean="0"/>
                    </a:p>
                  </a:txBody>
                  <a:tcPr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Waterfall Model</a:t>
                      </a:r>
                      <a:endParaRPr lang="en-GB" sz="1800" dirty="0" smtClean="0"/>
                    </a:p>
                  </a:txBody>
                  <a:tcPr marT="45725" marB="45725"/>
                </a:tc>
                <a:extLst>
                  <a:ext uri="{0D108BD9-81ED-4DB2-BD59-A6C34878D82A}">
                    <a16:rowId xmlns:a16="http://schemas.microsoft.com/office/drawing/2014/main" val="10000"/>
                  </a:ext>
                </a:extLst>
              </a:tr>
              <a:tr h="907334">
                <a:tc>
                  <a:txBody>
                    <a:bodyPr/>
                    <a:lstStyle/>
                    <a:p>
                      <a:r>
                        <a:rPr lang="en-US" sz="1800" b="0" i="0" kern="1200" dirty="0" smtClean="0">
                          <a:solidFill>
                            <a:schemeClr val="dk1"/>
                          </a:solidFill>
                          <a:effectLst/>
                          <a:latin typeface="+mn-lt"/>
                          <a:ea typeface="+mn-ea"/>
                          <a:cs typeface="+mn-cs"/>
                        </a:rPr>
                        <a:t>Small projects can be implemented very quickly. For large projects, it is difficult to estimate the development time.</a:t>
                      </a:r>
                      <a:endParaRPr lang="en-GB" sz="1800" dirty="0"/>
                    </a:p>
                  </a:txBody>
                  <a:tcPr marT="45725" marB="45725"/>
                </a:tc>
                <a:tc>
                  <a:txBody>
                    <a:bodyPr/>
                    <a:lstStyle/>
                    <a:p>
                      <a:r>
                        <a:rPr lang="en-US" sz="1800" b="0" i="0" kern="1200" dirty="0" smtClean="0">
                          <a:solidFill>
                            <a:schemeClr val="dk1"/>
                          </a:solidFill>
                          <a:effectLst/>
                          <a:latin typeface="+mn-lt"/>
                          <a:ea typeface="+mn-ea"/>
                          <a:cs typeface="+mn-cs"/>
                        </a:rPr>
                        <a:t>All sorts of project can be estimated and completed.</a:t>
                      </a:r>
                      <a:endParaRPr lang="en-GB" sz="1800" dirty="0"/>
                    </a:p>
                  </a:txBody>
                  <a:tcPr marT="45725" marB="45725"/>
                </a:tc>
                <a:extLst>
                  <a:ext uri="{0D108BD9-81ED-4DB2-BD59-A6C34878D82A}">
                    <a16:rowId xmlns:a16="http://schemas.microsoft.com/office/drawing/2014/main" val="10001"/>
                  </a:ext>
                </a:extLst>
              </a:tr>
              <a:tr h="1300192">
                <a:tc>
                  <a:txBody>
                    <a:bodyPr/>
                    <a:lstStyle/>
                    <a:p>
                      <a:r>
                        <a:rPr lang="en-US" sz="1800" b="0" i="0" kern="1200" dirty="0" smtClean="0">
                          <a:solidFill>
                            <a:schemeClr val="dk1"/>
                          </a:solidFill>
                          <a:effectLst/>
                          <a:latin typeface="+mn-lt"/>
                          <a:ea typeface="+mn-ea"/>
                          <a:cs typeface="+mn-cs"/>
                        </a:rPr>
                        <a:t>Error can be fixed in the middle of the project.</a:t>
                      </a:r>
                      <a:endParaRPr lang="en-GB" sz="1800" dirty="0"/>
                    </a:p>
                  </a:txBody>
                  <a:tcPr marT="45725" marB="45725"/>
                </a:tc>
                <a:tc>
                  <a:txBody>
                    <a:bodyPr/>
                    <a:lstStyle/>
                    <a:p>
                      <a:r>
                        <a:rPr lang="en-US" sz="1800" b="0" i="0" kern="1200" dirty="0" smtClean="0">
                          <a:solidFill>
                            <a:schemeClr val="dk1"/>
                          </a:solidFill>
                          <a:effectLst/>
                          <a:latin typeface="+mn-lt"/>
                          <a:ea typeface="+mn-ea"/>
                          <a:cs typeface="+mn-cs"/>
                        </a:rPr>
                        <a:t>Only at the end, the whole product is tested. If the requirement error is found or any changes have to be made, the project has to start from the beginning.</a:t>
                      </a:r>
                      <a:endParaRPr lang="en-GB" sz="1800" dirty="0"/>
                    </a:p>
                  </a:txBody>
                  <a:tcPr marT="45725" marB="45725"/>
                </a:tc>
                <a:extLst>
                  <a:ext uri="{0D108BD9-81ED-4DB2-BD59-A6C34878D82A}">
                    <a16:rowId xmlns:a16="http://schemas.microsoft.com/office/drawing/2014/main" val="10002"/>
                  </a:ext>
                </a:extLst>
              </a:tr>
              <a:tr h="1158842">
                <a:tc>
                  <a:txBody>
                    <a:bodyPr/>
                    <a:lstStyle/>
                    <a:p>
                      <a:r>
                        <a:rPr lang="en-US" sz="1800" b="0" i="0" kern="1200" dirty="0" smtClean="0">
                          <a:solidFill>
                            <a:schemeClr val="dk1"/>
                          </a:solidFill>
                          <a:effectLst/>
                          <a:latin typeface="+mn-lt"/>
                          <a:ea typeface="+mn-ea"/>
                          <a:cs typeface="+mn-cs"/>
                        </a:rPr>
                        <a:t>Development process is iterative, and the project is executed in short (2-4) weeks iterations. Planning is very less.</a:t>
                      </a:r>
                      <a:endParaRPr lang="en-GB" sz="1800" dirty="0"/>
                    </a:p>
                  </a:txBody>
                  <a:tcPr marT="45725" marB="45725"/>
                </a:tc>
                <a:tc>
                  <a:txBody>
                    <a:bodyPr/>
                    <a:lstStyle/>
                    <a:p>
                      <a:r>
                        <a:rPr lang="en-US" sz="1800" b="0" i="0" kern="1200" dirty="0" smtClean="0">
                          <a:solidFill>
                            <a:schemeClr val="dk1"/>
                          </a:solidFill>
                          <a:effectLst/>
                          <a:latin typeface="+mn-lt"/>
                          <a:ea typeface="+mn-ea"/>
                          <a:cs typeface="+mn-cs"/>
                        </a:rPr>
                        <a:t>The development process is phased, and the phase is much bigger than iteration. Every phase ends with the detailed description of the next phase.</a:t>
                      </a:r>
                      <a:endParaRPr lang="en-GB" sz="1800" dirty="0"/>
                    </a:p>
                  </a:txBody>
                  <a:tcPr marT="45725" marB="45725"/>
                </a:tc>
                <a:extLst>
                  <a:ext uri="{0D108BD9-81ED-4DB2-BD59-A6C34878D82A}">
                    <a16:rowId xmlns:a16="http://schemas.microsoft.com/office/drawing/2014/main" val="10003"/>
                  </a:ext>
                </a:extLst>
              </a:tr>
              <a:tr h="1177324">
                <a:tc>
                  <a:txBody>
                    <a:bodyPr/>
                    <a:lstStyle/>
                    <a:p>
                      <a:r>
                        <a:rPr lang="en-US" sz="1800" b="0" i="0" kern="1200" dirty="0" smtClean="0">
                          <a:solidFill>
                            <a:schemeClr val="dk1"/>
                          </a:solidFill>
                          <a:effectLst/>
                          <a:latin typeface="+mn-lt"/>
                          <a:ea typeface="+mn-ea"/>
                          <a:cs typeface="+mn-cs"/>
                        </a:rPr>
                        <a:t>Documentation attends less priority than software development</a:t>
                      </a:r>
                      <a:endParaRPr lang="en-GB" sz="1800" dirty="0"/>
                    </a:p>
                  </a:txBody>
                  <a:tcPr marT="45725" marB="45725"/>
                </a:tc>
                <a:tc>
                  <a:txBody>
                    <a:bodyPr/>
                    <a:lstStyle/>
                    <a:p>
                      <a:r>
                        <a:rPr lang="en-US" sz="1800" b="0" i="0" kern="1200" dirty="0" smtClean="0">
                          <a:solidFill>
                            <a:schemeClr val="dk1"/>
                          </a:solidFill>
                          <a:effectLst/>
                          <a:latin typeface="+mn-lt"/>
                          <a:ea typeface="+mn-ea"/>
                          <a:cs typeface="+mn-cs"/>
                        </a:rPr>
                        <a:t>Documentation is a top priority and can even use for training staff and upgrade the software with another team</a:t>
                      </a:r>
                      <a:endParaRPr lang="en-GB" sz="1800" dirty="0"/>
                    </a:p>
                  </a:txBody>
                  <a:tcPr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5725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45600" cy="1320800"/>
          </a:xfrm>
        </p:spPr>
        <p:txBody>
          <a:bodyPr>
            <a:normAutofit fontScale="90000"/>
          </a:bodyPr>
          <a:lstStyle/>
          <a:p>
            <a:pPr>
              <a:defRPr/>
            </a:pPr>
            <a:r>
              <a:rPr lang="en-US" sz="4800" dirty="0"/>
              <a:t>Agile vs. Waterfall Method (contd.)</a:t>
            </a:r>
            <a:endParaRPr lang="en-GB" sz="4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99713"/>
              </p:ext>
            </p:extLst>
          </p:nvPr>
        </p:nvGraphicFramePr>
        <p:xfrm>
          <a:off x="677334" y="1588654"/>
          <a:ext cx="9245600" cy="4571856"/>
        </p:xfrm>
        <a:graphic>
          <a:graphicData uri="http://schemas.openxmlformats.org/drawingml/2006/table">
            <a:tbl>
              <a:tblPr firstRow="1" bandRow="1">
                <a:tableStyleId>{5C22544A-7EE6-4342-B048-85BDC9FD1C3A}</a:tableStyleId>
              </a:tblPr>
              <a:tblGrid>
                <a:gridCol w="4622800">
                  <a:extLst>
                    <a:ext uri="{9D8B030D-6E8A-4147-A177-3AD203B41FA5}">
                      <a16:colId xmlns:a16="http://schemas.microsoft.com/office/drawing/2014/main" val="20000"/>
                    </a:ext>
                  </a:extLst>
                </a:gridCol>
                <a:gridCol w="4622800">
                  <a:extLst>
                    <a:ext uri="{9D8B030D-6E8A-4147-A177-3AD203B41FA5}">
                      <a16:colId xmlns:a16="http://schemas.microsoft.com/office/drawing/2014/main" val="20001"/>
                    </a:ext>
                  </a:extLst>
                </a:gridCol>
              </a:tblGrid>
              <a:tr h="1329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Agile Model</a:t>
                      </a:r>
                      <a:endParaRPr lang="en-GB" sz="1800" dirty="0" smtClean="0"/>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Waterfall Model</a:t>
                      </a:r>
                      <a:endParaRPr lang="en-GB" sz="1800" dirty="0" smtClean="0"/>
                    </a:p>
                  </a:txBody>
                  <a:tcPr marT="45717" marB="45717"/>
                </a:tc>
                <a:extLst>
                  <a:ext uri="{0D108BD9-81ED-4DB2-BD59-A6C34878D82A}">
                    <a16:rowId xmlns:a16="http://schemas.microsoft.com/office/drawing/2014/main" val="10000"/>
                  </a:ext>
                </a:extLst>
              </a:tr>
              <a:tr h="1737240">
                <a:tc>
                  <a:txBody>
                    <a:bodyPr/>
                    <a:lstStyle/>
                    <a:p>
                      <a:r>
                        <a:rPr lang="en-US" sz="1800" b="0" i="0" kern="1200" dirty="0" smtClean="0">
                          <a:solidFill>
                            <a:schemeClr val="dk1"/>
                          </a:solidFill>
                          <a:effectLst/>
                          <a:latin typeface="+mn-lt"/>
                          <a:ea typeface="+mn-ea"/>
                          <a:cs typeface="+mn-cs"/>
                        </a:rPr>
                        <a:t>In agile testing when an iteration end, shippable features of the product is delivered to the customer. New features are usable right after shipment. It is useful when you have good contact with customers.</a:t>
                      </a:r>
                      <a:endParaRPr lang="en-GB" sz="1800" dirty="0"/>
                    </a:p>
                  </a:txBody>
                  <a:tcPr marT="45717" marB="45717"/>
                </a:tc>
                <a:tc>
                  <a:txBody>
                    <a:bodyPr/>
                    <a:lstStyle/>
                    <a:p>
                      <a:r>
                        <a:rPr lang="en-US" sz="1800" b="0" i="0" kern="1200" dirty="0" smtClean="0">
                          <a:solidFill>
                            <a:schemeClr val="dk1"/>
                          </a:solidFill>
                          <a:effectLst/>
                          <a:latin typeface="+mn-lt"/>
                          <a:ea typeface="+mn-ea"/>
                          <a:cs typeface="+mn-cs"/>
                        </a:rPr>
                        <a:t>All features developed are delivered at once after the long implementation phase.</a:t>
                      </a:r>
                      <a:endParaRPr lang="en-GB" sz="1800" dirty="0"/>
                    </a:p>
                  </a:txBody>
                  <a:tcPr marT="45717" marB="45717"/>
                </a:tc>
                <a:extLst>
                  <a:ext uri="{0D108BD9-81ED-4DB2-BD59-A6C34878D82A}">
                    <a16:rowId xmlns:a16="http://schemas.microsoft.com/office/drawing/2014/main" val="10001"/>
                  </a:ext>
                </a:extLst>
              </a:tr>
              <a:tr h="640036">
                <a:tc>
                  <a:txBody>
                    <a:bodyPr/>
                    <a:lstStyle/>
                    <a:p>
                      <a:r>
                        <a:rPr lang="en-US" sz="1800" b="0" i="0" kern="1200" dirty="0" smtClean="0">
                          <a:solidFill>
                            <a:schemeClr val="dk1"/>
                          </a:solidFill>
                          <a:effectLst/>
                          <a:latin typeface="+mn-lt"/>
                          <a:ea typeface="+mn-ea"/>
                          <a:cs typeface="+mn-cs"/>
                        </a:rPr>
                        <a:t>Testers and developers work together</a:t>
                      </a:r>
                      <a:endParaRPr lang="en-GB" sz="1800" dirty="0"/>
                    </a:p>
                  </a:txBody>
                  <a:tcPr marT="45717" marB="45717"/>
                </a:tc>
                <a:tc>
                  <a:txBody>
                    <a:bodyPr/>
                    <a:lstStyle/>
                    <a:p>
                      <a:r>
                        <a:rPr lang="en-US" sz="1800" b="0" i="0" kern="1200" dirty="0" smtClean="0">
                          <a:solidFill>
                            <a:schemeClr val="dk1"/>
                          </a:solidFill>
                          <a:effectLst/>
                          <a:latin typeface="+mn-lt"/>
                          <a:ea typeface="+mn-ea"/>
                          <a:cs typeface="+mn-cs"/>
                        </a:rPr>
                        <a:t>Testers work separately from developers</a:t>
                      </a:r>
                      <a:endParaRPr lang="en-GB" sz="1800" dirty="0"/>
                    </a:p>
                  </a:txBody>
                  <a:tcPr marT="45717" marB="45717"/>
                </a:tc>
                <a:extLst>
                  <a:ext uri="{0D108BD9-81ED-4DB2-BD59-A6C34878D82A}">
                    <a16:rowId xmlns:a16="http://schemas.microsoft.com/office/drawing/2014/main" val="10002"/>
                  </a:ext>
                </a:extLst>
              </a:tr>
              <a:tr h="640036">
                <a:tc>
                  <a:txBody>
                    <a:bodyPr/>
                    <a:lstStyle/>
                    <a:p>
                      <a:r>
                        <a:rPr lang="en-US" sz="1800" b="0" i="0" kern="1200" dirty="0" smtClean="0">
                          <a:solidFill>
                            <a:schemeClr val="dk1"/>
                          </a:solidFill>
                          <a:effectLst/>
                          <a:latin typeface="+mn-lt"/>
                          <a:ea typeface="+mn-ea"/>
                          <a:cs typeface="+mn-cs"/>
                        </a:rPr>
                        <a:t>At the end of every sprint, user acceptance is performed</a:t>
                      </a:r>
                      <a:endParaRPr lang="en-GB" sz="1800" dirty="0"/>
                    </a:p>
                  </a:txBody>
                  <a:tcPr marT="45717" marB="45717"/>
                </a:tc>
                <a:tc>
                  <a:txBody>
                    <a:bodyPr/>
                    <a:lstStyle/>
                    <a:p>
                      <a:r>
                        <a:rPr lang="en-US" sz="1800" b="0" i="0" kern="1200" dirty="0" smtClean="0">
                          <a:solidFill>
                            <a:schemeClr val="dk1"/>
                          </a:solidFill>
                          <a:effectLst/>
                          <a:latin typeface="+mn-lt"/>
                          <a:ea typeface="+mn-ea"/>
                          <a:cs typeface="+mn-cs"/>
                        </a:rPr>
                        <a:t>User acceptance is </a:t>
                      </a:r>
                      <a:r>
                        <a:rPr lang="en-US" sz="1800" b="1" i="0" kern="1200" dirty="0" smtClean="0">
                          <a:solidFill>
                            <a:schemeClr val="dk1"/>
                          </a:solidFill>
                          <a:effectLst/>
                          <a:latin typeface="+mn-lt"/>
                          <a:ea typeface="+mn-ea"/>
                          <a:cs typeface="+mn-cs"/>
                        </a:rPr>
                        <a:t>performed</a:t>
                      </a:r>
                      <a:r>
                        <a:rPr lang="en-US" sz="1800" b="0" i="0" kern="1200" dirty="0" smtClean="0">
                          <a:solidFill>
                            <a:schemeClr val="dk1"/>
                          </a:solidFill>
                          <a:effectLst/>
                          <a:latin typeface="+mn-lt"/>
                          <a:ea typeface="+mn-ea"/>
                          <a:cs typeface="+mn-cs"/>
                        </a:rPr>
                        <a:t> at the end of the project.</a:t>
                      </a:r>
                      <a:endParaRPr lang="en-GB" sz="1800" dirty="0"/>
                    </a:p>
                  </a:txBody>
                  <a:tcPr marT="45717" marB="45717"/>
                </a:tc>
                <a:extLst>
                  <a:ext uri="{0D108BD9-81ED-4DB2-BD59-A6C34878D82A}">
                    <a16:rowId xmlns:a16="http://schemas.microsoft.com/office/drawing/2014/main" val="10003"/>
                  </a:ext>
                </a:extLst>
              </a:tr>
              <a:tr h="1188638">
                <a:tc>
                  <a:txBody>
                    <a:bodyPr/>
                    <a:lstStyle/>
                    <a:p>
                      <a:r>
                        <a:rPr lang="en-US" sz="1800" b="0" i="0" kern="1200" dirty="0" smtClean="0">
                          <a:solidFill>
                            <a:schemeClr val="dk1"/>
                          </a:solidFill>
                          <a:effectLst/>
                          <a:latin typeface="+mn-lt"/>
                          <a:ea typeface="+mn-ea"/>
                          <a:cs typeface="+mn-cs"/>
                        </a:rPr>
                        <a:t>It requires close communication with developers and together analyze requirements and planning</a:t>
                      </a:r>
                      <a:endParaRPr lang="en-GB" sz="1800" dirty="0"/>
                    </a:p>
                  </a:txBody>
                  <a:tcPr marT="45717" marB="45717"/>
                </a:tc>
                <a:tc>
                  <a:txBody>
                    <a:bodyPr/>
                    <a:lstStyle/>
                    <a:p>
                      <a:r>
                        <a:rPr lang="en-US" sz="1800" b="0" i="0" kern="1200" dirty="0" smtClean="0">
                          <a:solidFill>
                            <a:schemeClr val="dk1"/>
                          </a:solidFill>
                          <a:effectLst/>
                          <a:latin typeface="+mn-lt"/>
                          <a:ea typeface="+mn-ea"/>
                          <a:cs typeface="+mn-cs"/>
                        </a:rPr>
                        <a:t>Developer does not involve in requirement and planning process. Usually, time delays between tests and coding</a:t>
                      </a:r>
                      <a:endParaRPr lang="en-GB" sz="1800" dirty="0"/>
                    </a:p>
                  </a:txBody>
                  <a:tcPr marT="45717" marB="45717"/>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03514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altLang="en-US" sz="4800" dirty="0"/>
              <a:t>Advantages of Agile Model</a:t>
            </a:r>
          </a:p>
        </p:txBody>
      </p:sp>
      <p:sp>
        <p:nvSpPr>
          <p:cNvPr id="33795" name="Rectangle 3"/>
          <p:cNvSpPr>
            <a:spLocks noGrp="1" noChangeArrowheads="1"/>
          </p:cNvSpPr>
          <p:nvPr>
            <p:ph type="body" idx="1"/>
          </p:nvPr>
        </p:nvSpPr>
        <p:spPr>
          <a:xfrm>
            <a:off x="677334" y="1681019"/>
            <a:ext cx="8596668" cy="4821382"/>
          </a:xfrm>
        </p:spPr>
        <p:txBody>
          <a:bodyPr>
            <a:normAutofit fontScale="92500" lnSpcReduction="10000"/>
          </a:bodyPr>
          <a:lstStyle/>
          <a:p>
            <a:pPr algn="just"/>
            <a:r>
              <a:rPr lang="en-US" altLang="en-US" sz="2400" dirty="0" smtClean="0"/>
              <a:t>Customer satisfaction by rapid, continuous delivery of useful software.</a:t>
            </a:r>
          </a:p>
          <a:p>
            <a:pPr algn="just"/>
            <a:r>
              <a:rPr lang="en-US" altLang="en-US" sz="2400" dirty="0" smtClean="0"/>
              <a:t>People and interactions are emphasized rather than process and tools. Customers, developers and testers constantly interact with each other.</a:t>
            </a:r>
          </a:p>
          <a:p>
            <a:pPr algn="just"/>
            <a:r>
              <a:rPr lang="en-US" altLang="en-US" sz="2400" dirty="0" smtClean="0"/>
              <a:t>Working software is delivered frequently (weeks rather than months).</a:t>
            </a:r>
          </a:p>
          <a:p>
            <a:pPr algn="just"/>
            <a:r>
              <a:rPr lang="en-US" altLang="en-US" sz="2400" dirty="0" smtClean="0"/>
              <a:t>Face-to-face conversation is the best form of communication.</a:t>
            </a:r>
          </a:p>
          <a:p>
            <a:pPr algn="just"/>
            <a:r>
              <a:rPr lang="en-US" altLang="en-US" sz="2400" dirty="0" smtClean="0"/>
              <a:t>Close, daily cooperation between business people and developers.</a:t>
            </a:r>
          </a:p>
          <a:p>
            <a:pPr algn="just"/>
            <a:r>
              <a:rPr lang="en-US" altLang="en-US" sz="2400" dirty="0" smtClean="0"/>
              <a:t>Regular adaptation to changing circumstances.</a:t>
            </a:r>
          </a:p>
          <a:p>
            <a:pPr algn="just"/>
            <a:r>
              <a:rPr lang="en-US" altLang="en-US" sz="2400" dirty="0" smtClean="0"/>
              <a:t>Even late changes in requirements are welcomed</a:t>
            </a:r>
          </a:p>
          <a:p>
            <a:pPr>
              <a:lnSpc>
                <a:spcPct val="80000"/>
              </a:lnSpc>
            </a:pPr>
            <a:endParaRPr lang="en-US" altLang="en-US" dirty="0" smtClean="0"/>
          </a:p>
        </p:txBody>
      </p:sp>
    </p:spTree>
    <p:extLst>
      <p:ext uri="{BB962C8B-B14F-4D97-AF65-F5344CB8AC3E}">
        <p14:creationId xmlns:p14="http://schemas.microsoft.com/office/powerpoint/2010/main" val="176218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sz="4800" dirty="0"/>
              <a:t>Disadvantages of Agile model</a:t>
            </a:r>
          </a:p>
        </p:txBody>
      </p:sp>
      <p:sp>
        <p:nvSpPr>
          <p:cNvPr id="34819" name="Content Placeholder 2"/>
          <p:cNvSpPr>
            <a:spLocks noGrp="1"/>
          </p:cNvSpPr>
          <p:nvPr>
            <p:ph idx="1"/>
          </p:nvPr>
        </p:nvSpPr>
        <p:spPr>
          <a:xfrm>
            <a:off x="677334" y="1689535"/>
            <a:ext cx="8596668" cy="4655847"/>
          </a:xfrm>
        </p:spPr>
        <p:txBody>
          <a:bodyPr>
            <a:normAutofit lnSpcReduction="10000"/>
          </a:bodyPr>
          <a:lstStyle/>
          <a:p>
            <a:pPr algn="just"/>
            <a:r>
              <a:rPr lang="en-US" altLang="en-US" sz="2400" dirty="0" smtClean="0"/>
              <a:t>In case of some software deliverables, especially the large ones, it is difficult to assess the effort required at the beginning of the software development life cycle.</a:t>
            </a:r>
          </a:p>
          <a:p>
            <a:pPr algn="just"/>
            <a:r>
              <a:rPr lang="en-US" altLang="en-US" sz="2400" dirty="0" smtClean="0"/>
              <a:t>There is lack of emphasis on necessary designing and documentation.</a:t>
            </a:r>
          </a:p>
          <a:p>
            <a:pPr algn="just"/>
            <a:r>
              <a:rPr lang="en-US" altLang="en-US" sz="2400" dirty="0" smtClean="0"/>
              <a:t>The project can easily get taken off track if the customer representative is not clear what final outcome that they want.</a:t>
            </a:r>
          </a:p>
          <a:p>
            <a:pPr algn="just"/>
            <a:r>
              <a:rPr lang="en-US" altLang="en-US" sz="2400" dirty="0" smtClean="0"/>
              <a:t>Only senior programmers are capable of taking the kind of decisions required during the development process. Hence it has no place for newbie programmers, unless combined with experienced resources.</a:t>
            </a:r>
          </a:p>
          <a:p>
            <a:endParaRPr lang="en-GB" altLang="en-US" dirty="0" smtClean="0"/>
          </a:p>
        </p:txBody>
      </p:sp>
    </p:spTree>
    <p:extLst>
      <p:ext uri="{BB962C8B-B14F-4D97-AF65-F5344CB8AC3E}">
        <p14:creationId xmlns:p14="http://schemas.microsoft.com/office/powerpoint/2010/main" val="3419150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800" dirty="0"/>
              <a:t>When to use Agile model</a:t>
            </a:r>
            <a:endParaRPr lang="en-GB" sz="4800" dirty="0"/>
          </a:p>
        </p:txBody>
      </p:sp>
      <p:sp>
        <p:nvSpPr>
          <p:cNvPr id="3" name="Content Placeholder 2"/>
          <p:cNvSpPr>
            <a:spLocks noGrp="1"/>
          </p:cNvSpPr>
          <p:nvPr>
            <p:ph idx="1"/>
          </p:nvPr>
        </p:nvSpPr>
        <p:spPr>
          <a:xfrm>
            <a:off x="677334" y="1459345"/>
            <a:ext cx="8596668" cy="5246255"/>
          </a:xfrm>
        </p:spPr>
        <p:txBody>
          <a:bodyPr rtlCol="0">
            <a:normAutofit/>
          </a:bodyPr>
          <a:lstStyle/>
          <a:p>
            <a:pPr algn="just">
              <a:defRPr/>
            </a:pPr>
            <a:r>
              <a:rPr lang="en-US" sz="2000" dirty="0"/>
              <a:t>When </a:t>
            </a:r>
            <a:r>
              <a:rPr lang="en-US" sz="2000" b="1" dirty="0">
                <a:solidFill>
                  <a:srgbClr val="FF0000"/>
                </a:solidFill>
              </a:rPr>
              <a:t>new changes need to be implemented</a:t>
            </a:r>
            <a:r>
              <a:rPr lang="en-US" sz="2000" dirty="0"/>
              <a:t>. The freedom agile gives to change is very important. New changes can be implemented at very little cost because of the frequency of new increments that are produced.</a:t>
            </a:r>
          </a:p>
          <a:p>
            <a:pPr algn="just">
              <a:defRPr/>
            </a:pPr>
            <a:r>
              <a:rPr lang="en-US" sz="2000" dirty="0"/>
              <a:t>To implement a new feature the developers need to lose only the work of a few days, or even only hours, to roll back and implement it.</a:t>
            </a:r>
          </a:p>
          <a:p>
            <a:pPr algn="just">
              <a:defRPr/>
            </a:pPr>
            <a:r>
              <a:rPr lang="en-US" sz="2000" dirty="0" smtClean="0"/>
              <a:t>Both </a:t>
            </a:r>
            <a:r>
              <a:rPr lang="en-US" sz="2000" dirty="0"/>
              <a:t>system developers and stakeholders alike, find they also get more freedom of time and options than if the software was developed in a more rigid sequential way. </a:t>
            </a:r>
            <a:endParaRPr lang="en-US" sz="2000" dirty="0" smtClean="0"/>
          </a:p>
          <a:p>
            <a:pPr algn="just">
              <a:defRPr/>
            </a:pPr>
            <a:r>
              <a:rPr lang="en-US" sz="2000" dirty="0" smtClean="0"/>
              <a:t>Having </a:t>
            </a:r>
            <a:r>
              <a:rPr lang="en-US" sz="2000" dirty="0"/>
              <a:t>options gives them the ability to leave important decisions until more or better data or even entire hosting programs are available; meaning the project can continue to move forward without fear of reaching a sudden standstill</a:t>
            </a:r>
            <a:r>
              <a:rPr lang="en-US" sz="2000" dirty="0" smtClean="0"/>
              <a:t>.</a:t>
            </a:r>
          </a:p>
          <a:p>
            <a:pPr>
              <a:defRPr/>
            </a:pPr>
            <a:endParaRPr lang="en-US" dirty="0"/>
          </a:p>
          <a:p>
            <a:pPr>
              <a:defRPr/>
            </a:pPr>
            <a:endParaRPr lang="en-GB" dirty="0"/>
          </a:p>
        </p:txBody>
      </p:sp>
    </p:spTree>
    <p:extLst>
      <p:ext uri="{BB962C8B-B14F-4D97-AF65-F5344CB8AC3E}">
        <p14:creationId xmlns:p14="http://schemas.microsoft.com/office/powerpoint/2010/main" val="3648991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Jackson Structured Programming</a:t>
            </a:r>
            <a:br>
              <a:rPr lang="en-US" b="1" dirty="0"/>
            </a:br>
            <a:r>
              <a:rPr lang="en-US" b="1"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Jackso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564" y="1799637"/>
            <a:ext cx="6615122" cy="475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85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69D839-A896-4D7A-9A34-EC07FCB6DCA8}"/>
              </a:ext>
            </a:extLst>
          </p:cNvPr>
          <p:cNvSpPr>
            <a:spLocks noGrp="1"/>
          </p:cNvSpPr>
          <p:nvPr>
            <p:ph type="sldNum" sz="quarter" idx="11"/>
          </p:nvPr>
        </p:nvSpPr>
        <p:spPr/>
        <p:txBody>
          <a:bodyPr/>
          <a:lstStyle/>
          <a:p>
            <a:pPr>
              <a:defRPr/>
            </a:pPr>
            <a:fld id="{E644508F-803C-4FC5-890B-E40621F37E36}" type="slidenum">
              <a:rPr lang="en-US" altLang="en-US"/>
              <a:pPr>
                <a:defRPr/>
              </a:pPr>
              <a:t>5</a:t>
            </a:fld>
            <a:endParaRPr lang="en-US" altLang="en-US"/>
          </a:p>
        </p:txBody>
      </p:sp>
      <p:sp>
        <p:nvSpPr>
          <p:cNvPr id="19459" name="Rectangle 2"/>
          <p:cNvSpPr>
            <a:spLocks noGrp="1" noChangeArrowheads="1"/>
          </p:cNvSpPr>
          <p:nvPr>
            <p:ph type="title"/>
          </p:nvPr>
        </p:nvSpPr>
        <p:spPr/>
        <p:txBody>
          <a:bodyPr/>
          <a:lstStyle/>
          <a:p>
            <a:pPr eaLnBrk="1" hangingPunct="1"/>
            <a:r>
              <a:rPr lang="en-US" altLang="en-US" b="1" dirty="0" smtClean="0"/>
              <a:t>Software Engineering</a:t>
            </a:r>
          </a:p>
        </p:txBody>
      </p:sp>
      <p:sp>
        <p:nvSpPr>
          <p:cNvPr id="19460" name="Rectangle 3"/>
          <p:cNvSpPr>
            <a:spLocks noGrp="1" noChangeArrowheads="1"/>
          </p:cNvSpPr>
          <p:nvPr>
            <p:ph type="body" idx="1"/>
          </p:nvPr>
        </p:nvSpPr>
        <p:spPr>
          <a:xfrm>
            <a:off x="677334" y="1357025"/>
            <a:ext cx="8596668" cy="3880773"/>
          </a:xfrm>
        </p:spPr>
        <p:txBody>
          <a:bodyPr>
            <a:noAutofit/>
          </a:bodyPr>
          <a:lstStyle/>
          <a:p>
            <a:pPr eaLnBrk="1" hangingPunct="1"/>
            <a:r>
              <a:rPr lang="en-US" altLang="en-US" sz="2400" dirty="0" smtClean="0"/>
              <a:t>Some realities:</a:t>
            </a:r>
          </a:p>
          <a:p>
            <a:pPr lvl="1" algn="just" eaLnBrk="1" hangingPunct="1"/>
            <a:r>
              <a:rPr lang="en-US" altLang="en-US" sz="2400" i="1" dirty="0" smtClean="0">
                <a:latin typeface="Palatino" pitchFamily="-128" charset="0"/>
              </a:rPr>
              <a:t> a concerted effort should be made to understand the problem before a software solution is developed</a:t>
            </a:r>
          </a:p>
          <a:p>
            <a:pPr lvl="1" algn="just" eaLnBrk="1" hangingPunct="1"/>
            <a:r>
              <a:rPr lang="en-US" altLang="en-US" sz="2400" i="1" dirty="0" smtClean="0">
                <a:latin typeface="Palatino" pitchFamily="-128" charset="0"/>
              </a:rPr>
              <a:t> design becomes a pivotal activity</a:t>
            </a:r>
          </a:p>
          <a:p>
            <a:pPr lvl="1" algn="just" eaLnBrk="1" hangingPunct="1"/>
            <a:r>
              <a:rPr lang="en-US" altLang="en-US" sz="2400" i="1" dirty="0" smtClean="0">
                <a:latin typeface="Palatino" pitchFamily="-128" charset="0"/>
              </a:rPr>
              <a:t>software should exhibit high quality</a:t>
            </a:r>
          </a:p>
          <a:p>
            <a:pPr lvl="1" algn="just" eaLnBrk="1" hangingPunct="1"/>
            <a:r>
              <a:rPr lang="en-US" altLang="en-US" sz="2400" i="1" dirty="0" smtClean="0">
                <a:latin typeface="Palatino" pitchFamily="-128" charset="0"/>
              </a:rPr>
              <a:t> software should be maintainable</a:t>
            </a:r>
          </a:p>
          <a:p>
            <a:pPr algn="just" eaLnBrk="1" hangingPunct="1"/>
            <a:r>
              <a:rPr lang="en-US" altLang="en-US" sz="2400" dirty="0" smtClean="0">
                <a:latin typeface="Arial" panose="020B0604020202020204" pitchFamily="34" charset="0"/>
              </a:rPr>
              <a:t>The seminal definition:</a:t>
            </a:r>
            <a:endParaRPr lang="en-US" altLang="en-US" sz="2400" i="1" dirty="0" smtClean="0">
              <a:latin typeface="Palatino" pitchFamily="-128" charset="0"/>
            </a:endParaRPr>
          </a:p>
          <a:p>
            <a:pPr lvl="1" algn="just" eaLnBrk="1" hangingPunct="1"/>
            <a:r>
              <a:rPr lang="en-US" altLang="en-US" sz="2400" i="1" dirty="0" smtClean="0">
                <a:latin typeface="Palatino" pitchFamily="-128" charset="0"/>
              </a:rPr>
              <a:t>[Software engineering is] the establishment and use of </a:t>
            </a:r>
            <a:r>
              <a:rPr lang="en-US" altLang="en-US" sz="2400" b="1" i="1" dirty="0" smtClean="0">
                <a:solidFill>
                  <a:srgbClr val="FF0000"/>
                </a:solidFill>
                <a:latin typeface="Palatino" pitchFamily="-128" charset="0"/>
              </a:rPr>
              <a:t>sound engineering principles </a:t>
            </a:r>
            <a:r>
              <a:rPr lang="en-US" altLang="en-US" sz="2400" i="1" dirty="0" smtClean="0">
                <a:latin typeface="Palatino" pitchFamily="-128" charset="0"/>
              </a:rPr>
              <a:t>in order to obtain </a:t>
            </a:r>
            <a:r>
              <a:rPr lang="en-US" altLang="en-US" sz="2400" b="1" i="1" dirty="0" smtClean="0">
                <a:solidFill>
                  <a:srgbClr val="FF0000"/>
                </a:solidFill>
                <a:latin typeface="Palatino" pitchFamily="-128" charset="0"/>
              </a:rPr>
              <a:t>economically</a:t>
            </a:r>
            <a:r>
              <a:rPr lang="en-US" altLang="en-US" sz="2400" i="1" dirty="0" smtClean="0">
                <a:latin typeface="Palatino" pitchFamily="-128" charset="0"/>
              </a:rPr>
              <a:t> software that is </a:t>
            </a:r>
            <a:r>
              <a:rPr lang="en-US" altLang="en-US" sz="2400" b="1" i="1" dirty="0" smtClean="0">
                <a:solidFill>
                  <a:srgbClr val="FF0000"/>
                </a:solidFill>
                <a:latin typeface="Palatino" pitchFamily="-128" charset="0"/>
              </a:rPr>
              <a:t>reliable and works efficiently</a:t>
            </a:r>
            <a:r>
              <a:rPr lang="en-US" altLang="en-US" sz="2400" i="1" dirty="0" smtClean="0">
                <a:solidFill>
                  <a:schemeClr val="folHlink"/>
                </a:solidFill>
                <a:latin typeface="Palatino" pitchFamily="-128" charset="0"/>
              </a:rPr>
              <a:t> </a:t>
            </a:r>
            <a:r>
              <a:rPr lang="en-US" altLang="en-US" sz="2400" i="1" dirty="0" smtClean="0">
                <a:latin typeface="Palatino" pitchFamily="-128" charset="0"/>
              </a:rPr>
              <a:t>on </a:t>
            </a:r>
            <a:r>
              <a:rPr lang="en-US" altLang="en-US" sz="2400" b="1" i="1" dirty="0" smtClean="0">
                <a:solidFill>
                  <a:srgbClr val="FF0000"/>
                </a:solidFill>
                <a:latin typeface="Palatino" pitchFamily="-128" charset="0"/>
              </a:rPr>
              <a:t>real machines</a:t>
            </a:r>
            <a:r>
              <a:rPr lang="en-US" altLang="en-US" sz="2400" i="1" dirty="0" smtClean="0">
                <a:latin typeface="Palatino" pitchFamily="-128" charset="0"/>
              </a:rPr>
              <a:t>.</a:t>
            </a:r>
          </a:p>
        </p:txBody>
      </p:sp>
    </p:spTree>
    <p:extLst>
      <p:ext uri="{BB962C8B-B14F-4D97-AF65-F5344CB8AC3E}">
        <p14:creationId xmlns:p14="http://schemas.microsoft.com/office/powerpoint/2010/main" val="1232075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8FC7E8E-CF06-41D7-A53B-22E90E73399A}"/>
              </a:ext>
            </a:extLst>
          </p:cNvPr>
          <p:cNvSpPr>
            <a:spLocks noGrp="1"/>
          </p:cNvSpPr>
          <p:nvPr>
            <p:ph type="sldNum" sz="quarter" idx="11"/>
          </p:nvPr>
        </p:nvSpPr>
        <p:spPr/>
        <p:txBody>
          <a:bodyPr/>
          <a:lstStyle/>
          <a:p>
            <a:pPr>
              <a:defRPr/>
            </a:pPr>
            <a:fld id="{561886C2-AD81-4118-9760-49AE74DFBB58}" type="slidenum">
              <a:rPr lang="en-US" altLang="en-US"/>
              <a:pPr>
                <a:defRPr/>
              </a:pPr>
              <a:t>6</a:t>
            </a:fld>
            <a:endParaRPr lang="en-US" altLang="en-US"/>
          </a:p>
        </p:txBody>
      </p:sp>
      <p:sp>
        <p:nvSpPr>
          <p:cNvPr id="20483" name="Rectangle 2"/>
          <p:cNvSpPr>
            <a:spLocks noGrp="1" noChangeArrowheads="1"/>
          </p:cNvSpPr>
          <p:nvPr>
            <p:ph type="title"/>
          </p:nvPr>
        </p:nvSpPr>
        <p:spPr/>
        <p:txBody>
          <a:bodyPr/>
          <a:lstStyle/>
          <a:p>
            <a:pPr eaLnBrk="1" hangingPunct="1"/>
            <a:r>
              <a:rPr lang="en-US" altLang="en-US" b="1" dirty="0" smtClean="0"/>
              <a:t>Software Engineering</a:t>
            </a:r>
          </a:p>
        </p:txBody>
      </p:sp>
      <p:sp>
        <p:nvSpPr>
          <p:cNvPr id="20484" name="Rectangle 3"/>
          <p:cNvSpPr>
            <a:spLocks noGrp="1" noChangeArrowheads="1"/>
          </p:cNvSpPr>
          <p:nvPr>
            <p:ph type="body" idx="1"/>
          </p:nvPr>
        </p:nvSpPr>
        <p:spPr/>
        <p:txBody>
          <a:bodyPr>
            <a:normAutofit/>
          </a:bodyPr>
          <a:lstStyle/>
          <a:p>
            <a:pPr eaLnBrk="1" hangingPunct="1"/>
            <a:r>
              <a:rPr lang="en-US" altLang="en-US" sz="2400" dirty="0" smtClean="0"/>
              <a:t>The IEEE definition:</a:t>
            </a:r>
          </a:p>
          <a:p>
            <a:pPr lvl="1" algn="just">
              <a:spcBef>
                <a:spcPts val="300"/>
              </a:spcBef>
            </a:pPr>
            <a:r>
              <a:rPr lang="en-US" altLang="en-US" sz="2400" i="1" dirty="0" smtClean="0">
                <a:latin typeface="Palatino" pitchFamily="-128" charset="0"/>
              </a:rPr>
              <a:t>Software Engineering: (1) The application of a </a:t>
            </a:r>
            <a:r>
              <a:rPr lang="en-US" altLang="en-US" sz="2400" b="1" i="1" dirty="0" smtClean="0">
                <a:solidFill>
                  <a:srgbClr val="FF0000"/>
                </a:solidFill>
                <a:latin typeface="Palatino" pitchFamily="-128" charset="0"/>
              </a:rPr>
              <a:t>systematic, disciplined, quantifiable approach</a:t>
            </a:r>
            <a:r>
              <a:rPr lang="en-US" altLang="en-US" sz="2400" i="1" dirty="0" smtClean="0">
                <a:latin typeface="Palatino" pitchFamily="-128" charset="0"/>
              </a:rPr>
              <a:t> to the </a:t>
            </a:r>
            <a:r>
              <a:rPr lang="en-US" altLang="en-US" sz="2400" b="1" i="1" dirty="0" smtClean="0">
                <a:solidFill>
                  <a:srgbClr val="FF0000"/>
                </a:solidFill>
                <a:latin typeface="Palatino" pitchFamily="-128" charset="0"/>
              </a:rPr>
              <a:t>development, operation, and maintenance </a:t>
            </a:r>
            <a:r>
              <a:rPr lang="en-US" altLang="en-US" sz="2400" i="1" dirty="0" smtClean="0">
                <a:latin typeface="Palatino" pitchFamily="-128" charset="0"/>
              </a:rPr>
              <a:t>of software; that is, the application of engineering to software.  (2) The study of approaches as in (1).</a:t>
            </a:r>
          </a:p>
        </p:txBody>
      </p:sp>
    </p:spTree>
    <p:extLst>
      <p:ext uri="{BB962C8B-B14F-4D97-AF65-F5344CB8AC3E}">
        <p14:creationId xmlns:p14="http://schemas.microsoft.com/office/powerpoint/2010/main" val="354448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a:extLst>
              <a:ext uri="{FF2B5EF4-FFF2-40B4-BE49-F238E27FC236}">
                <a16:creationId xmlns:a16="http://schemas.microsoft.com/office/drawing/2014/main" id="{D9D558DF-E43F-451A-8F4C-EEC954631729}"/>
              </a:ext>
            </a:extLst>
          </p:cNvPr>
          <p:cNvSpPr>
            <a:spLocks noGrp="1"/>
          </p:cNvSpPr>
          <p:nvPr>
            <p:ph type="sldNum" sz="quarter" idx="11"/>
          </p:nvPr>
        </p:nvSpPr>
        <p:spPr/>
        <p:txBody>
          <a:bodyPr/>
          <a:lstStyle/>
          <a:p>
            <a:pPr>
              <a:defRPr/>
            </a:pPr>
            <a:fld id="{66C78DBD-11B0-4A1C-95FE-B6CB1A700207}" type="slidenum">
              <a:rPr lang="en-US" altLang="en-US"/>
              <a:pPr>
                <a:defRPr/>
              </a:pPr>
              <a:t>7</a:t>
            </a:fld>
            <a:endParaRPr lang="en-US" altLang="en-US"/>
          </a:p>
        </p:txBody>
      </p:sp>
      <p:sp>
        <p:nvSpPr>
          <p:cNvPr id="21507" name="Rectangle 2"/>
          <p:cNvSpPr>
            <a:spLocks noGrp="1" noChangeArrowheads="1"/>
          </p:cNvSpPr>
          <p:nvPr>
            <p:ph type="title"/>
          </p:nvPr>
        </p:nvSpPr>
        <p:spPr>
          <a:xfrm>
            <a:off x="876779" y="777518"/>
            <a:ext cx="5421313" cy="605294"/>
          </a:xfrm>
          <a:noFill/>
          <a:extLst>
            <a:ext uri="{91240B29-F687-4F45-9708-019B960494DF}">
              <a14:hiddenLine xmlns:a14="http://schemas.microsoft.com/office/drawing/2010/main" w="12700">
                <a:solidFill>
                  <a:schemeClr val="tx1"/>
                </a:solidFill>
                <a:miter lim="800000"/>
                <a:headEnd/>
                <a:tailEnd/>
              </a14:hiddenLine>
            </a:ext>
          </a:extLst>
        </p:spPr>
        <p:txBody>
          <a:bodyPr vert="horz" lIns="63500" tIns="25400" rIns="63500" bIns="25400" rtlCol="0" anchor="t">
            <a:spAutoFit/>
          </a:bodyPr>
          <a:lstStyle/>
          <a:p>
            <a:pPr eaLnBrk="1" hangingPunct="1"/>
            <a:r>
              <a:rPr lang="en-US" altLang="en-US" b="1" dirty="0" smtClean="0"/>
              <a:t>A Layered Technology</a:t>
            </a:r>
          </a:p>
        </p:txBody>
      </p:sp>
      <p:sp>
        <p:nvSpPr>
          <p:cNvPr id="21508" name="Rectangle 3"/>
          <p:cNvSpPr>
            <a:spLocks noChangeArrowheads="1"/>
          </p:cNvSpPr>
          <p:nvPr/>
        </p:nvSpPr>
        <p:spPr bwMode="auto">
          <a:xfrm>
            <a:off x="3631083" y="4871621"/>
            <a:ext cx="3343863" cy="42216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b="1" i="1" dirty="0">
                <a:solidFill>
                  <a:srgbClr val="FF0000"/>
                </a:solidFill>
                <a:latin typeface="Palatino" pitchFamily="-128" charset="0"/>
              </a:rPr>
              <a:t>Software Engineering</a:t>
            </a:r>
            <a:endParaRPr lang="en-US" altLang="en-US" b="1" dirty="0">
              <a:solidFill>
                <a:srgbClr val="FF0000"/>
              </a:solidFill>
              <a:latin typeface="Palatino" pitchFamily="-128" charset="0"/>
            </a:endParaRPr>
          </a:p>
        </p:txBody>
      </p:sp>
      <p:grpSp>
        <p:nvGrpSpPr>
          <p:cNvPr id="2" name="Group 1"/>
          <p:cNvGrpSpPr/>
          <p:nvPr/>
        </p:nvGrpSpPr>
        <p:grpSpPr>
          <a:xfrm>
            <a:off x="1254270" y="2145914"/>
            <a:ext cx="7620000" cy="2400301"/>
            <a:chOff x="2528888" y="2282825"/>
            <a:chExt cx="7620000" cy="2400301"/>
          </a:xfrm>
        </p:grpSpPr>
        <p:sp>
          <p:nvSpPr>
            <p:cNvPr id="21509" name="Oval 4"/>
            <p:cNvSpPr>
              <a:spLocks noChangeArrowheads="1"/>
            </p:cNvSpPr>
            <p:nvPr/>
          </p:nvSpPr>
          <p:spPr bwMode="auto">
            <a:xfrm>
              <a:off x="2528888" y="3397251"/>
              <a:ext cx="7620000" cy="1285875"/>
            </a:xfrm>
            <a:prstGeom prst="ellipse">
              <a:avLst/>
            </a:prstGeom>
            <a:solidFill>
              <a:srgbClr val="01EA89"/>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1510" name="Oval 5"/>
            <p:cNvSpPr>
              <a:spLocks noChangeArrowheads="1"/>
            </p:cNvSpPr>
            <p:nvPr/>
          </p:nvSpPr>
          <p:spPr bwMode="auto">
            <a:xfrm>
              <a:off x="2986088" y="2968625"/>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1511" name="Oval 6"/>
            <p:cNvSpPr>
              <a:spLocks noChangeArrowheads="1"/>
            </p:cNvSpPr>
            <p:nvPr/>
          </p:nvSpPr>
          <p:spPr bwMode="auto">
            <a:xfrm>
              <a:off x="3519488" y="2511425"/>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1512" name="Oval 7"/>
            <p:cNvSpPr>
              <a:spLocks noChangeArrowheads="1"/>
            </p:cNvSpPr>
            <p:nvPr/>
          </p:nvSpPr>
          <p:spPr bwMode="auto">
            <a:xfrm>
              <a:off x="3900488" y="2282825"/>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156680" name="Rectangle 8">
              <a:extLst>
                <a:ext uri="{FF2B5EF4-FFF2-40B4-BE49-F238E27FC236}">
                  <a16:creationId xmlns:a16="http://schemas.microsoft.com/office/drawing/2014/main" id="{2C1077CE-D1F0-4B47-8E91-1739D45A4FAC}"/>
                </a:ext>
              </a:extLst>
            </p:cNvPr>
            <p:cNvSpPr>
              <a:spLocks noChangeArrowheads="1"/>
            </p:cNvSpPr>
            <p:nvPr/>
          </p:nvSpPr>
          <p:spPr bwMode="auto">
            <a:xfrm>
              <a:off x="5181601" y="4238626"/>
              <a:ext cx="2232983" cy="3975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a:effectLst>
                    <a:outerShdw blurRad="38100" dist="38100" dir="2700000" algn="tl">
                      <a:srgbClr val="FFFFFF"/>
                    </a:outerShdw>
                  </a:effectLst>
                  <a:latin typeface="Palatino" pitchFamily="-128" charset="0"/>
                </a:rPr>
                <a:t>a “quality” focus</a:t>
              </a:r>
            </a:p>
          </p:txBody>
        </p:sp>
        <p:sp>
          <p:nvSpPr>
            <p:cNvPr id="156681" name="Rectangle 9">
              <a:extLst>
                <a:ext uri="{FF2B5EF4-FFF2-40B4-BE49-F238E27FC236}">
                  <a16:creationId xmlns:a16="http://schemas.microsoft.com/office/drawing/2014/main" id="{2E661A3C-CEB7-4D3D-9A3F-F37DDE6D33CF}"/>
                </a:ext>
              </a:extLst>
            </p:cNvPr>
            <p:cNvSpPr>
              <a:spLocks noChangeArrowheads="1"/>
            </p:cNvSpPr>
            <p:nvPr/>
          </p:nvSpPr>
          <p:spPr bwMode="auto">
            <a:xfrm>
              <a:off x="5283200" y="3638551"/>
              <a:ext cx="1992532" cy="3975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a:solidFill>
                    <a:srgbClr val="DADADA"/>
                  </a:solidFill>
                  <a:effectLst>
                    <a:outerShdw blurRad="38100" dist="38100" dir="2700000" algn="tl">
                      <a:srgbClr val="000000"/>
                    </a:outerShdw>
                  </a:effectLst>
                  <a:latin typeface="Palatino" pitchFamily="-128" charset="0"/>
                </a:rPr>
                <a:t>process model</a:t>
              </a:r>
            </a:p>
          </p:txBody>
        </p:sp>
        <p:sp>
          <p:nvSpPr>
            <p:cNvPr id="156682" name="Rectangle 10">
              <a:extLst>
                <a:ext uri="{FF2B5EF4-FFF2-40B4-BE49-F238E27FC236}">
                  <a16:creationId xmlns:a16="http://schemas.microsoft.com/office/drawing/2014/main" id="{F8D935DF-3208-4CA3-9394-910779B31997}"/>
                </a:ext>
              </a:extLst>
            </p:cNvPr>
            <p:cNvSpPr>
              <a:spLocks noChangeArrowheads="1"/>
            </p:cNvSpPr>
            <p:nvPr/>
          </p:nvSpPr>
          <p:spPr bwMode="auto">
            <a:xfrm>
              <a:off x="5638801" y="3038476"/>
              <a:ext cx="1251945" cy="3975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dirty="0">
                  <a:solidFill>
                    <a:srgbClr val="DADADA"/>
                  </a:solidFill>
                  <a:effectLst>
                    <a:outerShdw blurRad="38100" dist="38100" dir="2700000" algn="tl">
                      <a:srgbClr val="000000"/>
                    </a:outerShdw>
                  </a:effectLst>
                  <a:latin typeface="Palatino" pitchFamily="-128" charset="0"/>
                </a:rPr>
                <a:t>methods</a:t>
              </a:r>
            </a:p>
          </p:txBody>
        </p:sp>
        <p:sp>
          <p:nvSpPr>
            <p:cNvPr id="156683" name="Rectangle 11">
              <a:extLst>
                <a:ext uri="{FF2B5EF4-FFF2-40B4-BE49-F238E27FC236}">
                  <a16:creationId xmlns:a16="http://schemas.microsoft.com/office/drawing/2014/main" id="{DADFD3FD-DF94-43F7-B38B-D7771CDF3DDA}"/>
                </a:ext>
              </a:extLst>
            </p:cNvPr>
            <p:cNvSpPr>
              <a:spLocks noChangeArrowheads="1"/>
            </p:cNvSpPr>
            <p:nvPr/>
          </p:nvSpPr>
          <p:spPr bwMode="auto">
            <a:xfrm>
              <a:off x="5943600" y="2438401"/>
              <a:ext cx="795088" cy="3975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altLang="en-US" sz="2000" b="1">
                  <a:solidFill>
                    <a:srgbClr val="DADADA"/>
                  </a:solidFill>
                  <a:effectLst>
                    <a:outerShdw blurRad="38100" dist="38100" dir="2700000" algn="tl">
                      <a:srgbClr val="000000"/>
                    </a:outerShdw>
                  </a:effectLst>
                  <a:latin typeface="Palatino" pitchFamily="-128" charset="0"/>
                </a:rPr>
                <a:t>tools</a:t>
              </a:r>
            </a:p>
          </p:txBody>
        </p:sp>
      </p:grpSp>
    </p:spTree>
    <p:extLst>
      <p:ext uri="{BB962C8B-B14F-4D97-AF65-F5344CB8AC3E}">
        <p14:creationId xmlns:p14="http://schemas.microsoft.com/office/powerpoint/2010/main" val="35416919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6AB8433-1898-490D-B0CB-1723D2C41692}"/>
              </a:ext>
            </a:extLst>
          </p:cNvPr>
          <p:cNvSpPr>
            <a:spLocks noGrp="1"/>
          </p:cNvSpPr>
          <p:nvPr>
            <p:ph type="sldNum" sz="quarter" idx="11"/>
          </p:nvPr>
        </p:nvSpPr>
        <p:spPr/>
        <p:txBody>
          <a:bodyPr/>
          <a:lstStyle/>
          <a:p>
            <a:pPr>
              <a:defRPr/>
            </a:pPr>
            <a:fld id="{B0C309CE-8C0A-449A-AE65-D3702765A65C}" type="slidenum">
              <a:rPr lang="en-US" altLang="en-US"/>
              <a:pPr>
                <a:defRPr/>
              </a:pPr>
              <a:t>8</a:t>
            </a:fld>
            <a:endParaRPr lang="en-US" altLang="en-US"/>
          </a:p>
        </p:txBody>
      </p:sp>
      <p:sp>
        <p:nvSpPr>
          <p:cNvPr id="22531" name="Rectangle 6"/>
          <p:cNvSpPr>
            <a:spLocks noChangeArrowheads="1"/>
          </p:cNvSpPr>
          <p:nvPr/>
        </p:nvSpPr>
        <p:spPr bwMode="auto">
          <a:xfrm>
            <a:off x="1477818" y="2283690"/>
            <a:ext cx="3886200" cy="1826492"/>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IN" altLang="en-US">
              <a:latin typeface="Arial" panose="020B0604020202020204" pitchFamily="34" charset="0"/>
            </a:endParaRPr>
          </a:p>
        </p:txBody>
      </p:sp>
      <p:sp>
        <p:nvSpPr>
          <p:cNvPr id="22532" name="Rectangle 4"/>
          <p:cNvSpPr>
            <a:spLocks noGrp="1" noChangeArrowheads="1"/>
          </p:cNvSpPr>
          <p:nvPr>
            <p:ph type="title"/>
          </p:nvPr>
        </p:nvSpPr>
        <p:spPr>
          <a:xfrm>
            <a:off x="905164" y="820944"/>
            <a:ext cx="4737066" cy="605294"/>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b="1" dirty="0" smtClean="0"/>
              <a:t>A Process Framework</a:t>
            </a:r>
          </a:p>
        </p:txBody>
      </p:sp>
      <p:sp>
        <p:nvSpPr>
          <p:cNvPr id="157701" name="Rectangle 5">
            <a:extLst>
              <a:ext uri="{FF2B5EF4-FFF2-40B4-BE49-F238E27FC236}">
                <a16:creationId xmlns:a16="http://schemas.microsoft.com/office/drawing/2014/main" id="{A8684E0B-F811-46DE-9AD5-F52758AAF1B1}"/>
              </a:ext>
            </a:extLst>
          </p:cNvPr>
          <p:cNvSpPr>
            <a:spLocks noChangeArrowheads="1"/>
          </p:cNvSpPr>
          <p:nvPr/>
        </p:nvSpPr>
        <p:spPr bwMode="auto">
          <a:xfrm>
            <a:off x="677334" y="1814947"/>
            <a:ext cx="4600617" cy="306289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742950" lvl="1" indent="-285750">
              <a:lnSpc>
                <a:spcPct val="115000"/>
              </a:lnSpc>
              <a:buFont typeface="Arial" panose="020B0604020202020204" pitchFamily="34" charset="0"/>
              <a:buChar char="•"/>
              <a:defRPr/>
            </a:pPr>
            <a:r>
              <a:rPr lang="en-US" altLang="en-US" sz="2400" b="1" dirty="0" smtClean="0">
                <a:effectLst>
                  <a:outerShdw blurRad="38100" dist="38100" dir="2700000" algn="tl">
                    <a:srgbClr val="FFFFFF"/>
                  </a:outerShdw>
                </a:effectLst>
                <a:latin typeface="Palatino" pitchFamily="-128" charset="0"/>
              </a:rPr>
              <a:t>Framework </a:t>
            </a:r>
            <a:r>
              <a:rPr lang="en-US" altLang="en-US" sz="2400" b="1" dirty="0">
                <a:effectLst>
                  <a:outerShdw blurRad="38100" dist="38100" dir="2700000" algn="tl">
                    <a:srgbClr val="FFFFFF"/>
                  </a:outerShdw>
                </a:effectLst>
                <a:latin typeface="Palatino" pitchFamily="-128" charset="0"/>
              </a:rPr>
              <a:t>activities</a:t>
            </a:r>
          </a:p>
          <a:p>
            <a:pPr lvl="2">
              <a:lnSpc>
                <a:spcPct val="115000"/>
              </a:lnSpc>
              <a:defRPr/>
            </a:pPr>
            <a:r>
              <a:rPr lang="en-US" altLang="en-US" sz="2400" dirty="0">
                <a:solidFill>
                  <a:schemeClr val="bg1"/>
                </a:solidFill>
                <a:latin typeface="Palatino" pitchFamily="-128" charset="0"/>
              </a:rPr>
              <a:t>work tasks</a:t>
            </a:r>
          </a:p>
          <a:p>
            <a:pPr lvl="2">
              <a:lnSpc>
                <a:spcPct val="115000"/>
              </a:lnSpc>
              <a:defRPr/>
            </a:pPr>
            <a:r>
              <a:rPr lang="en-US" altLang="en-US" sz="2400" dirty="0">
                <a:solidFill>
                  <a:schemeClr val="bg1"/>
                </a:solidFill>
                <a:latin typeface="Palatino" pitchFamily="-128" charset="0"/>
              </a:rPr>
              <a:t>work products</a:t>
            </a:r>
          </a:p>
          <a:p>
            <a:pPr lvl="2">
              <a:lnSpc>
                <a:spcPct val="115000"/>
              </a:lnSpc>
              <a:defRPr/>
            </a:pPr>
            <a:r>
              <a:rPr lang="en-US" altLang="en-US" sz="2400" dirty="0">
                <a:solidFill>
                  <a:schemeClr val="bg1"/>
                </a:solidFill>
                <a:latin typeface="Palatino" pitchFamily="-128" charset="0"/>
              </a:rPr>
              <a:t>milestones &amp; deliverables</a:t>
            </a:r>
          </a:p>
          <a:p>
            <a:pPr lvl="2">
              <a:lnSpc>
                <a:spcPct val="115000"/>
              </a:lnSpc>
              <a:defRPr/>
            </a:pPr>
            <a:r>
              <a:rPr lang="en-US" altLang="en-US" sz="2400" dirty="0">
                <a:solidFill>
                  <a:schemeClr val="bg1"/>
                </a:solidFill>
                <a:latin typeface="Palatino" pitchFamily="-128" charset="0"/>
              </a:rPr>
              <a:t>QA checkpoints</a:t>
            </a:r>
            <a:endParaRPr lang="en-US" altLang="en-US" sz="2400" b="1" dirty="0">
              <a:latin typeface="Palatino" pitchFamily="-128" charset="0"/>
            </a:endParaRPr>
          </a:p>
          <a:p>
            <a:pPr lvl="1">
              <a:lnSpc>
                <a:spcPct val="115000"/>
              </a:lnSpc>
              <a:defRPr/>
            </a:pPr>
            <a:endParaRPr lang="en-US" altLang="en-US" sz="2400" b="1" dirty="0" smtClean="0">
              <a:effectLst>
                <a:outerShdw blurRad="38100" dist="38100" dir="2700000" algn="tl">
                  <a:srgbClr val="FFFFFF"/>
                </a:outerShdw>
              </a:effectLst>
              <a:latin typeface="Palatino" pitchFamily="-128" charset="0"/>
            </a:endParaRPr>
          </a:p>
          <a:p>
            <a:pPr marL="742950" lvl="1" indent="-285750">
              <a:lnSpc>
                <a:spcPct val="115000"/>
              </a:lnSpc>
              <a:buFont typeface="Arial" panose="020B0604020202020204" pitchFamily="34" charset="0"/>
              <a:buChar char="•"/>
              <a:defRPr/>
            </a:pPr>
            <a:r>
              <a:rPr lang="en-US" altLang="en-US" sz="2400" b="1" dirty="0" smtClean="0">
                <a:effectLst>
                  <a:outerShdw blurRad="38100" dist="38100" dir="2700000" algn="tl">
                    <a:srgbClr val="FFFFFF"/>
                  </a:outerShdw>
                </a:effectLst>
                <a:latin typeface="Palatino" pitchFamily="-128" charset="0"/>
              </a:rPr>
              <a:t>Umbrella </a:t>
            </a:r>
            <a:r>
              <a:rPr lang="en-US" altLang="en-US" sz="2400" b="1" dirty="0">
                <a:effectLst>
                  <a:outerShdw blurRad="38100" dist="38100" dir="2700000" algn="tl">
                    <a:srgbClr val="FFFFFF"/>
                  </a:outerShdw>
                </a:effectLst>
                <a:latin typeface="Palatino" pitchFamily="-128" charset="0"/>
              </a:rPr>
              <a:t>Activities</a:t>
            </a:r>
          </a:p>
        </p:txBody>
      </p:sp>
    </p:spTree>
    <p:extLst>
      <p:ext uri="{BB962C8B-B14F-4D97-AF65-F5344CB8AC3E}">
        <p14:creationId xmlns:p14="http://schemas.microsoft.com/office/powerpoint/2010/main" val="4416216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67C06CC-C724-4746-B7D6-8C83B3BF442C}"/>
              </a:ext>
            </a:extLst>
          </p:cNvPr>
          <p:cNvSpPr>
            <a:spLocks noGrp="1"/>
          </p:cNvSpPr>
          <p:nvPr>
            <p:ph type="sldNum" sz="quarter" idx="11"/>
          </p:nvPr>
        </p:nvSpPr>
        <p:spPr/>
        <p:txBody>
          <a:bodyPr/>
          <a:lstStyle/>
          <a:p>
            <a:pPr>
              <a:defRPr/>
            </a:pPr>
            <a:fld id="{5805284E-414D-4725-BFBB-BF4AC9FFDE0D}" type="slidenum">
              <a:rPr lang="en-US" altLang="en-US"/>
              <a:pPr>
                <a:defRPr/>
              </a:pPr>
              <a:t>9</a:t>
            </a:fld>
            <a:endParaRPr lang="en-US" altLang="en-US"/>
          </a:p>
        </p:txBody>
      </p:sp>
      <p:sp>
        <p:nvSpPr>
          <p:cNvPr id="23555" name="Rectangle 3"/>
          <p:cNvSpPr>
            <a:spLocks noGrp="1" noChangeArrowheads="1"/>
          </p:cNvSpPr>
          <p:nvPr>
            <p:ph type="title"/>
          </p:nvPr>
        </p:nvSpPr>
        <p:spPr>
          <a:xfrm>
            <a:off x="935182" y="944100"/>
            <a:ext cx="4881563" cy="633413"/>
          </a:xfrm>
        </p:spPr>
        <p:txBody>
          <a:bodyPr>
            <a:normAutofit fontScale="90000"/>
          </a:bodyPr>
          <a:lstStyle/>
          <a:p>
            <a:pPr eaLnBrk="1" hangingPunct="1"/>
            <a:r>
              <a:rPr lang="en-US" altLang="en-US" b="1" dirty="0" smtClean="0"/>
              <a:t>Framework Activities</a:t>
            </a:r>
          </a:p>
        </p:txBody>
      </p:sp>
      <p:sp>
        <p:nvSpPr>
          <p:cNvPr id="23556" name="Rectangle 4"/>
          <p:cNvSpPr>
            <a:spLocks noGrp="1" noChangeArrowheads="1"/>
          </p:cNvSpPr>
          <p:nvPr>
            <p:ph type="body" idx="1"/>
          </p:nvPr>
        </p:nvSpPr>
        <p:spPr>
          <a:xfrm>
            <a:off x="1018308" y="1849582"/>
            <a:ext cx="5631873" cy="4114800"/>
          </a:xfrm>
        </p:spPr>
        <p:txBody>
          <a:bodyPr>
            <a:noAutofit/>
          </a:bodyPr>
          <a:lstStyle/>
          <a:p>
            <a:pPr eaLnBrk="1" hangingPunct="1">
              <a:lnSpc>
                <a:spcPct val="90000"/>
              </a:lnSpc>
            </a:pPr>
            <a:r>
              <a:rPr lang="en-US" altLang="en-US" sz="2400" b="1" dirty="0" smtClean="0"/>
              <a:t>Communication</a:t>
            </a:r>
          </a:p>
          <a:p>
            <a:pPr eaLnBrk="1" hangingPunct="1">
              <a:lnSpc>
                <a:spcPct val="90000"/>
              </a:lnSpc>
            </a:pPr>
            <a:r>
              <a:rPr lang="en-US" altLang="en-US" sz="2400" b="1" dirty="0" smtClean="0"/>
              <a:t>Planning</a:t>
            </a:r>
          </a:p>
          <a:p>
            <a:pPr eaLnBrk="1" hangingPunct="1">
              <a:lnSpc>
                <a:spcPct val="90000"/>
              </a:lnSpc>
            </a:pPr>
            <a:r>
              <a:rPr lang="en-US" altLang="en-US" sz="2400" b="1" dirty="0" smtClean="0"/>
              <a:t>Modeling</a:t>
            </a:r>
          </a:p>
          <a:p>
            <a:pPr lvl="1" eaLnBrk="1" hangingPunct="1">
              <a:lnSpc>
                <a:spcPct val="90000"/>
              </a:lnSpc>
            </a:pPr>
            <a:r>
              <a:rPr lang="en-US" altLang="en-US" sz="2400" b="1" dirty="0" smtClean="0"/>
              <a:t>Analysis of requirements</a:t>
            </a:r>
          </a:p>
          <a:p>
            <a:pPr lvl="1" eaLnBrk="1" hangingPunct="1">
              <a:lnSpc>
                <a:spcPct val="90000"/>
              </a:lnSpc>
            </a:pPr>
            <a:r>
              <a:rPr lang="en-US" altLang="en-US" sz="2400" b="1" dirty="0" smtClean="0"/>
              <a:t>Design</a:t>
            </a:r>
          </a:p>
          <a:p>
            <a:pPr eaLnBrk="1" hangingPunct="1">
              <a:lnSpc>
                <a:spcPct val="90000"/>
              </a:lnSpc>
            </a:pPr>
            <a:r>
              <a:rPr lang="en-US" altLang="en-US" sz="2400" b="1" dirty="0" smtClean="0"/>
              <a:t>Construction</a:t>
            </a:r>
          </a:p>
          <a:p>
            <a:pPr lvl="1" eaLnBrk="1" hangingPunct="1">
              <a:lnSpc>
                <a:spcPct val="90000"/>
              </a:lnSpc>
            </a:pPr>
            <a:r>
              <a:rPr lang="en-US" altLang="en-US" sz="2400" b="1" dirty="0" smtClean="0"/>
              <a:t>Code generation</a:t>
            </a:r>
          </a:p>
          <a:p>
            <a:pPr lvl="1" eaLnBrk="1" hangingPunct="1">
              <a:lnSpc>
                <a:spcPct val="90000"/>
              </a:lnSpc>
            </a:pPr>
            <a:r>
              <a:rPr lang="en-US" altLang="en-US" sz="2400" b="1" dirty="0" smtClean="0"/>
              <a:t>Testing</a:t>
            </a:r>
          </a:p>
          <a:p>
            <a:pPr eaLnBrk="1" hangingPunct="1">
              <a:lnSpc>
                <a:spcPct val="90000"/>
              </a:lnSpc>
            </a:pPr>
            <a:r>
              <a:rPr lang="en-US" altLang="en-US" sz="2400" b="1" dirty="0" smtClean="0"/>
              <a:t>Deployment</a:t>
            </a:r>
          </a:p>
        </p:txBody>
      </p:sp>
    </p:spTree>
    <p:extLst>
      <p:ext uri="{BB962C8B-B14F-4D97-AF65-F5344CB8AC3E}">
        <p14:creationId xmlns:p14="http://schemas.microsoft.com/office/powerpoint/2010/main" val="1485816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TotalTime>
  <Words>2191</Words>
  <Application>Microsoft Office PowerPoint</Application>
  <PresentationFormat>Widescreen</PresentationFormat>
  <Paragraphs>295</Paragraphs>
  <Slides>48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Calibri</vt:lpstr>
      <vt:lpstr>Palatino</vt:lpstr>
      <vt:lpstr>Trebuchet MS</vt:lpstr>
      <vt:lpstr>Wingdings 3</vt:lpstr>
      <vt:lpstr>Facet</vt:lpstr>
      <vt:lpstr>CSE2016-Software Engineering Module-1</vt:lpstr>
      <vt:lpstr>What is Software?</vt:lpstr>
      <vt:lpstr>Software Applications</vt:lpstr>
      <vt:lpstr>Software—New Categories</vt:lpstr>
      <vt:lpstr>Software Engineering</vt:lpstr>
      <vt:lpstr>Software Engineering</vt:lpstr>
      <vt:lpstr>A Layered Technology</vt:lpstr>
      <vt:lpstr>A Process Framework</vt:lpstr>
      <vt:lpstr>Framework Activities</vt:lpstr>
      <vt:lpstr>Umbrella Activities</vt:lpstr>
      <vt:lpstr>Programming in the small vs. programming in the large</vt:lpstr>
      <vt:lpstr>Classification of software failures </vt:lpstr>
      <vt:lpstr>What is  software quality?</vt:lpstr>
      <vt:lpstr>PowerPoint Presentation</vt:lpstr>
      <vt:lpstr>A quality system consists of</vt:lpstr>
      <vt:lpstr>A few quality characteristics of the Quality Assurance process</vt:lpstr>
      <vt:lpstr>PowerPoint Presentation</vt:lpstr>
      <vt:lpstr>PowerPoint Presentation</vt:lpstr>
      <vt:lpstr>Timely availability of software engineering towards successful execution of large software projects – Traditional Approach</vt:lpstr>
      <vt:lpstr>The cross-functional approach </vt:lpstr>
      <vt:lpstr>Emergence of Software Engineering</vt:lpstr>
      <vt:lpstr>Waterfall Model</vt:lpstr>
      <vt:lpstr>PowerPoint Presentation</vt:lpstr>
      <vt:lpstr>Waterfall Model (contd.)</vt:lpstr>
      <vt:lpstr>Rapid Prototyping Model</vt:lpstr>
      <vt:lpstr>Rapid Prototyping Model (contd.)</vt:lpstr>
      <vt:lpstr>Rapid Prototyping Model (contd.)</vt:lpstr>
      <vt:lpstr>Incremental Model</vt:lpstr>
      <vt:lpstr>Incremental Model (contd.)</vt:lpstr>
      <vt:lpstr>Incremental Model (contd.)</vt:lpstr>
      <vt:lpstr>Incremental Model (contd.)</vt:lpstr>
      <vt:lpstr>When to use Incremental models?</vt:lpstr>
      <vt:lpstr>Spiral Model</vt:lpstr>
      <vt:lpstr>Simplified Spiral Model </vt:lpstr>
      <vt:lpstr>Full Spiral Model</vt:lpstr>
      <vt:lpstr>When to use Spiral Methodology?</vt:lpstr>
      <vt:lpstr>Advantages of Spiral Model</vt:lpstr>
      <vt:lpstr>Disadvantages of Spiral Model</vt:lpstr>
      <vt:lpstr>Agile Process Models </vt:lpstr>
      <vt:lpstr>Agile Process Models (contd.)</vt:lpstr>
      <vt:lpstr>Agile Process Models (contd.)</vt:lpstr>
      <vt:lpstr>Agile vs. Waterfall Method</vt:lpstr>
      <vt:lpstr>Agile vs. Waterfall Method (contd.)</vt:lpstr>
      <vt:lpstr>Agile vs. Waterfall Method (contd.)</vt:lpstr>
      <vt:lpstr>Advantages of Agile Model</vt:lpstr>
      <vt:lpstr>Disadvantages of Agile model</vt:lpstr>
      <vt:lpstr>When to use Agile model</vt:lpstr>
      <vt:lpstr>Jackson Structured Programming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CSE2016-Software Engineering Module-1</dc:title>
  <dc:creator>LENOVO</dc:creator>
  <cp:lastModifiedBy>LENOVO</cp:lastModifiedBy>
  <cp:revision>19</cp:revision>
  <dcterms:created xsi:type="dcterms:W3CDTF">2024-01-06T00:54:39Z</dcterms:created>
  <dcterms:modified xsi:type="dcterms:W3CDTF">2024-01-18T06:31:00Z</dcterms:modified>
</cp:coreProperties>
</file>