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99" d="100"/>
          <a:sy n="99" d="100"/>
        </p:scale>
        <p:origin x="2034" y="84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37" y="4909480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463540" y="5230399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61098" y="1352236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7CB81-E8A9-46C6-B442-B2B9D65BB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55339"/>
              </p:ext>
            </p:extLst>
          </p:nvPr>
        </p:nvGraphicFramePr>
        <p:xfrm>
          <a:off x="785678" y="5273571"/>
          <a:ext cx="3177082" cy="1443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605">
                  <a:extLst>
                    <a:ext uri="{9D8B030D-6E8A-4147-A177-3AD203B41FA5}">
                      <a16:colId xmlns:a16="http://schemas.microsoft.com/office/drawing/2014/main" val="3998091540"/>
                    </a:ext>
                  </a:extLst>
                </a:gridCol>
                <a:gridCol w="702303">
                  <a:extLst>
                    <a:ext uri="{9D8B030D-6E8A-4147-A177-3AD203B41FA5}">
                      <a16:colId xmlns:a16="http://schemas.microsoft.com/office/drawing/2014/main" val="1985904592"/>
                    </a:ext>
                  </a:extLst>
                </a:gridCol>
                <a:gridCol w="535087">
                  <a:extLst>
                    <a:ext uri="{9D8B030D-6E8A-4147-A177-3AD203B41FA5}">
                      <a16:colId xmlns:a16="http://schemas.microsoft.com/office/drawing/2014/main" val="2965268428"/>
                    </a:ext>
                  </a:extLst>
                </a:gridCol>
                <a:gridCol w="535087">
                  <a:extLst>
                    <a:ext uri="{9D8B030D-6E8A-4147-A177-3AD203B41FA5}">
                      <a16:colId xmlns:a16="http://schemas.microsoft.com/office/drawing/2014/main" val="417332440"/>
                    </a:ext>
                  </a:extLst>
                </a:gridCol>
              </a:tblGrid>
              <a:tr h="160407">
                <a:tc rowSpan="2"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Value Based on 8.5% WACC &amp; 0.5% TGR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% of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9200108"/>
                  </a:ext>
                </a:extLst>
              </a:tr>
              <a:tr h="16040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($m)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NPV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7665513"/>
                  </a:ext>
                </a:extLst>
              </a:tr>
              <a:tr h="160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Present Value of Cashflows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50.0%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4720182"/>
                  </a:ext>
                </a:extLst>
              </a:tr>
              <a:tr h="160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PV of Terminal 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407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50.0%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2419351"/>
                  </a:ext>
                </a:extLst>
              </a:tr>
              <a:tr h="160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Implied Firm NPV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814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100.0%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4850637"/>
                  </a:ext>
                </a:extLst>
              </a:tr>
              <a:tr h="160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Net debt &amp; adjustments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(85)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5385356"/>
                  </a:ext>
                </a:extLst>
              </a:tr>
              <a:tr h="160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Implied equity 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729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3242904"/>
                  </a:ext>
                </a:extLst>
              </a:tr>
              <a:tr h="160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Implied share price ($c)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367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6910187"/>
                  </a:ext>
                </a:extLst>
              </a:tr>
              <a:tr h="160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% premium to 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122.1% 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96669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842DAE-AF95-4D99-83EC-6AE482638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51121"/>
              </p:ext>
            </p:extLst>
          </p:nvPr>
        </p:nvGraphicFramePr>
        <p:xfrm>
          <a:off x="5463540" y="5438274"/>
          <a:ext cx="4439421" cy="1279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203">
                  <a:extLst>
                    <a:ext uri="{9D8B030D-6E8A-4147-A177-3AD203B41FA5}">
                      <a16:colId xmlns:a16="http://schemas.microsoft.com/office/drawing/2014/main" val="3458461676"/>
                    </a:ext>
                  </a:extLst>
                </a:gridCol>
                <a:gridCol w="634203">
                  <a:extLst>
                    <a:ext uri="{9D8B030D-6E8A-4147-A177-3AD203B41FA5}">
                      <a16:colId xmlns:a16="http://schemas.microsoft.com/office/drawing/2014/main" val="3946145795"/>
                    </a:ext>
                  </a:extLst>
                </a:gridCol>
                <a:gridCol w="634203">
                  <a:extLst>
                    <a:ext uri="{9D8B030D-6E8A-4147-A177-3AD203B41FA5}">
                      <a16:colId xmlns:a16="http://schemas.microsoft.com/office/drawing/2014/main" val="2927473114"/>
                    </a:ext>
                  </a:extLst>
                </a:gridCol>
                <a:gridCol w="634203">
                  <a:extLst>
                    <a:ext uri="{9D8B030D-6E8A-4147-A177-3AD203B41FA5}">
                      <a16:colId xmlns:a16="http://schemas.microsoft.com/office/drawing/2014/main" val="2170446828"/>
                    </a:ext>
                  </a:extLst>
                </a:gridCol>
                <a:gridCol w="634203">
                  <a:extLst>
                    <a:ext uri="{9D8B030D-6E8A-4147-A177-3AD203B41FA5}">
                      <a16:colId xmlns:a16="http://schemas.microsoft.com/office/drawing/2014/main" val="3994978763"/>
                    </a:ext>
                  </a:extLst>
                </a:gridCol>
                <a:gridCol w="634203">
                  <a:extLst>
                    <a:ext uri="{9D8B030D-6E8A-4147-A177-3AD203B41FA5}">
                      <a16:colId xmlns:a16="http://schemas.microsoft.com/office/drawing/2014/main" val="160382283"/>
                    </a:ext>
                  </a:extLst>
                </a:gridCol>
                <a:gridCol w="634203">
                  <a:extLst>
                    <a:ext uri="{9D8B030D-6E8A-4147-A177-3AD203B41FA5}">
                      <a16:colId xmlns:a16="http://schemas.microsoft.com/office/drawing/2014/main" val="2388239964"/>
                    </a:ext>
                  </a:extLst>
                </a:gridCol>
              </a:tblGrid>
              <a:tr h="1827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Perpetuity Growth Rate (%)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326"/>
                  </a:ext>
                </a:extLst>
              </a:tr>
              <a:tr h="18278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WACC (%)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0.00%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0.25%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0.50%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0.75%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1.00%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4541669"/>
                  </a:ext>
                </a:extLst>
              </a:tr>
              <a:tr h="182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7.5%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1729 / 826c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1762 / 843c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1797 / 860c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1835 / 879c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1876 / 900c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3193622"/>
                  </a:ext>
                </a:extLst>
              </a:tr>
              <a:tr h="182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8.0%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1616 / 769c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1643 / 783c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1673 / 798c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1704 / 814c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1738 / 831c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4714769"/>
                  </a:ext>
                </a:extLst>
              </a:tr>
              <a:tr h="182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8.5%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1516 / 719c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1540 / 731c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1565 / 744c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1591 / 757c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1619 / 771c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8211701"/>
                  </a:ext>
                </a:extLst>
              </a:tr>
              <a:tr h="182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9.0%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1428 / 675c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1448 / 685c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1469 / 696c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1492 / 707c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1515 / 719c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7262817"/>
                  </a:ext>
                </a:extLst>
              </a:tr>
              <a:tr h="182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9.5%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1349 / 635c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1366 / 644c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1384 / 653c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1403 / 663c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1424 / 673c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119069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E628172-5250-4208-905E-F542952C4D27}"/>
              </a:ext>
            </a:extLst>
          </p:cNvPr>
          <p:cNvSpPr>
            <a:spLocks/>
          </p:cNvSpPr>
          <p:nvPr/>
        </p:nvSpPr>
        <p:spPr>
          <a:xfrm>
            <a:off x="3253339" y="1312861"/>
            <a:ext cx="2829594" cy="318617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  <a:p>
            <a:pPr algn="ctr"/>
            <a:endParaRPr lang="en-GB" sz="900" b="1" dirty="0">
              <a:solidFill>
                <a:schemeClr val="accent1"/>
              </a:solidFill>
            </a:endParaRPr>
          </a:p>
          <a:p>
            <a:pPr algn="ctr"/>
            <a:endParaRPr lang="en-GB" sz="900" b="1" dirty="0">
              <a:solidFill>
                <a:schemeClr val="accent1"/>
              </a:solidFill>
            </a:endParaRPr>
          </a:p>
          <a:p>
            <a:pPr algn="ctr"/>
            <a:endParaRPr lang="en-GB" sz="900" b="1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492FB2-DF66-46D6-8D8E-5D07C0E81D46}"/>
              </a:ext>
            </a:extLst>
          </p:cNvPr>
          <p:cNvSpPr>
            <a:spLocks/>
          </p:cNvSpPr>
          <p:nvPr/>
        </p:nvSpPr>
        <p:spPr>
          <a:xfrm>
            <a:off x="6092792" y="1312862"/>
            <a:ext cx="3810166" cy="318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EEEC425-DA91-4CB1-BCA1-4DD299083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43926"/>
              </p:ext>
            </p:extLst>
          </p:nvPr>
        </p:nvGraphicFramePr>
        <p:xfrm>
          <a:off x="795527" y="1636713"/>
          <a:ext cx="9107437" cy="3258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739">
                  <a:extLst>
                    <a:ext uri="{9D8B030D-6E8A-4147-A177-3AD203B41FA5}">
                      <a16:colId xmlns:a16="http://schemas.microsoft.com/office/drawing/2014/main" val="2984849492"/>
                    </a:ext>
                  </a:extLst>
                </a:gridCol>
                <a:gridCol w="533739">
                  <a:extLst>
                    <a:ext uri="{9D8B030D-6E8A-4147-A177-3AD203B41FA5}">
                      <a16:colId xmlns:a16="http://schemas.microsoft.com/office/drawing/2014/main" val="3332398411"/>
                    </a:ext>
                  </a:extLst>
                </a:gridCol>
                <a:gridCol w="533739">
                  <a:extLst>
                    <a:ext uri="{9D8B030D-6E8A-4147-A177-3AD203B41FA5}">
                      <a16:colId xmlns:a16="http://schemas.microsoft.com/office/drawing/2014/main" val="1887185731"/>
                    </a:ext>
                  </a:extLst>
                </a:gridCol>
                <a:gridCol w="406658">
                  <a:extLst>
                    <a:ext uri="{9D8B030D-6E8A-4147-A177-3AD203B41FA5}">
                      <a16:colId xmlns:a16="http://schemas.microsoft.com/office/drawing/2014/main" val="1492336498"/>
                    </a:ext>
                  </a:extLst>
                </a:gridCol>
                <a:gridCol w="406658">
                  <a:extLst>
                    <a:ext uri="{9D8B030D-6E8A-4147-A177-3AD203B41FA5}">
                      <a16:colId xmlns:a16="http://schemas.microsoft.com/office/drawing/2014/main" val="856703191"/>
                    </a:ext>
                  </a:extLst>
                </a:gridCol>
                <a:gridCol w="42360">
                  <a:extLst>
                    <a:ext uri="{9D8B030D-6E8A-4147-A177-3AD203B41FA5}">
                      <a16:colId xmlns:a16="http://schemas.microsoft.com/office/drawing/2014/main" val="1250129739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1429621427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1499794923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1689672066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3697700938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2591378714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1106106065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1004060294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2184356988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2717271963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1558638313"/>
                    </a:ext>
                  </a:extLst>
                </a:gridCol>
                <a:gridCol w="567626">
                  <a:extLst>
                    <a:ext uri="{9D8B030D-6E8A-4147-A177-3AD203B41FA5}">
                      <a16:colId xmlns:a16="http://schemas.microsoft.com/office/drawing/2014/main" val="2683289981"/>
                    </a:ext>
                  </a:extLst>
                </a:gridCol>
                <a:gridCol w="406658">
                  <a:extLst>
                    <a:ext uri="{9D8B030D-6E8A-4147-A177-3AD203B41FA5}">
                      <a16:colId xmlns:a16="http://schemas.microsoft.com/office/drawing/2014/main" val="4270350014"/>
                    </a:ext>
                  </a:extLst>
                </a:gridCol>
              </a:tblGrid>
              <a:tr h="14612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DCF Forecast Year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TV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7129563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Mar YE ($m)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2020E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2021E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2022E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2023E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2024E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2025E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2026E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2027E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2028E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2029E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2030E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3904801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Revenue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1,149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1,256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1,354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1,447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1,443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1,471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1,501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1,531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1,562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1,593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1,609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0255441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% growth </a:t>
                      </a:r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6.9%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(0.3%)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656844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EBITDA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145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5351436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margin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8.2%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7.4% 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8.6%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908381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% growth </a:t>
                      </a:r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(1.6%)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20.7%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2.6%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056869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D&amp;A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(36)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(47)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(46)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(46)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(46)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(46)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(46)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(48)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5743663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revenue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3.1%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3.2% 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3.5%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3.6%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3.1%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2.9%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2.9%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5966918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capex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79.3%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94.4% 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103.7%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109.6%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91.2%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91.2%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91.2%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91.2%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91.2%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95.0%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4116686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EBIT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65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73322325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margin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4.2%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4.8% 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5.7%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5.8%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5.9%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5.9%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5117584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Tax on EBIT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(9)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(11)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(14)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7724143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% tax rate </a:t>
                      </a:r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17.0% 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2482215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Capex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(50)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6446116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% of revenue </a:t>
                      </a:r>
                      <a:endParaRPr lang="en-US" sz="7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4.1%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3.7%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3.5%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3.5%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3.4% 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3.2%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3.1%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3.1%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2330417"/>
                  </a:ext>
                </a:extLst>
              </a:tr>
              <a:tr h="1297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Change in NWC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598115"/>
                  </a:ext>
                </a:extLst>
              </a:tr>
              <a:tr h="1297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Other Cashflows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(5)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(5)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9049912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revenue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0.4%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0.3% 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0727095"/>
                  </a:ext>
                </a:extLst>
              </a:tr>
              <a:tr h="1297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Exceptional items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(18)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1718394"/>
                  </a:ext>
                </a:extLst>
              </a:tr>
              <a:tr h="129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% of revenue </a:t>
                      </a:r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1.4%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0.5%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(1.7%)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0.3%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0.0% </a:t>
                      </a:r>
                      <a:endParaRPr lang="en-US" sz="800" b="0" i="1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0.0% </a:t>
                      </a:r>
                      <a:endParaRPr lang="en-US" sz="8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205511"/>
                  </a:ext>
                </a:extLst>
              </a:tr>
              <a:tr h="1297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Unlevered free cash flow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65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67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920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6735381"/>
                  </a:ext>
                </a:extLst>
              </a:tr>
              <a:tr h="1297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Cashflow Timing (Years to Discount)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8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7950971"/>
                  </a:ext>
                </a:extLst>
              </a:tr>
              <a:tr h="129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Discount Factor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0.92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0.85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0.78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0.72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0.67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0.61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0.56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0.52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0.48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0.44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3331788"/>
                  </a:ext>
                </a:extLst>
              </a:tr>
              <a:tr h="1297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Discounted DCF cashflows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46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43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33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32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407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73717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16173</TotalTime>
  <Words>784</Words>
  <Application>Microsoft Office PowerPoint</Application>
  <PresentationFormat>Custom</PresentationFormat>
  <Paragraphs>392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Nandy, Ipsita</cp:lastModifiedBy>
  <cp:revision>868</cp:revision>
  <cp:lastPrinted>2020-01-28T09:55:08Z</cp:lastPrinted>
  <dcterms:created xsi:type="dcterms:W3CDTF">2015-06-19T14:55:37Z</dcterms:created>
  <dcterms:modified xsi:type="dcterms:W3CDTF">2022-03-22T18:49:47Z</dcterms:modified>
</cp:coreProperties>
</file>