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7" r:id="rId2"/>
    <p:sldId id="256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302" y="96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Ipsita Nandy</a:t>
            </a:r>
          </a:p>
          <a:p>
            <a:r>
              <a:rPr lang="en-US" dirty="0" err="1"/>
              <a:t>HappyHour</a:t>
            </a:r>
            <a:r>
              <a:rPr lang="en-US" dirty="0"/>
              <a:t> Co. M&amp;A Process Overview</a:t>
            </a:r>
          </a:p>
          <a:p>
            <a:r>
              <a:rPr lang="en-AU" dirty="0"/>
              <a:t>M&amp;A Group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95528" y="1930863"/>
            <a:ext cx="703334" cy="703334"/>
            <a:chOff x="7791881" y="273464"/>
            <a:chExt cx="864014" cy="864014"/>
          </a:xfrm>
        </p:grpSpPr>
        <p:grpSp>
          <p:nvGrpSpPr>
            <p:cNvPr id="11" name="Group 10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14" name="Rectangle 13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18" name="Rectangle 17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13" name="Oval 12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26" name="Rectangle 25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8302752" y="6821424"/>
            <a:ext cx="1591056" cy="320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 idx="10"/>
          </p:nvPr>
        </p:nvSpPr>
        <p:spPr>
          <a:xfrm>
            <a:off x="795528" y="2858143"/>
            <a:ext cx="9107424" cy="406265"/>
          </a:xfrm>
        </p:spPr>
        <p:txBody>
          <a:bodyPr/>
          <a:lstStyle/>
          <a:p>
            <a:r>
              <a:rPr lang="en-AU"/>
              <a:t>HappyHour Co.</a:t>
            </a:r>
          </a:p>
        </p:txBody>
      </p:sp>
      <p:sp>
        <p:nvSpPr>
          <p:cNvPr id="24" name="Subtitle 23"/>
          <p:cNvSpPr>
            <a:spLocks noGrp="1"/>
          </p:cNvSpPr>
          <p:nvPr>
            <p:ph type="subTitle" idx="11"/>
          </p:nvPr>
        </p:nvSpPr>
        <p:spPr>
          <a:xfrm>
            <a:off x="795528" y="3493008"/>
            <a:ext cx="1412246" cy="365760"/>
          </a:xfrm>
        </p:spPr>
        <p:txBody>
          <a:bodyPr wrap="none">
            <a:noAutofit/>
          </a:bodyPr>
          <a:lstStyle/>
          <a:p>
            <a:r>
              <a:rPr lang="en-AU"/>
              <a:t>Company profile</a:t>
            </a:r>
          </a:p>
        </p:txBody>
      </p:sp>
      <p:sp>
        <p:nvSpPr>
          <p:cNvPr id="25" name="CoverPageDateText"/>
          <p:cNvSpPr>
            <a:spLocks noGrp="1"/>
          </p:cNvSpPr>
          <p:nvPr>
            <p:ph type="body" sz="quarter" idx="13"/>
          </p:nvPr>
        </p:nvSpPr>
        <p:spPr>
          <a:xfrm>
            <a:off x="2309374" y="3493008"/>
            <a:ext cx="3008376" cy="365760"/>
          </a:xfrm>
        </p:spPr>
        <p:txBody>
          <a:bodyPr/>
          <a:lstStyle/>
          <a:p>
            <a:r>
              <a:rPr lang="en-AU" dirty="0"/>
              <a:t>March 2020</a:t>
            </a:r>
          </a:p>
        </p:txBody>
      </p:sp>
      <p:sp>
        <p:nvSpPr>
          <p:cNvPr id="27" name="SubtitleDataPipeTag"/>
          <p:cNvSpPr txBox="1"/>
          <p:nvPr/>
        </p:nvSpPr>
        <p:spPr>
          <a:xfrm>
            <a:off x="2207774" y="3493008"/>
            <a:ext cx="101600" cy="295466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1400" b="1" i="0" dirty="0">
                <a:solidFill>
                  <a:schemeClr val="bg2"/>
                </a:solidFill>
                <a:latin typeface="Arial"/>
              </a:rPr>
              <a:t>|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83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8413512-0BD6-4CC3-876F-40084B1C8CF0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333333"/>
                </a:solidFill>
                <a:latin typeface="Bookman Old Style" panose="02050604050505020204" pitchFamily="18" charset="0"/>
              </a:rPr>
              <a:t>C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ompany Overview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85685" y="2302726"/>
            <a:ext cx="4279392" cy="2276791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Producer and marketer of beer, spirits, and non-alcoholic beverages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also include distribution and direct sales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Owns and operates manufacturing facilities in Singapore and China, while manufacturing is outsourced in Malaysia to Brew Co.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Recently expanded operations to China and has new facilities planned for Cambodia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1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new bottling facilities in Cambodia and has a strong supply chain as well as good relationships with distributors</a:t>
            </a:r>
            <a:endParaRPr lang="en-US" sz="12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528" y="1756763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1600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" y="5060473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1600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13717" y="4883651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1600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30" y="6667531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 </a:t>
            </a:r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</a:rPr>
              <a:t>Company website, recent press article, and recent broker report</a:t>
            </a:r>
            <a:endParaRPr lang="en-AU" sz="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13719" y="1756763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1600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EF23B-2AEB-45C1-8EC1-633F1C01B78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623561" y="2255741"/>
            <a:ext cx="4279392" cy="2440141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Financial </a:t>
            </a:r>
            <a:r>
              <a:rPr lang="en-US" sz="1200" dirty="0">
                <a:solidFill>
                  <a:srgbClr val="333333"/>
                </a:solidFill>
                <a:latin typeface="Open Sans" panose="020B0606030504020204" pitchFamily="34" charset="0"/>
              </a:rPr>
              <a:t>Ratios –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EBITDA Margin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dirty="0">
                <a:solidFill>
                  <a:srgbClr val="333333"/>
                </a:solidFill>
                <a:latin typeface="Open Sans" panose="020B0606030504020204" pitchFamily="34" charset="0"/>
              </a:rPr>
              <a:t>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et </a:t>
            </a:r>
            <a:r>
              <a:rPr lang="en-US" sz="1200" dirty="0">
                <a:solidFill>
                  <a:srgbClr val="333333"/>
                </a:solidFill>
                <a:latin typeface="Open Sans" panose="020B0606030504020204" pitchFamily="34" charset="0"/>
              </a:rPr>
              <a:t>P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rofit </a:t>
            </a:r>
            <a:r>
              <a:rPr lang="en-US" sz="1200" dirty="0">
                <a:solidFill>
                  <a:srgbClr val="333333"/>
                </a:solidFill>
                <a:latin typeface="Open Sans" panose="020B0606030504020204" pitchFamily="34" charset="0"/>
              </a:rPr>
              <a:t>M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argin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lvl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9E0402-4A4F-49E0-AD7D-E0114491AAD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85685" y="5495429"/>
            <a:ext cx="4279392" cy="880949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Happy Family owned: 60%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Hour Family owned: 20%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 Family owned: 20%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AFE50C-506E-42F6-AE52-9B0A71CE2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66490"/>
              </p:ext>
            </p:extLst>
          </p:nvPr>
        </p:nvGraphicFramePr>
        <p:xfrm>
          <a:off x="5760879" y="3166517"/>
          <a:ext cx="4009994" cy="114110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4954">
                  <a:extLst>
                    <a:ext uri="{9D8B030D-6E8A-4147-A177-3AD203B41FA5}">
                      <a16:colId xmlns:a16="http://schemas.microsoft.com/office/drawing/2014/main" val="2607150556"/>
                    </a:ext>
                  </a:extLst>
                </a:gridCol>
                <a:gridCol w="851680">
                  <a:extLst>
                    <a:ext uri="{9D8B030D-6E8A-4147-A177-3AD203B41FA5}">
                      <a16:colId xmlns:a16="http://schemas.microsoft.com/office/drawing/2014/main" val="1821539800"/>
                    </a:ext>
                  </a:extLst>
                </a:gridCol>
                <a:gridCol w="851680">
                  <a:extLst>
                    <a:ext uri="{9D8B030D-6E8A-4147-A177-3AD203B41FA5}">
                      <a16:colId xmlns:a16="http://schemas.microsoft.com/office/drawing/2014/main" val="1550997098"/>
                    </a:ext>
                  </a:extLst>
                </a:gridCol>
                <a:gridCol w="851680">
                  <a:extLst>
                    <a:ext uri="{9D8B030D-6E8A-4147-A177-3AD203B41FA5}">
                      <a16:colId xmlns:a16="http://schemas.microsoft.com/office/drawing/2014/main" val="1115456169"/>
                    </a:ext>
                  </a:extLst>
                </a:gridCol>
              </a:tblGrid>
              <a:tr h="249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FY18A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FY19A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FY20E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5192109"/>
                  </a:ext>
                </a:extLst>
              </a:tr>
              <a:tr h="423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EBITDA Margin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26.01%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28.01%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4791095"/>
                  </a:ext>
                </a:extLst>
              </a:tr>
              <a:tr h="467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Net Profit Margin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15.92%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18.02%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510682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6202FFA-8ECC-4250-B645-4C15AADCB269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588885" y="5289472"/>
            <a:ext cx="4279392" cy="880949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Enterprise Multiple - </a:t>
            </a:r>
            <a:r>
              <a:rPr lang="en-US" sz="1200" dirty="0">
                <a:solidFill>
                  <a:srgbClr val="333333"/>
                </a:solidFill>
                <a:latin typeface="Open Sans" panose="020B0606030504020204" pitchFamily="34" charset="0"/>
              </a:rPr>
              <a:t>EV/EBITDA range of 10.0x – 11.5x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DC1B12-6A1C-4723-885F-1594E38F9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9147"/>
              </p:ext>
            </p:extLst>
          </p:nvPr>
        </p:nvGraphicFramePr>
        <p:xfrm>
          <a:off x="6146202" y="5717311"/>
          <a:ext cx="3164758" cy="880948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185496">
                  <a:extLst>
                    <a:ext uri="{9D8B030D-6E8A-4147-A177-3AD203B41FA5}">
                      <a16:colId xmlns:a16="http://schemas.microsoft.com/office/drawing/2014/main" val="2641846735"/>
                    </a:ext>
                  </a:extLst>
                </a:gridCol>
                <a:gridCol w="659754">
                  <a:extLst>
                    <a:ext uri="{9D8B030D-6E8A-4147-A177-3AD203B41FA5}">
                      <a16:colId xmlns:a16="http://schemas.microsoft.com/office/drawing/2014/main" val="1596738700"/>
                    </a:ext>
                  </a:extLst>
                </a:gridCol>
                <a:gridCol w="659754">
                  <a:extLst>
                    <a:ext uri="{9D8B030D-6E8A-4147-A177-3AD203B41FA5}">
                      <a16:colId xmlns:a16="http://schemas.microsoft.com/office/drawing/2014/main" val="4276646199"/>
                    </a:ext>
                  </a:extLst>
                </a:gridCol>
                <a:gridCol w="659754">
                  <a:extLst>
                    <a:ext uri="{9D8B030D-6E8A-4147-A177-3AD203B41FA5}">
                      <a16:colId xmlns:a16="http://schemas.microsoft.com/office/drawing/2014/main" val="824298327"/>
                    </a:ext>
                  </a:extLst>
                </a:gridCol>
              </a:tblGrid>
              <a:tr h="22023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US$mm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FY18A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FY19A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FY20E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7004292"/>
                  </a:ext>
                </a:extLst>
              </a:tr>
              <a:tr h="22023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841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961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841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 dirty="0">
                          <a:effectLst/>
                        </a:rPr>
                        <a:t>1,071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841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4451234"/>
                  </a:ext>
                </a:extLst>
              </a:tr>
              <a:tr h="2202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Times Revenue Method range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10710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8704011"/>
                  </a:ext>
                </a:extLst>
              </a:tr>
              <a:tr h="2202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11051.5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12316.5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5169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57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386</TotalTime>
  <Words>195</Words>
  <Application>Microsoft Office PowerPoint</Application>
  <PresentationFormat>Custom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Bookman Old Style</vt:lpstr>
      <vt:lpstr>Calibri</vt:lpstr>
      <vt:lpstr>Open Sans</vt:lpstr>
      <vt:lpstr>Wingdings</vt:lpstr>
      <vt:lpstr>PP+ UnifiedGIB - A4</vt:lpstr>
      <vt:lpstr>HappyHour Co.</vt:lpstr>
      <vt:lpstr>HappyHour Co.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Nandy, Ipsita</cp:lastModifiedBy>
  <cp:revision>38</cp:revision>
  <dcterms:created xsi:type="dcterms:W3CDTF">2020-04-17T12:29:06Z</dcterms:created>
  <dcterms:modified xsi:type="dcterms:W3CDTF">2022-03-22T15:28:51Z</dcterms:modified>
</cp:coreProperties>
</file>