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753E-2990-CD98-3725-222BCE62E4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FF5C0D-EF3E-FA6A-C9C5-8F32D585F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5C10A1-6486-C87E-7FEF-CAFF70A70151}"/>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5" name="Footer Placeholder 4">
            <a:extLst>
              <a:ext uri="{FF2B5EF4-FFF2-40B4-BE49-F238E27FC236}">
                <a16:creationId xmlns:a16="http://schemas.microsoft.com/office/drawing/2014/main" id="{E1B43E36-4103-FFCD-5A5F-874D5905F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8EAD5D-ACDE-A4DE-1849-8CD24EC23A4F}"/>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190757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5C3B-FD5B-AA3B-3861-AFD113360A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A6F0B4-F725-F836-F6FE-9CB34A084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8BCD1-B447-F195-EEE1-E3F1465520E9}"/>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5" name="Footer Placeholder 4">
            <a:extLst>
              <a:ext uri="{FF2B5EF4-FFF2-40B4-BE49-F238E27FC236}">
                <a16:creationId xmlns:a16="http://schemas.microsoft.com/office/drawing/2014/main" id="{BC97FC1E-E89A-42E2-A208-B5D439BEF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52B833-AFA2-27D9-383D-BDA6BA86958A}"/>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4310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27A93-E2CB-31A7-72A8-D61699DC3A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8AB99-1CF1-33A7-8CFF-04AA67DF20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4EE77E-1F2A-0153-90A8-C77D0E892C90}"/>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5" name="Footer Placeholder 4">
            <a:extLst>
              <a:ext uri="{FF2B5EF4-FFF2-40B4-BE49-F238E27FC236}">
                <a16:creationId xmlns:a16="http://schemas.microsoft.com/office/drawing/2014/main" id="{DE037C30-5626-18FC-4BFD-A13E4704E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87956-C95F-7242-B9DD-ABFF56D5BD8D}"/>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95396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E095-D789-0E3B-38E3-11B8F1FC11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435652-4E1F-3914-6E0A-8E12FCDBD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795E1-42C5-A584-D6A4-FB27F558E36F}"/>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5" name="Footer Placeholder 4">
            <a:extLst>
              <a:ext uri="{FF2B5EF4-FFF2-40B4-BE49-F238E27FC236}">
                <a16:creationId xmlns:a16="http://schemas.microsoft.com/office/drawing/2014/main" id="{187C6504-41AC-3CE7-625A-3AAE6CD41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FDF18-A515-B14D-608F-17F5E44BB14F}"/>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310375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F5DD-922B-B1D3-3C98-375952FCF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6BE892-DF93-B64D-924B-0F0234E21C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9DCB6-55A9-BDA0-7EE8-4BCEFEE72E42}"/>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5" name="Footer Placeholder 4">
            <a:extLst>
              <a:ext uri="{FF2B5EF4-FFF2-40B4-BE49-F238E27FC236}">
                <a16:creationId xmlns:a16="http://schemas.microsoft.com/office/drawing/2014/main" id="{9FE252E8-1651-1924-7516-B636D9AE4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087858-6FD9-ED43-5977-DEB783D9947E}"/>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16516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CBDD-43D8-EA37-177A-4EFAB625B2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2EAB14-D8D0-2A00-AB3D-80384FCCB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452352-8B6D-207C-D3FA-E39142E7B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A23962-7A1E-50B5-B958-0E75C0F00DE1}"/>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6" name="Footer Placeholder 5">
            <a:extLst>
              <a:ext uri="{FF2B5EF4-FFF2-40B4-BE49-F238E27FC236}">
                <a16:creationId xmlns:a16="http://schemas.microsoft.com/office/drawing/2014/main" id="{E18A6122-674A-7615-1EA0-EF75A1BF25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501016-B0BF-DF33-22EB-49E5E0429770}"/>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406174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D978-0DB2-F622-FD81-2EDD25C017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77C654-2F7F-E18B-244C-7B63D6842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FF44C-1056-E8F7-004F-6F4BBDBD7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B1DF95-CB2B-D711-BDCA-8726EDE8F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D1466-A470-E8A3-39AC-2D24A688A6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4FE1A0-CB65-A471-A77A-4052869B6177}"/>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8" name="Footer Placeholder 7">
            <a:extLst>
              <a:ext uri="{FF2B5EF4-FFF2-40B4-BE49-F238E27FC236}">
                <a16:creationId xmlns:a16="http://schemas.microsoft.com/office/drawing/2014/main" id="{2F0F3482-A8D1-16C4-8137-920B3F015B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89FD4D-5D90-A692-BDF6-D74766F350F3}"/>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303002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21B6-0668-C11D-6F3F-14A2BE3ABE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C817BE-B907-A263-7825-4B814F83045B}"/>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4" name="Footer Placeholder 3">
            <a:extLst>
              <a:ext uri="{FF2B5EF4-FFF2-40B4-BE49-F238E27FC236}">
                <a16:creationId xmlns:a16="http://schemas.microsoft.com/office/drawing/2014/main" id="{9FB50C86-D770-4636-6000-320CD94EDD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FCFD46-82EE-5F0F-33A1-9985F9B6D80A}"/>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33949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41666-B509-5A00-30FB-E4F1771AB6BB}"/>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3" name="Footer Placeholder 2">
            <a:extLst>
              <a:ext uri="{FF2B5EF4-FFF2-40B4-BE49-F238E27FC236}">
                <a16:creationId xmlns:a16="http://schemas.microsoft.com/office/drawing/2014/main" id="{1B077951-BC53-75E3-9AE4-75210E72EA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4E5A81-E4BA-DD85-704F-F5357AAFBAF6}"/>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84783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2A11-8F6A-3069-679F-574E53462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146D11-2650-D7D8-2E04-AFA1166B5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6E0F92-87E1-2624-B31F-B8464694E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5F1EC-8022-F153-432E-7B3F43EF1B71}"/>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6" name="Footer Placeholder 5">
            <a:extLst>
              <a:ext uri="{FF2B5EF4-FFF2-40B4-BE49-F238E27FC236}">
                <a16:creationId xmlns:a16="http://schemas.microsoft.com/office/drawing/2014/main" id="{906C04EC-79E3-223C-6D03-AF35A3DA4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84B3C-5188-03FA-23F3-DF1689FE3534}"/>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304624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31FF-B095-BA1A-62B9-43B4D95F7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4C289F-5E9D-AC2A-23D9-4164E4525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824EC3-19DD-5436-8F5F-33A116477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D2A82-B49A-8703-5809-05729A24DDA9}"/>
              </a:ext>
            </a:extLst>
          </p:cNvPr>
          <p:cNvSpPr>
            <a:spLocks noGrp="1"/>
          </p:cNvSpPr>
          <p:nvPr>
            <p:ph type="dt" sz="half" idx="10"/>
          </p:nvPr>
        </p:nvSpPr>
        <p:spPr/>
        <p:txBody>
          <a:bodyPr/>
          <a:lstStyle/>
          <a:p>
            <a:fld id="{45D3D72F-2F3E-4505-9CAE-007C78A71EE1}" type="datetimeFigureOut">
              <a:rPr lang="en-IN" smtClean="0"/>
              <a:t>02-07-2024</a:t>
            </a:fld>
            <a:endParaRPr lang="en-IN"/>
          </a:p>
        </p:txBody>
      </p:sp>
      <p:sp>
        <p:nvSpPr>
          <p:cNvPr id="6" name="Footer Placeholder 5">
            <a:extLst>
              <a:ext uri="{FF2B5EF4-FFF2-40B4-BE49-F238E27FC236}">
                <a16:creationId xmlns:a16="http://schemas.microsoft.com/office/drawing/2014/main" id="{03EEE700-51CE-2517-219C-63CB5A05B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666A3-B733-3CD1-2C1B-72A986FDD8A6}"/>
              </a:ext>
            </a:extLst>
          </p:cNvPr>
          <p:cNvSpPr>
            <a:spLocks noGrp="1"/>
          </p:cNvSpPr>
          <p:nvPr>
            <p:ph type="sldNum" sz="quarter" idx="12"/>
          </p:nvPr>
        </p:nvSpPr>
        <p:spPr/>
        <p:txBody>
          <a:bodyPr/>
          <a:lstStyle/>
          <a:p>
            <a:fld id="{60A29030-4FC1-49BA-8445-FE426019DBFF}" type="slidenum">
              <a:rPr lang="en-IN" smtClean="0"/>
              <a:t>‹#›</a:t>
            </a:fld>
            <a:endParaRPr lang="en-IN"/>
          </a:p>
        </p:txBody>
      </p:sp>
    </p:spTree>
    <p:extLst>
      <p:ext uri="{BB962C8B-B14F-4D97-AF65-F5344CB8AC3E}">
        <p14:creationId xmlns:p14="http://schemas.microsoft.com/office/powerpoint/2010/main" val="101529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AAB7DE-B18C-642E-5EF2-153A83392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8A7E4-0F3A-1FAB-3A16-C4671EA21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C42697-F687-0C1A-A7F6-1EE10380F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3D72F-2F3E-4505-9CAE-007C78A71EE1}" type="datetimeFigureOut">
              <a:rPr lang="en-IN" smtClean="0"/>
              <a:t>02-07-2024</a:t>
            </a:fld>
            <a:endParaRPr lang="en-IN"/>
          </a:p>
        </p:txBody>
      </p:sp>
      <p:sp>
        <p:nvSpPr>
          <p:cNvPr id="5" name="Footer Placeholder 4">
            <a:extLst>
              <a:ext uri="{FF2B5EF4-FFF2-40B4-BE49-F238E27FC236}">
                <a16:creationId xmlns:a16="http://schemas.microsoft.com/office/drawing/2014/main" id="{0640BCE8-177D-B5E6-77B7-A26BB2C18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95FA25-1D71-FEEE-B154-ACD72E5F8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29030-4FC1-49BA-8445-FE426019DBFF}" type="slidenum">
              <a:rPr lang="en-IN" smtClean="0"/>
              <a:t>‹#›</a:t>
            </a:fld>
            <a:endParaRPr lang="en-IN"/>
          </a:p>
        </p:txBody>
      </p:sp>
    </p:spTree>
    <p:extLst>
      <p:ext uri="{BB962C8B-B14F-4D97-AF65-F5344CB8AC3E}">
        <p14:creationId xmlns:p14="http://schemas.microsoft.com/office/powerpoint/2010/main" val="3963743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74256-70B1-29C0-AD09-6F2C340D99E2}"/>
              </a:ext>
            </a:extLst>
          </p:cNvPr>
          <p:cNvSpPr>
            <a:spLocks noGrp="1"/>
          </p:cNvSpPr>
          <p:nvPr>
            <p:ph type="title"/>
          </p:nvPr>
        </p:nvSpPr>
        <p:spPr>
          <a:xfrm>
            <a:off x="2826372" y="1318572"/>
            <a:ext cx="4695334" cy="1325563"/>
          </a:xfrm>
        </p:spPr>
        <p:txBody>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PRESENTATION ON </a:t>
            </a:r>
          </a:p>
        </p:txBody>
      </p:sp>
      <p:sp>
        <p:nvSpPr>
          <p:cNvPr id="5" name="TextBox 4">
            <a:extLst>
              <a:ext uri="{FF2B5EF4-FFF2-40B4-BE49-F238E27FC236}">
                <a16:creationId xmlns:a16="http://schemas.microsoft.com/office/drawing/2014/main" id="{B8078AA6-F379-3CB4-ABE7-42317D0D4ADE}"/>
              </a:ext>
            </a:extLst>
          </p:cNvPr>
          <p:cNvSpPr txBox="1"/>
          <p:nvPr/>
        </p:nvSpPr>
        <p:spPr>
          <a:xfrm>
            <a:off x="966345" y="2644135"/>
            <a:ext cx="8399283" cy="1015663"/>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6000" b="1" spc="50" dirty="0">
                <a:ln w="9525" cmpd="sng">
                  <a:solidFill>
                    <a:schemeClr val="accent1"/>
                  </a:solidFill>
                  <a:prstDash val="solid"/>
                </a:ln>
                <a:solidFill>
                  <a:srgbClr val="70AD47">
                    <a:tint val="1000"/>
                  </a:srgbClr>
                </a:solidFill>
                <a:effectLst>
                  <a:glow rad="38100">
                    <a:schemeClr val="accent1">
                      <a:alpha val="40000"/>
                    </a:schemeClr>
                  </a:glow>
                </a:effectLst>
              </a:rPr>
              <a:t>DIWALI SALES REPORT</a:t>
            </a:r>
          </a:p>
        </p:txBody>
      </p:sp>
      <p:sp>
        <p:nvSpPr>
          <p:cNvPr id="6" name="TextBox 5">
            <a:extLst>
              <a:ext uri="{FF2B5EF4-FFF2-40B4-BE49-F238E27FC236}">
                <a16:creationId xmlns:a16="http://schemas.microsoft.com/office/drawing/2014/main" id="{7ED35BEC-2089-2D5A-C9E1-0D1A2A82CB06}"/>
              </a:ext>
            </a:extLst>
          </p:cNvPr>
          <p:cNvSpPr txBox="1"/>
          <p:nvPr/>
        </p:nvSpPr>
        <p:spPr>
          <a:xfrm>
            <a:off x="820132" y="4213865"/>
            <a:ext cx="2884602" cy="1938992"/>
          </a:xfrm>
          <a:prstGeom prst="rect">
            <a:avLst/>
          </a:prstGeom>
          <a:noFill/>
        </p:spPr>
        <p:txBody>
          <a:bodyPr wrap="square" rtlCol="0">
            <a:spAutoFit/>
          </a:bodyPr>
          <a:lstStyle/>
          <a:p>
            <a:r>
              <a:rPr lang="en-IN" sz="2000" b="1" dirty="0">
                <a:ln w="9525">
                  <a:solidFill>
                    <a:schemeClr val="tx1"/>
                  </a:solidFill>
                  <a:prstDash val="solid"/>
                </a:ln>
                <a:solidFill>
                  <a:schemeClr val="bg1"/>
                </a:solidFill>
              </a:rPr>
              <a:t>PRESENTED BY :-</a:t>
            </a:r>
          </a:p>
          <a:p>
            <a:pPr marL="342900" indent="-342900">
              <a:buAutoNum type="arabicPeriod"/>
            </a:pPr>
            <a:r>
              <a:rPr lang="en-IN" sz="2000" b="1" dirty="0">
                <a:ln w="9525">
                  <a:solidFill>
                    <a:schemeClr val="tx1"/>
                  </a:solidFill>
                  <a:prstDash val="solid"/>
                </a:ln>
                <a:solidFill>
                  <a:schemeClr val="bg1"/>
                </a:solidFill>
              </a:rPr>
              <a:t>Ipsita Panda</a:t>
            </a:r>
          </a:p>
          <a:p>
            <a:pPr marL="342900" indent="-342900">
              <a:buAutoNum type="arabicPeriod"/>
            </a:pPr>
            <a:r>
              <a:rPr lang="en-IN" sz="2000" b="1" dirty="0">
                <a:ln w="9525">
                  <a:solidFill>
                    <a:schemeClr val="tx1"/>
                  </a:solidFill>
                  <a:prstDash val="solid"/>
                </a:ln>
                <a:solidFill>
                  <a:schemeClr val="bg1"/>
                </a:solidFill>
              </a:rPr>
              <a:t>Trupti Rath</a:t>
            </a:r>
          </a:p>
          <a:p>
            <a:pPr marL="342900" indent="-342900">
              <a:buAutoNum type="arabicPeriod"/>
            </a:pPr>
            <a:r>
              <a:rPr lang="en-IN" sz="2000" b="1" dirty="0" err="1">
                <a:ln w="9525">
                  <a:solidFill>
                    <a:schemeClr val="tx1"/>
                  </a:solidFill>
                  <a:prstDash val="solid"/>
                </a:ln>
                <a:solidFill>
                  <a:schemeClr val="bg1"/>
                </a:solidFill>
              </a:rPr>
              <a:t>Alibha</a:t>
            </a:r>
            <a:r>
              <a:rPr lang="en-IN" sz="2000" b="1" dirty="0">
                <a:ln w="9525">
                  <a:solidFill>
                    <a:schemeClr val="tx1"/>
                  </a:solidFill>
                  <a:prstDash val="solid"/>
                </a:ln>
                <a:solidFill>
                  <a:schemeClr val="bg1"/>
                </a:solidFill>
              </a:rPr>
              <a:t> Pradhan</a:t>
            </a:r>
          </a:p>
          <a:p>
            <a:pPr marL="342900" indent="-342900">
              <a:buAutoNum type="arabicPeriod"/>
            </a:pPr>
            <a:r>
              <a:rPr lang="en-IN" sz="2000" b="1" dirty="0">
                <a:ln w="9525">
                  <a:solidFill>
                    <a:schemeClr val="tx1"/>
                  </a:solidFill>
                  <a:prstDash val="solid"/>
                </a:ln>
                <a:solidFill>
                  <a:schemeClr val="bg1"/>
                </a:solidFill>
              </a:rPr>
              <a:t>Jyoti Senapati</a:t>
            </a:r>
          </a:p>
          <a:p>
            <a:pPr marL="342900" indent="-342900">
              <a:buAutoNum type="arabicPeriod"/>
            </a:pPr>
            <a:r>
              <a:rPr lang="en-IN" sz="2000" b="1" dirty="0">
                <a:ln w="9525">
                  <a:solidFill>
                    <a:schemeClr val="tx1"/>
                  </a:solidFill>
                  <a:prstDash val="solid"/>
                </a:ln>
                <a:solidFill>
                  <a:schemeClr val="bg1"/>
                </a:solidFill>
              </a:rPr>
              <a:t>Smruti </a:t>
            </a:r>
            <a:r>
              <a:rPr lang="en-IN" sz="2000" b="1" dirty="0" err="1">
                <a:ln w="9525">
                  <a:solidFill>
                    <a:schemeClr val="tx1"/>
                  </a:solidFill>
                  <a:prstDash val="solid"/>
                </a:ln>
                <a:solidFill>
                  <a:schemeClr val="bg1"/>
                </a:solidFill>
              </a:rPr>
              <a:t>Sikha</a:t>
            </a:r>
            <a:r>
              <a:rPr lang="en-IN" sz="2000" b="1" dirty="0">
                <a:ln w="9525">
                  <a:solidFill>
                    <a:schemeClr val="tx1"/>
                  </a:solidFill>
                  <a:prstDash val="solid"/>
                </a:ln>
                <a:solidFill>
                  <a:schemeClr val="bg1"/>
                </a:solidFill>
              </a:rPr>
              <a:t> Sahoo</a:t>
            </a:r>
          </a:p>
        </p:txBody>
      </p:sp>
      <p:sp>
        <p:nvSpPr>
          <p:cNvPr id="7" name="TextBox 6">
            <a:extLst>
              <a:ext uri="{FF2B5EF4-FFF2-40B4-BE49-F238E27FC236}">
                <a16:creationId xmlns:a16="http://schemas.microsoft.com/office/drawing/2014/main" id="{0FC6281E-DC4C-78B4-5F4D-B011242B9FD2}"/>
              </a:ext>
            </a:extLst>
          </p:cNvPr>
          <p:cNvSpPr txBox="1"/>
          <p:nvPr/>
        </p:nvSpPr>
        <p:spPr>
          <a:xfrm>
            <a:off x="9502219" y="4444697"/>
            <a:ext cx="2356701" cy="646331"/>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Guided By:-</a:t>
            </a:r>
          </a:p>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Ms. Gitanjali </a:t>
            </a:r>
            <a:r>
              <a:rPr lang="en-IN" b="1" spc="50" dirty="0" err="1">
                <a:ln w="9525" cmpd="sng">
                  <a:solidFill>
                    <a:schemeClr val="accent1"/>
                  </a:solidFill>
                  <a:prstDash val="solid"/>
                </a:ln>
                <a:solidFill>
                  <a:srgbClr val="70AD47">
                    <a:tint val="1000"/>
                  </a:srgbClr>
                </a:solidFill>
                <a:effectLst>
                  <a:glow rad="38100">
                    <a:schemeClr val="accent1">
                      <a:alpha val="40000"/>
                    </a:schemeClr>
                  </a:glow>
                </a:effectLst>
              </a:rPr>
              <a:t>Digal</a:t>
            </a:r>
            <a:endParaRPr lang="en-IN"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9" name="Picture 8">
            <a:extLst>
              <a:ext uri="{FF2B5EF4-FFF2-40B4-BE49-F238E27FC236}">
                <a16:creationId xmlns:a16="http://schemas.microsoft.com/office/drawing/2014/main" id="{3C3D8B19-D437-45D1-76F3-5D621E39D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20" y="411622"/>
            <a:ext cx="1325563" cy="1325563"/>
          </a:xfrm>
          <a:prstGeom prst="rect">
            <a:avLst/>
          </a:prstGeom>
        </p:spPr>
      </p:pic>
    </p:spTree>
    <p:extLst>
      <p:ext uri="{BB962C8B-B14F-4D97-AF65-F5344CB8AC3E}">
        <p14:creationId xmlns:p14="http://schemas.microsoft.com/office/powerpoint/2010/main" val="116521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69E0-BC95-F1B1-04C9-C51B65D1ECC2}"/>
              </a:ext>
            </a:extLst>
          </p:cNvPr>
          <p:cNvSpPr>
            <a:spLocks noGrp="1"/>
          </p:cNvSpPr>
          <p:nvPr>
            <p:ph type="title"/>
          </p:nvPr>
        </p:nvSpPr>
        <p:spPr>
          <a:xfrm>
            <a:off x="838200" y="764762"/>
            <a:ext cx="10515600" cy="756665"/>
          </a:xfrm>
        </p:spPr>
        <p:txBody>
          <a:bodyPr/>
          <a:lstStyle/>
          <a:p>
            <a:pPr algn="ctr"/>
            <a:r>
              <a:rPr lang="en-IN" b="1" dirty="0" err="1"/>
              <a:t>Kdeplot</a:t>
            </a:r>
            <a:endParaRPr lang="en-IN" b="1" dirty="0"/>
          </a:p>
        </p:txBody>
      </p:sp>
      <p:pic>
        <p:nvPicPr>
          <p:cNvPr id="4" name="Picture 3">
            <a:extLst>
              <a:ext uri="{FF2B5EF4-FFF2-40B4-BE49-F238E27FC236}">
                <a16:creationId xmlns:a16="http://schemas.microsoft.com/office/drawing/2014/main" id="{F64F7422-5D47-78B7-77F7-7C7004F89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34" y="1928587"/>
            <a:ext cx="5572226" cy="3894020"/>
          </a:xfrm>
          <a:prstGeom prst="rect">
            <a:avLst/>
          </a:prstGeom>
        </p:spPr>
      </p:pic>
      <p:pic>
        <p:nvPicPr>
          <p:cNvPr id="6" name="Picture 5">
            <a:extLst>
              <a:ext uri="{FF2B5EF4-FFF2-40B4-BE49-F238E27FC236}">
                <a16:creationId xmlns:a16="http://schemas.microsoft.com/office/drawing/2014/main" id="{0F041139-D203-E190-4B30-FE6643A02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86243"/>
            <a:ext cx="5572226" cy="3854908"/>
          </a:xfrm>
          <a:prstGeom prst="rect">
            <a:avLst/>
          </a:prstGeom>
        </p:spPr>
      </p:pic>
    </p:spTree>
    <p:extLst>
      <p:ext uri="{BB962C8B-B14F-4D97-AF65-F5344CB8AC3E}">
        <p14:creationId xmlns:p14="http://schemas.microsoft.com/office/powerpoint/2010/main" val="3739319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5DDA-1391-70BF-3C43-D9268F7EE306}"/>
              </a:ext>
            </a:extLst>
          </p:cNvPr>
          <p:cNvSpPr>
            <a:spLocks noGrp="1"/>
          </p:cNvSpPr>
          <p:nvPr>
            <p:ph type="title"/>
          </p:nvPr>
        </p:nvSpPr>
        <p:spPr>
          <a:xfrm>
            <a:off x="838200" y="485492"/>
            <a:ext cx="10515600" cy="1325563"/>
          </a:xfrm>
        </p:spPr>
        <p:txBody>
          <a:bodyPr/>
          <a:lstStyle/>
          <a:p>
            <a:pPr algn="ctr"/>
            <a:r>
              <a:rPr lang="en-IN" b="1" dirty="0" err="1"/>
              <a:t>Histplot</a:t>
            </a:r>
            <a:endParaRPr lang="en-IN" b="1" dirty="0"/>
          </a:p>
        </p:txBody>
      </p:sp>
      <p:pic>
        <p:nvPicPr>
          <p:cNvPr id="4" name="Picture 3">
            <a:extLst>
              <a:ext uri="{FF2B5EF4-FFF2-40B4-BE49-F238E27FC236}">
                <a16:creationId xmlns:a16="http://schemas.microsoft.com/office/drawing/2014/main" id="{C85ED7E7-5E6B-A86F-5D05-39A36D4A6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61" y="1801815"/>
            <a:ext cx="5666839" cy="3907911"/>
          </a:xfrm>
          <a:prstGeom prst="rect">
            <a:avLst/>
          </a:prstGeom>
        </p:spPr>
      </p:pic>
      <p:pic>
        <p:nvPicPr>
          <p:cNvPr id="6" name="Picture 5">
            <a:extLst>
              <a:ext uri="{FF2B5EF4-FFF2-40B4-BE49-F238E27FC236}">
                <a16:creationId xmlns:a16="http://schemas.microsoft.com/office/drawing/2014/main" id="{A0C1AD65-98BE-4045-BCCA-3C407685A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01814"/>
            <a:ext cx="5381626" cy="3907911"/>
          </a:xfrm>
          <a:prstGeom prst="rect">
            <a:avLst/>
          </a:prstGeom>
        </p:spPr>
      </p:pic>
    </p:spTree>
    <p:extLst>
      <p:ext uri="{BB962C8B-B14F-4D97-AF65-F5344CB8AC3E}">
        <p14:creationId xmlns:p14="http://schemas.microsoft.com/office/powerpoint/2010/main" val="127789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B795-BDB0-6756-F415-0F52F9200DC4}"/>
              </a:ext>
            </a:extLst>
          </p:cNvPr>
          <p:cNvSpPr>
            <a:spLocks noGrp="1"/>
          </p:cNvSpPr>
          <p:nvPr>
            <p:ph type="title"/>
          </p:nvPr>
        </p:nvSpPr>
        <p:spPr>
          <a:xfrm>
            <a:off x="838200" y="365126"/>
            <a:ext cx="10515600" cy="964054"/>
          </a:xfrm>
        </p:spPr>
        <p:txBody>
          <a:bodyPr/>
          <a:lstStyle/>
          <a:p>
            <a:pPr algn="ctr"/>
            <a:r>
              <a:rPr lang="en-IN" b="1" dirty="0"/>
              <a:t>Boxplot</a:t>
            </a:r>
          </a:p>
        </p:txBody>
      </p:sp>
      <p:pic>
        <p:nvPicPr>
          <p:cNvPr id="4" name="Picture 3">
            <a:extLst>
              <a:ext uri="{FF2B5EF4-FFF2-40B4-BE49-F238E27FC236}">
                <a16:creationId xmlns:a16="http://schemas.microsoft.com/office/drawing/2014/main" id="{3D7B3959-F8EE-FE17-19A0-6FA72644E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98" y="1395855"/>
            <a:ext cx="5319953" cy="4536812"/>
          </a:xfrm>
          <a:prstGeom prst="rect">
            <a:avLst/>
          </a:prstGeom>
        </p:spPr>
      </p:pic>
      <p:pic>
        <p:nvPicPr>
          <p:cNvPr id="6" name="Picture 5">
            <a:extLst>
              <a:ext uri="{FF2B5EF4-FFF2-40B4-BE49-F238E27FC236}">
                <a16:creationId xmlns:a16="http://schemas.microsoft.com/office/drawing/2014/main" id="{23A5ED90-DD11-08B5-A015-B07F5D18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966" y="1392589"/>
            <a:ext cx="5261772" cy="4612775"/>
          </a:xfrm>
          <a:prstGeom prst="rect">
            <a:avLst/>
          </a:prstGeom>
        </p:spPr>
      </p:pic>
    </p:spTree>
    <p:extLst>
      <p:ext uri="{BB962C8B-B14F-4D97-AF65-F5344CB8AC3E}">
        <p14:creationId xmlns:p14="http://schemas.microsoft.com/office/powerpoint/2010/main" val="80193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4584-B6C6-D75C-1C26-D22983199797}"/>
              </a:ext>
            </a:extLst>
          </p:cNvPr>
          <p:cNvSpPr>
            <a:spLocks noGrp="1"/>
          </p:cNvSpPr>
          <p:nvPr>
            <p:ph type="title"/>
          </p:nvPr>
        </p:nvSpPr>
        <p:spPr>
          <a:xfrm>
            <a:off x="838200" y="863642"/>
            <a:ext cx="10515600" cy="737811"/>
          </a:xfrm>
        </p:spPr>
        <p:txBody>
          <a:bodyPr/>
          <a:lstStyle/>
          <a:p>
            <a:pPr algn="ctr"/>
            <a:r>
              <a:rPr lang="en-IN" b="1" dirty="0" err="1"/>
              <a:t>Boxenplot</a:t>
            </a:r>
            <a:endParaRPr lang="en-IN" b="1" dirty="0"/>
          </a:p>
        </p:txBody>
      </p:sp>
      <p:pic>
        <p:nvPicPr>
          <p:cNvPr id="4" name="Picture 3">
            <a:extLst>
              <a:ext uri="{FF2B5EF4-FFF2-40B4-BE49-F238E27FC236}">
                <a16:creationId xmlns:a16="http://schemas.microsoft.com/office/drawing/2014/main" id="{7CF07465-4E6E-41C2-7F73-BBFF2363A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59" y="1913609"/>
            <a:ext cx="5588462" cy="3711843"/>
          </a:xfrm>
          <a:prstGeom prst="rect">
            <a:avLst/>
          </a:prstGeom>
        </p:spPr>
      </p:pic>
      <p:pic>
        <p:nvPicPr>
          <p:cNvPr id="6" name="Picture 5">
            <a:extLst>
              <a:ext uri="{FF2B5EF4-FFF2-40B4-BE49-F238E27FC236}">
                <a16:creationId xmlns:a16="http://schemas.microsoft.com/office/drawing/2014/main" id="{C57EB0C0-C872-7559-F49A-C8A667D73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660" y="1951611"/>
            <a:ext cx="5551115" cy="3711843"/>
          </a:xfrm>
          <a:prstGeom prst="rect">
            <a:avLst/>
          </a:prstGeom>
        </p:spPr>
      </p:pic>
    </p:spTree>
    <p:extLst>
      <p:ext uri="{BB962C8B-B14F-4D97-AF65-F5344CB8AC3E}">
        <p14:creationId xmlns:p14="http://schemas.microsoft.com/office/powerpoint/2010/main" val="105624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A908-8C57-4549-27E4-4662AC6987EF}"/>
              </a:ext>
            </a:extLst>
          </p:cNvPr>
          <p:cNvSpPr>
            <a:spLocks noGrp="1"/>
          </p:cNvSpPr>
          <p:nvPr>
            <p:ph type="title"/>
          </p:nvPr>
        </p:nvSpPr>
        <p:spPr>
          <a:xfrm>
            <a:off x="914400" y="695764"/>
            <a:ext cx="10515600" cy="784945"/>
          </a:xfrm>
        </p:spPr>
        <p:txBody>
          <a:bodyPr/>
          <a:lstStyle/>
          <a:p>
            <a:pPr algn="ctr"/>
            <a:r>
              <a:rPr lang="en-IN" b="1" dirty="0" err="1"/>
              <a:t>Stripplot</a:t>
            </a:r>
            <a:endParaRPr lang="en-IN" b="1" dirty="0"/>
          </a:p>
        </p:txBody>
      </p:sp>
      <p:pic>
        <p:nvPicPr>
          <p:cNvPr id="4" name="Picture 3">
            <a:extLst>
              <a:ext uri="{FF2B5EF4-FFF2-40B4-BE49-F238E27FC236}">
                <a16:creationId xmlns:a16="http://schemas.microsoft.com/office/drawing/2014/main" id="{1344C5A4-A1CE-A548-1473-705E99C71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63" y="1883281"/>
            <a:ext cx="5805600" cy="4078190"/>
          </a:xfrm>
          <a:prstGeom prst="rect">
            <a:avLst/>
          </a:prstGeom>
        </p:spPr>
      </p:pic>
      <p:pic>
        <p:nvPicPr>
          <p:cNvPr id="6" name="Picture 5">
            <a:extLst>
              <a:ext uri="{FF2B5EF4-FFF2-40B4-BE49-F238E27FC236}">
                <a16:creationId xmlns:a16="http://schemas.microsoft.com/office/drawing/2014/main" id="{3A21BA3E-910B-A66B-D4FA-ADA318934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325" y="1863082"/>
            <a:ext cx="5701111" cy="4098389"/>
          </a:xfrm>
          <a:prstGeom prst="rect">
            <a:avLst/>
          </a:prstGeom>
        </p:spPr>
      </p:pic>
    </p:spTree>
    <p:extLst>
      <p:ext uri="{BB962C8B-B14F-4D97-AF65-F5344CB8AC3E}">
        <p14:creationId xmlns:p14="http://schemas.microsoft.com/office/powerpoint/2010/main" val="193949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3984-690B-4921-C79B-73558E6E34E6}"/>
              </a:ext>
            </a:extLst>
          </p:cNvPr>
          <p:cNvSpPr>
            <a:spLocks noGrp="1"/>
          </p:cNvSpPr>
          <p:nvPr>
            <p:ph type="title"/>
          </p:nvPr>
        </p:nvSpPr>
        <p:spPr>
          <a:xfrm>
            <a:off x="838200" y="365125"/>
            <a:ext cx="10515600" cy="737811"/>
          </a:xfrm>
        </p:spPr>
        <p:txBody>
          <a:bodyPr/>
          <a:lstStyle/>
          <a:p>
            <a:pPr algn="ctr"/>
            <a:r>
              <a:rPr lang="en-IN" b="1" dirty="0" err="1"/>
              <a:t>Violinplot</a:t>
            </a:r>
            <a:endParaRPr lang="en-IN" b="1" dirty="0"/>
          </a:p>
        </p:txBody>
      </p:sp>
      <p:pic>
        <p:nvPicPr>
          <p:cNvPr id="4" name="Picture 3">
            <a:extLst>
              <a:ext uri="{FF2B5EF4-FFF2-40B4-BE49-F238E27FC236}">
                <a16:creationId xmlns:a16="http://schemas.microsoft.com/office/drawing/2014/main" id="{25DF3F41-47D5-0C2C-1B93-71500314B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42" y="1559754"/>
            <a:ext cx="5241438" cy="4475225"/>
          </a:xfrm>
          <a:prstGeom prst="rect">
            <a:avLst/>
          </a:prstGeom>
        </p:spPr>
      </p:pic>
      <p:pic>
        <p:nvPicPr>
          <p:cNvPr id="6" name="Picture 5">
            <a:extLst>
              <a:ext uri="{FF2B5EF4-FFF2-40B4-BE49-F238E27FC236}">
                <a16:creationId xmlns:a16="http://schemas.microsoft.com/office/drawing/2014/main" id="{DFB190FB-CBE9-4E3F-4E7F-8C51231B8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011" y="1550229"/>
            <a:ext cx="5575174" cy="4583364"/>
          </a:xfrm>
          <a:prstGeom prst="rect">
            <a:avLst/>
          </a:prstGeom>
        </p:spPr>
      </p:pic>
    </p:spTree>
    <p:extLst>
      <p:ext uri="{BB962C8B-B14F-4D97-AF65-F5344CB8AC3E}">
        <p14:creationId xmlns:p14="http://schemas.microsoft.com/office/powerpoint/2010/main" val="1490049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14F8-D6E1-7FF5-B3F1-9CF1F738E7D2}"/>
              </a:ext>
            </a:extLst>
          </p:cNvPr>
          <p:cNvSpPr>
            <a:spLocks noGrp="1"/>
          </p:cNvSpPr>
          <p:nvPr>
            <p:ph type="title"/>
          </p:nvPr>
        </p:nvSpPr>
        <p:spPr>
          <a:xfrm>
            <a:off x="838200" y="365125"/>
            <a:ext cx="10515600" cy="643543"/>
          </a:xfrm>
        </p:spPr>
        <p:txBody>
          <a:bodyPr>
            <a:normAutofit fontScale="90000"/>
          </a:bodyPr>
          <a:lstStyle/>
          <a:p>
            <a:pPr algn="ctr"/>
            <a:r>
              <a:rPr lang="en-IN" b="1" dirty="0" err="1"/>
              <a:t>Pointplot</a:t>
            </a:r>
            <a:endParaRPr lang="en-IN" b="1" dirty="0"/>
          </a:p>
        </p:txBody>
      </p:sp>
      <p:pic>
        <p:nvPicPr>
          <p:cNvPr id="4" name="Picture 3">
            <a:extLst>
              <a:ext uri="{FF2B5EF4-FFF2-40B4-BE49-F238E27FC236}">
                <a16:creationId xmlns:a16="http://schemas.microsoft.com/office/drawing/2014/main" id="{9F1C41F7-F5CD-63F6-95F1-3D64DC3C4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13" y="1532074"/>
            <a:ext cx="4905348" cy="4263526"/>
          </a:xfrm>
          <a:prstGeom prst="rect">
            <a:avLst/>
          </a:prstGeom>
        </p:spPr>
      </p:pic>
      <p:pic>
        <p:nvPicPr>
          <p:cNvPr id="6" name="Picture 5">
            <a:extLst>
              <a:ext uri="{FF2B5EF4-FFF2-40B4-BE49-F238E27FC236}">
                <a16:creationId xmlns:a16="http://schemas.microsoft.com/office/drawing/2014/main" id="{E70B0CFA-5959-9A59-DDDC-9C054AF56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540" y="1541718"/>
            <a:ext cx="5490078" cy="4228469"/>
          </a:xfrm>
          <a:prstGeom prst="rect">
            <a:avLst/>
          </a:prstGeom>
        </p:spPr>
      </p:pic>
    </p:spTree>
    <p:extLst>
      <p:ext uri="{BB962C8B-B14F-4D97-AF65-F5344CB8AC3E}">
        <p14:creationId xmlns:p14="http://schemas.microsoft.com/office/powerpoint/2010/main" val="2539483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FF95-2133-794C-462E-4593F66BD57A}"/>
              </a:ext>
            </a:extLst>
          </p:cNvPr>
          <p:cNvSpPr>
            <a:spLocks noGrp="1"/>
          </p:cNvSpPr>
          <p:nvPr>
            <p:ph type="title"/>
          </p:nvPr>
        </p:nvSpPr>
        <p:spPr>
          <a:xfrm>
            <a:off x="838200" y="907821"/>
            <a:ext cx="10515600" cy="671823"/>
          </a:xfrm>
        </p:spPr>
        <p:txBody>
          <a:bodyPr>
            <a:normAutofit fontScale="90000"/>
          </a:bodyPr>
          <a:lstStyle/>
          <a:p>
            <a:pPr algn="ctr"/>
            <a:r>
              <a:rPr lang="en-IN" b="1" dirty="0"/>
              <a:t>Bar plot</a:t>
            </a:r>
          </a:p>
        </p:txBody>
      </p:sp>
      <p:pic>
        <p:nvPicPr>
          <p:cNvPr id="4" name="Picture 3">
            <a:extLst>
              <a:ext uri="{FF2B5EF4-FFF2-40B4-BE49-F238E27FC236}">
                <a16:creationId xmlns:a16="http://schemas.microsoft.com/office/drawing/2014/main" id="{BA808AB3-7245-D279-A297-001EBD21C8FA}"/>
              </a:ext>
            </a:extLst>
          </p:cNvPr>
          <p:cNvPicPr>
            <a:picLocks noChangeAspect="1"/>
          </p:cNvPicPr>
          <p:nvPr/>
        </p:nvPicPr>
        <p:blipFill rotWithShape="1">
          <a:blip r:embed="rId2">
            <a:extLst>
              <a:ext uri="{28A0092B-C50C-407E-A947-70E740481C1C}">
                <a14:useLocalDpi xmlns:a14="http://schemas.microsoft.com/office/drawing/2010/main" val="0"/>
              </a:ext>
            </a:extLst>
          </a:blip>
          <a:srcRect t="15934"/>
          <a:stretch/>
        </p:blipFill>
        <p:spPr>
          <a:xfrm>
            <a:off x="602527" y="1796485"/>
            <a:ext cx="5785881" cy="4088492"/>
          </a:xfrm>
          <a:prstGeom prst="rect">
            <a:avLst/>
          </a:prstGeom>
        </p:spPr>
      </p:pic>
      <p:pic>
        <p:nvPicPr>
          <p:cNvPr id="6" name="Picture 5">
            <a:extLst>
              <a:ext uri="{FF2B5EF4-FFF2-40B4-BE49-F238E27FC236}">
                <a16:creationId xmlns:a16="http://schemas.microsoft.com/office/drawing/2014/main" id="{E7238507-602E-7F95-BF41-D31E7F257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116" y="1866686"/>
            <a:ext cx="5586700" cy="4205206"/>
          </a:xfrm>
          <a:prstGeom prst="rect">
            <a:avLst/>
          </a:prstGeom>
        </p:spPr>
      </p:pic>
    </p:spTree>
    <p:extLst>
      <p:ext uri="{BB962C8B-B14F-4D97-AF65-F5344CB8AC3E}">
        <p14:creationId xmlns:p14="http://schemas.microsoft.com/office/powerpoint/2010/main" val="131894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344F-ACD4-B3F6-BF4D-B411584AFFA4}"/>
              </a:ext>
            </a:extLst>
          </p:cNvPr>
          <p:cNvSpPr>
            <a:spLocks noGrp="1"/>
          </p:cNvSpPr>
          <p:nvPr>
            <p:ph type="title"/>
          </p:nvPr>
        </p:nvSpPr>
        <p:spPr>
          <a:xfrm>
            <a:off x="1104900" y="2879725"/>
            <a:ext cx="10515600" cy="756665"/>
          </a:xfrm>
        </p:spPr>
        <p:txBody>
          <a:bodyPr/>
          <a:lstStyle/>
          <a:p>
            <a:r>
              <a:rPr lang="en-IN" b="1" dirty="0"/>
              <a:t>Pair plot</a:t>
            </a:r>
          </a:p>
        </p:txBody>
      </p:sp>
      <p:pic>
        <p:nvPicPr>
          <p:cNvPr id="4" name="Picture 3">
            <a:extLst>
              <a:ext uri="{FF2B5EF4-FFF2-40B4-BE49-F238E27FC236}">
                <a16:creationId xmlns:a16="http://schemas.microsoft.com/office/drawing/2014/main" id="{9C1197CC-9D36-F46A-4346-DA8BED9B2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899" y="520438"/>
            <a:ext cx="5817123" cy="5817123"/>
          </a:xfrm>
          <a:prstGeom prst="rect">
            <a:avLst/>
          </a:prstGeom>
        </p:spPr>
      </p:pic>
    </p:spTree>
    <p:extLst>
      <p:ext uri="{BB962C8B-B14F-4D97-AF65-F5344CB8AC3E}">
        <p14:creationId xmlns:p14="http://schemas.microsoft.com/office/powerpoint/2010/main" val="2416375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C2DB-92B6-7C8D-C73E-42BFDE46C0CB}"/>
              </a:ext>
            </a:extLst>
          </p:cNvPr>
          <p:cNvSpPr>
            <a:spLocks noGrp="1"/>
          </p:cNvSpPr>
          <p:nvPr>
            <p:ph type="title"/>
          </p:nvPr>
        </p:nvSpPr>
        <p:spPr>
          <a:xfrm>
            <a:off x="880421" y="573201"/>
            <a:ext cx="10515600" cy="1001762"/>
          </a:xfrm>
        </p:spPr>
        <p:txBody>
          <a:bodyPr/>
          <a:lstStyle/>
          <a:p>
            <a:pPr algn="ctr"/>
            <a:r>
              <a:rPr lang="en-IN" b="1" dirty="0"/>
              <a:t>Scatterplot</a:t>
            </a:r>
          </a:p>
        </p:txBody>
      </p:sp>
      <p:pic>
        <p:nvPicPr>
          <p:cNvPr id="4" name="Picture 3">
            <a:extLst>
              <a:ext uri="{FF2B5EF4-FFF2-40B4-BE49-F238E27FC236}">
                <a16:creationId xmlns:a16="http://schemas.microsoft.com/office/drawing/2014/main" id="{A2AB8B8A-0DED-8C99-5732-386630F4F3D1}"/>
              </a:ext>
            </a:extLst>
          </p:cNvPr>
          <p:cNvPicPr>
            <a:picLocks noChangeAspect="1"/>
          </p:cNvPicPr>
          <p:nvPr/>
        </p:nvPicPr>
        <p:blipFill rotWithShape="1">
          <a:blip r:embed="rId2">
            <a:extLst>
              <a:ext uri="{28A0092B-C50C-407E-A947-70E740481C1C}">
                <a14:useLocalDpi xmlns:a14="http://schemas.microsoft.com/office/drawing/2010/main" val="0"/>
              </a:ext>
            </a:extLst>
          </a:blip>
          <a:srcRect t="16045" r="4774"/>
          <a:stretch/>
        </p:blipFill>
        <p:spPr>
          <a:xfrm>
            <a:off x="500434" y="1574963"/>
            <a:ext cx="5548938" cy="4120021"/>
          </a:xfrm>
          <a:prstGeom prst="rect">
            <a:avLst/>
          </a:prstGeom>
        </p:spPr>
      </p:pic>
      <p:pic>
        <p:nvPicPr>
          <p:cNvPr id="6" name="Picture 5">
            <a:extLst>
              <a:ext uri="{FF2B5EF4-FFF2-40B4-BE49-F238E27FC236}">
                <a16:creationId xmlns:a16="http://schemas.microsoft.com/office/drawing/2014/main" id="{94229639-6865-B5E7-0917-D5248BADA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070" y="1621045"/>
            <a:ext cx="5548937" cy="3988298"/>
          </a:xfrm>
          <a:prstGeom prst="rect">
            <a:avLst/>
          </a:prstGeom>
        </p:spPr>
      </p:pic>
    </p:spTree>
    <p:extLst>
      <p:ext uri="{BB962C8B-B14F-4D97-AF65-F5344CB8AC3E}">
        <p14:creationId xmlns:p14="http://schemas.microsoft.com/office/powerpoint/2010/main" val="245281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1DC0-AE7E-1B80-2534-245A38B28B14}"/>
              </a:ext>
            </a:extLst>
          </p:cNvPr>
          <p:cNvSpPr>
            <a:spLocks noGrp="1"/>
          </p:cNvSpPr>
          <p:nvPr>
            <p:ph type="title"/>
          </p:nvPr>
        </p:nvSpPr>
        <p:spPr>
          <a:xfrm>
            <a:off x="838200" y="365125"/>
            <a:ext cx="10515600" cy="737811"/>
          </a:xfrm>
        </p:spPr>
        <p:txBody>
          <a:bodyPr/>
          <a:lstStyle/>
          <a:p>
            <a:pPr algn="ctr"/>
            <a:r>
              <a:rPr lang="en-IN" b="1" dirty="0"/>
              <a:t>Introduction</a:t>
            </a:r>
          </a:p>
        </p:txBody>
      </p:sp>
      <p:sp>
        <p:nvSpPr>
          <p:cNvPr id="3" name="TextBox 2">
            <a:extLst>
              <a:ext uri="{FF2B5EF4-FFF2-40B4-BE49-F238E27FC236}">
                <a16:creationId xmlns:a16="http://schemas.microsoft.com/office/drawing/2014/main" id="{996394A3-21DA-7D87-CE90-E8DF958D71F3}"/>
              </a:ext>
            </a:extLst>
          </p:cNvPr>
          <p:cNvSpPr txBox="1"/>
          <p:nvPr/>
        </p:nvSpPr>
        <p:spPr>
          <a:xfrm>
            <a:off x="838200" y="1376310"/>
            <a:ext cx="10515600" cy="1323439"/>
          </a:xfrm>
          <a:prstGeom prst="rect">
            <a:avLst/>
          </a:prstGeom>
          <a:noFill/>
        </p:spPr>
        <p:txBody>
          <a:bodyPr wrap="square" rtlCol="0">
            <a:spAutoFit/>
          </a:bodyPr>
          <a:lstStyle/>
          <a:p>
            <a:r>
              <a:rPr lang="en-US" sz="2000" dirty="0"/>
              <a:t>Diwali, the festival of lights, is one of the most significant festivals in India, often resulting in a substantial increase in consumer spending. This project aims to analyze Diwali sales data to identify trends, patterns, and insights that can help businesses optimize their marketing strategies and improve sales performance.</a:t>
            </a:r>
            <a:endParaRPr lang="en-IN" sz="2000" dirty="0"/>
          </a:p>
        </p:txBody>
      </p:sp>
      <p:sp>
        <p:nvSpPr>
          <p:cNvPr id="4" name="TextBox 3">
            <a:extLst>
              <a:ext uri="{FF2B5EF4-FFF2-40B4-BE49-F238E27FC236}">
                <a16:creationId xmlns:a16="http://schemas.microsoft.com/office/drawing/2014/main" id="{A9C78672-09C1-40B9-44A5-6BE76A13F45B}"/>
              </a:ext>
            </a:extLst>
          </p:cNvPr>
          <p:cNvSpPr txBox="1"/>
          <p:nvPr/>
        </p:nvSpPr>
        <p:spPr>
          <a:xfrm>
            <a:off x="838200" y="2630078"/>
            <a:ext cx="10643647" cy="1323439"/>
          </a:xfrm>
          <a:prstGeom prst="rect">
            <a:avLst/>
          </a:prstGeom>
          <a:noFill/>
        </p:spPr>
        <p:txBody>
          <a:bodyPr wrap="square" rtlCol="0">
            <a:spAutoFit/>
          </a:bodyPr>
          <a:lstStyle/>
          <a:p>
            <a:r>
              <a:rPr lang="en-US" sz="2000" dirty="0"/>
              <a:t>This report provides a comprehensive overview of our Diwali sales performance and offers valuable insights to guide our future business decisions. By implementing the recommended strategies and products, we aim to further enhance our Diwali product sales and maintain our position in the market. </a:t>
            </a:r>
            <a:endParaRPr lang="en-IN" sz="2000" dirty="0"/>
          </a:p>
        </p:txBody>
      </p:sp>
      <p:pic>
        <p:nvPicPr>
          <p:cNvPr id="6" name="Picture 5">
            <a:extLst>
              <a:ext uri="{FF2B5EF4-FFF2-40B4-BE49-F238E27FC236}">
                <a16:creationId xmlns:a16="http://schemas.microsoft.com/office/drawing/2014/main" id="{C43A3739-6728-69B7-A88C-C0D0603BD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755" y="4069538"/>
            <a:ext cx="3266388" cy="1837343"/>
          </a:xfrm>
          <a:prstGeom prst="rect">
            <a:avLst/>
          </a:prstGeom>
          <a:ln>
            <a:solidFill>
              <a:schemeClr val="tx1"/>
            </a:solidFill>
          </a:ln>
        </p:spPr>
      </p:pic>
    </p:spTree>
    <p:extLst>
      <p:ext uri="{BB962C8B-B14F-4D97-AF65-F5344CB8AC3E}">
        <p14:creationId xmlns:p14="http://schemas.microsoft.com/office/powerpoint/2010/main" val="1694947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3B07-2FD7-768E-6468-EF9D7CB535BA}"/>
              </a:ext>
            </a:extLst>
          </p:cNvPr>
          <p:cNvSpPr>
            <a:spLocks noGrp="1"/>
          </p:cNvSpPr>
          <p:nvPr>
            <p:ph type="title"/>
          </p:nvPr>
        </p:nvSpPr>
        <p:spPr>
          <a:xfrm>
            <a:off x="838200" y="365126"/>
            <a:ext cx="10515600" cy="860360"/>
          </a:xfrm>
        </p:spPr>
        <p:txBody>
          <a:bodyPr/>
          <a:lstStyle/>
          <a:p>
            <a:pPr algn="ctr"/>
            <a:r>
              <a:rPr lang="en-IN" b="1" dirty="0"/>
              <a:t>Heatmap</a:t>
            </a:r>
          </a:p>
        </p:txBody>
      </p:sp>
      <p:pic>
        <p:nvPicPr>
          <p:cNvPr id="4" name="Picture 3">
            <a:extLst>
              <a:ext uri="{FF2B5EF4-FFF2-40B4-BE49-F238E27FC236}">
                <a16:creationId xmlns:a16="http://schemas.microsoft.com/office/drawing/2014/main" id="{A9C6C0C1-5A1E-E004-E2F4-0CA2542FF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02" y="1329178"/>
            <a:ext cx="7645139" cy="5043341"/>
          </a:xfrm>
          <a:prstGeom prst="rect">
            <a:avLst/>
          </a:prstGeom>
          <a:ln>
            <a:solidFill>
              <a:schemeClr val="tx1"/>
            </a:solidFill>
          </a:ln>
        </p:spPr>
      </p:pic>
    </p:spTree>
    <p:extLst>
      <p:ext uri="{BB962C8B-B14F-4D97-AF65-F5344CB8AC3E}">
        <p14:creationId xmlns:p14="http://schemas.microsoft.com/office/powerpoint/2010/main" val="339524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5123-0083-5E4A-49B5-A036CB11611E}"/>
              </a:ext>
            </a:extLst>
          </p:cNvPr>
          <p:cNvSpPr>
            <a:spLocks noGrp="1"/>
          </p:cNvSpPr>
          <p:nvPr>
            <p:ph type="title"/>
          </p:nvPr>
        </p:nvSpPr>
        <p:spPr>
          <a:xfrm>
            <a:off x="838200" y="365126"/>
            <a:ext cx="10515600" cy="841506"/>
          </a:xfrm>
        </p:spPr>
        <p:txBody>
          <a:bodyPr>
            <a:normAutofit/>
          </a:bodyPr>
          <a:lstStyle/>
          <a:p>
            <a:pPr algn="ctr"/>
            <a:r>
              <a:rPr lang="en-IN" sz="4000" b="1" dirty="0"/>
              <a:t>2. Making a Dashboard using Excel Worksheets</a:t>
            </a:r>
          </a:p>
        </p:txBody>
      </p:sp>
      <p:pic>
        <p:nvPicPr>
          <p:cNvPr id="9" name="Content Placeholder 8">
            <a:extLst>
              <a:ext uri="{FF2B5EF4-FFF2-40B4-BE49-F238E27FC236}">
                <a16:creationId xmlns:a16="http://schemas.microsoft.com/office/drawing/2014/main" id="{130C413E-D052-6770-FB35-0EA7A7FAF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6464"/>
            <a:ext cx="12192000" cy="5634610"/>
          </a:xfrm>
          <a:ln>
            <a:solidFill>
              <a:schemeClr val="tx1"/>
            </a:solidFill>
          </a:ln>
        </p:spPr>
      </p:pic>
    </p:spTree>
    <p:extLst>
      <p:ext uri="{BB962C8B-B14F-4D97-AF65-F5344CB8AC3E}">
        <p14:creationId xmlns:p14="http://schemas.microsoft.com/office/powerpoint/2010/main" val="8138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4D2B-0CB3-2721-0BB3-A9DCC4CFC0F8}"/>
              </a:ext>
            </a:extLst>
          </p:cNvPr>
          <p:cNvSpPr>
            <a:spLocks noGrp="1"/>
          </p:cNvSpPr>
          <p:nvPr>
            <p:ph type="title"/>
          </p:nvPr>
        </p:nvSpPr>
        <p:spPr>
          <a:xfrm>
            <a:off x="838200" y="72894"/>
            <a:ext cx="10515600" cy="662397"/>
          </a:xfrm>
        </p:spPr>
        <p:txBody>
          <a:bodyPr>
            <a:normAutofit/>
          </a:bodyPr>
          <a:lstStyle/>
          <a:p>
            <a:pPr marL="457200" indent="-457200">
              <a:buFont typeface="Arial" panose="020B0604020202020204" pitchFamily="34" charset="0"/>
              <a:buChar char="•"/>
            </a:pPr>
            <a:r>
              <a:rPr lang="en-IN" sz="3200" b="1" dirty="0"/>
              <a:t>Changes according to the Categories:-</a:t>
            </a:r>
          </a:p>
        </p:txBody>
      </p:sp>
      <p:pic>
        <p:nvPicPr>
          <p:cNvPr id="6" name="Content Placeholder 5">
            <a:extLst>
              <a:ext uri="{FF2B5EF4-FFF2-40B4-BE49-F238E27FC236}">
                <a16:creationId xmlns:a16="http://schemas.microsoft.com/office/drawing/2014/main" id="{E0B465C3-1BAC-3155-E9E5-1DB840914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4932"/>
            <a:ext cx="12192000" cy="5723067"/>
          </a:xfrm>
          <a:ln>
            <a:solidFill>
              <a:schemeClr val="tx1"/>
            </a:solidFill>
          </a:ln>
        </p:spPr>
      </p:pic>
      <p:sp>
        <p:nvSpPr>
          <p:cNvPr id="7" name="TextBox 6">
            <a:extLst>
              <a:ext uri="{FF2B5EF4-FFF2-40B4-BE49-F238E27FC236}">
                <a16:creationId xmlns:a16="http://schemas.microsoft.com/office/drawing/2014/main" id="{A8268E83-E5CB-74F1-AF21-F3C36C975460}"/>
              </a:ext>
            </a:extLst>
          </p:cNvPr>
          <p:cNvSpPr txBox="1"/>
          <p:nvPr/>
        </p:nvSpPr>
        <p:spPr>
          <a:xfrm>
            <a:off x="3476059" y="750445"/>
            <a:ext cx="7777114" cy="369332"/>
          </a:xfrm>
          <a:prstGeom prst="rect">
            <a:avLst/>
          </a:prstGeom>
          <a:noFill/>
        </p:spPr>
        <p:txBody>
          <a:bodyPr wrap="square" rtlCol="0">
            <a:spAutoFit/>
          </a:bodyPr>
          <a:lstStyle/>
          <a:p>
            <a:r>
              <a:rPr lang="en-IN" b="1" dirty="0">
                <a:solidFill>
                  <a:srgbClr val="FF0000"/>
                </a:solidFill>
              </a:rPr>
              <a:t>Total Orders By Gender-Female----&gt; Zone- Eastern-----&gt; Occupation-Automobile</a:t>
            </a:r>
          </a:p>
        </p:txBody>
      </p:sp>
    </p:spTree>
    <p:extLst>
      <p:ext uri="{BB962C8B-B14F-4D97-AF65-F5344CB8AC3E}">
        <p14:creationId xmlns:p14="http://schemas.microsoft.com/office/powerpoint/2010/main" val="315655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DD7DC4-3F0D-79B6-3E9F-3A608A767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52"/>
            <a:ext cx="12192000" cy="6215648"/>
          </a:xfrm>
          <a:prstGeom prst="rect">
            <a:avLst/>
          </a:prstGeom>
          <a:ln>
            <a:solidFill>
              <a:schemeClr val="tx1"/>
            </a:solidFill>
          </a:ln>
        </p:spPr>
      </p:pic>
      <p:sp>
        <p:nvSpPr>
          <p:cNvPr id="9" name="TextBox 8">
            <a:extLst>
              <a:ext uri="{FF2B5EF4-FFF2-40B4-BE49-F238E27FC236}">
                <a16:creationId xmlns:a16="http://schemas.microsoft.com/office/drawing/2014/main" id="{58E5E2E4-9611-31D8-0FDD-BE03D3ADCB29}"/>
              </a:ext>
            </a:extLst>
          </p:cNvPr>
          <p:cNvSpPr txBox="1"/>
          <p:nvPr/>
        </p:nvSpPr>
        <p:spPr>
          <a:xfrm>
            <a:off x="2118800" y="213399"/>
            <a:ext cx="10209228" cy="707886"/>
          </a:xfrm>
          <a:prstGeom prst="rect">
            <a:avLst/>
          </a:prstGeom>
          <a:noFill/>
        </p:spPr>
        <p:txBody>
          <a:bodyPr wrap="square" rtlCol="0">
            <a:spAutoFit/>
          </a:bodyPr>
          <a:lstStyle/>
          <a:p>
            <a:pPr algn="ctr"/>
            <a:r>
              <a:rPr lang="en-IN" sz="2000" b="1" dirty="0">
                <a:solidFill>
                  <a:srgbClr val="FF0000"/>
                </a:solidFill>
              </a:rPr>
              <a:t>Total Orders By Gender-Male----&gt; Zone- Northern-----&gt; Occupation-Textile</a:t>
            </a:r>
          </a:p>
          <a:p>
            <a:pPr algn="ctr"/>
            <a:endParaRPr lang="en-IN" sz="2000" dirty="0"/>
          </a:p>
        </p:txBody>
      </p:sp>
    </p:spTree>
    <p:extLst>
      <p:ext uri="{BB962C8B-B14F-4D97-AF65-F5344CB8AC3E}">
        <p14:creationId xmlns:p14="http://schemas.microsoft.com/office/powerpoint/2010/main" val="990547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C3FB-0FF0-E458-FF3D-42C0C09D264A}"/>
              </a:ext>
            </a:extLst>
          </p:cNvPr>
          <p:cNvSpPr>
            <a:spLocks noGrp="1"/>
          </p:cNvSpPr>
          <p:nvPr>
            <p:ph type="title"/>
          </p:nvPr>
        </p:nvSpPr>
        <p:spPr>
          <a:xfrm>
            <a:off x="772212" y="148310"/>
            <a:ext cx="10515600" cy="561764"/>
          </a:xfrm>
        </p:spPr>
        <p:txBody>
          <a:bodyPr>
            <a:normAutofit fontScale="90000"/>
          </a:bodyPr>
          <a:lstStyle/>
          <a:p>
            <a:pPr algn="ctr"/>
            <a:r>
              <a:rPr lang="en-IN" b="1" dirty="0"/>
              <a:t>3. Making a Dashboard using Tableau</a:t>
            </a:r>
          </a:p>
        </p:txBody>
      </p:sp>
      <p:pic>
        <p:nvPicPr>
          <p:cNvPr id="4" name="Picture 3">
            <a:extLst>
              <a:ext uri="{FF2B5EF4-FFF2-40B4-BE49-F238E27FC236}">
                <a16:creationId xmlns:a16="http://schemas.microsoft.com/office/drawing/2014/main" id="{AC41C0BC-C2E9-ACDF-710F-560C3DC18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628"/>
            <a:ext cx="12192000" cy="6021371"/>
          </a:xfrm>
          <a:prstGeom prst="rect">
            <a:avLst/>
          </a:prstGeom>
        </p:spPr>
      </p:pic>
    </p:spTree>
    <p:extLst>
      <p:ext uri="{BB962C8B-B14F-4D97-AF65-F5344CB8AC3E}">
        <p14:creationId xmlns:p14="http://schemas.microsoft.com/office/powerpoint/2010/main" val="393038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9B1D-A54C-1EA3-7F70-33279041DA06}"/>
              </a:ext>
            </a:extLst>
          </p:cNvPr>
          <p:cNvSpPr>
            <a:spLocks noGrp="1"/>
          </p:cNvSpPr>
          <p:nvPr>
            <p:ph type="title"/>
          </p:nvPr>
        </p:nvSpPr>
        <p:spPr>
          <a:xfrm>
            <a:off x="932468" y="987295"/>
            <a:ext cx="10515600" cy="860360"/>
          </a:xfrm>
        </p:spPr>
        <p:txBody>
          <a:bodyPr/>
          <a:lstStyle/>
          <a:p>
            <a:pPr algn="ctr"/>
            <a:r>
              <a:rPr lang="en-IN" b="1" dirty="0"/>
              <a:t>Conclusion</a:t>
            </a:r>
          </a:p>
        </p:txBody>
      </p:sp>
      <p:sp>
        <p:nvSpPr>
          <p:cNvPr id="3" name="TextBox 2">
            <a:extLst>
              <a:ext uri="{FF2B5EF4-FFF2-40B4-BE49-F238E27FC236}">
                <a16:creationId xmlns:a16="http://schemas.microsoft.com/office/drawing/2014/main" id="{74ED45E0-C6F5-6BF9-3601-7132A8323AB8}"/>
              </a:ext>
            </a:extLst>
          </p:cNvPr>
          <p:cNvSpPr txBox="1"/>
          <p:nvPr/>
        </p:nvSpPr>
        <p:spPr>
          <a:xfrm>
            <a:off x="932468" y="2045616"/>
            <a:ext cx="10515600" cy="3108543"/>
          </a:xfrm>
          <a:prstGeom prst="rect">
            <a:avLst/>
          </a:prstGeom>
          <a:noFill/>
        </p:spPr>
        <p:txBody>
          <a:bodyPr wrap="square" rtlCol="0">
            <a:spAutoFit/>
          </a:bodyPr>
          <a:lstStyle/>
          <a:p>
            <a:pPr algn="just"/>
            <a:r>
              <a:rPr lang="en-US" sz="2800" dirty="0"/>
              <a:t>While Diwali sales analysis provides valuable insights and benefits, it also comes with several disadvantages, including data quality issues, resource intensity, complexity in interpretation, privacy concerns, and potential for bias. Businesses must address these challenges to ensure that their sales analysis efforts are effective and yield accurate, actionable insights. Balancing data-driven strategies with qualitative insights and long-term planning is essential for sustained success.</a:t>
            </a:r>
            <a:endParaRPr lang="en-IN" sz="2800" dirty="0"/>
          </a:p>
        </p:txBody>
      </p:sp>
    </p:spTree>
    <p:extLst>
      <p:ext uri="{BB962C8B-B14F-4D97-AF65-F5344CB8AC3E}">
        <p14:creationId xmlns:p14="http://schemas.microsoft.com/office/powerpoint/2010/main" val="830293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D7914-53E4-D9BB-AF91-27A768930A22}"/>
              </a:ext>
            </a:extLst>
          </p:cNvPr>
          <p:cNvSpPr>
            <a:spLocks noGrp="1"/>
          </p:cNvSpPr>
          <p:nvPr>
            <p:ph type="title"/>
          </p:nvPr>
        </p:nvSpPr>
        <p:spPr>
          <a:xfrm>
            <a:off x="838200" y="681037"/>
            <a:ext cx="10515600" cy="803799"/>
          </a:xfrm>
        </p:spPr>
        <p:txBody>
          <a:bodyPr/>
          <a:lstStyle/>
          <a:p>
            <a:pPr algn="ctr"/>
            <a:r>
              <a:rPr lang="en-IN" b="1" dirty="0"/>
              <a:t>Installation</a:t>
            </a:r>
          </a:p>
        </p:txBody>
      </p:sp>
      <p:sp>
        <p:nvSpPr>
          <p:cNvPr id="4" name="Content Placeholder 3">
            <a:extLst>
              <a:ext uri="{FF2B5EF4-FFF2-40B4-BE49-F238E27FC236}">
                <a16:creationId xmlns:a16="http://schemas.microsoft.com/office/drawing/2014/main" id="{D62C4D6C-6F2C-399F-008A-85E9BA1FE0BA}"/>
              </a:ext>
            </a:extLst>
          </p:cNvPr>
          <p:cNvSpPr>
            <a:spLocks noGrp="1"/>
          </p:cNvSpPr>
          <p:nvPr>
            <p:ph idx="1"/>
          </p:nvPr>
        </p:nvSpPr>
        <p:spPr/>
        <p:txBody>
          <a:bodyPr/>
          <a:lstStyle/>
          <a:p>
            <a:r>
              <a:rPr lang="en-US" dirty="0"/>
              <a:t>Install </a:t>
            </a:r>
            <a:r>
              <a:rPr lang="en-US" dirty="0" err="1"/>
              <a:t>Jupyter</a:t>
            </a:r>
            <a:r>
              <a:rPr lang="en-US" dirty="0"/>
              <a:t> Notebook for Python on your Local Machine.</a:t>
            </a:r>
          </a:p>
          <a:p>
            <a:r>
              <a:rPr lang="en-US" dirty="0"/>
              <a:t>Install Required by python libraries. </a:t>
            </a:r>
          </a:p>
          <a:p>
            <a:pPr marL="0" indent="0">
              <a:buNone/>
            </a:pPr>
            <a:r>
              <a:rPr lang="en-US" dirty="0"/>
              <a:t>	</a:t>
            </a:r>
            <a:r>
              <a:rPr lang="en-US" sz="2400" dirty="0"/>
              <a:t>*pip install pandas and </a:t>
            </a:r>
            <a:r>
              <a:rPr lang="en-US" sz="2400" dirty="0" err="1"/>
              <a:t>numpy</a:t>
            </a:r>
            <a:endParaRPr lang="en-US" sz="2400" dirty="0"/>
          </a:p>
          <a:p>
            <a:r>
              <a:rPr lang="en-US" dirty="0"/>
              <a:t>Create a Excel Worksheet(Dashboard)</a:t>
            </a:r>
          </a:p>
          <a:p>
            <a:r>
              <a:rPr lang="en-US" dirty="0"/>
              <a:t>Install Tableau Desktop (Dashboard</a:t>
            </a:r>
            <a:r>
              <a:rPr lang="en-US" sz="2400" dirty="0"/>
              <a:t>)</a:t>
            </a:r>
            <a:endParaRPr lang="en-IN" dirty="0"/>
          </a:p>
        </p:txBody>
      </p:sp>
    </p:spTree>
    <p:extLst>
      <p:ext uri="{BB962C8B-B14F-4D97-AF65-F5344CB8AC3E}">
        <p14:creationId xmlns:p14="http://schemas.microsoft.com/office/powerpoint/2010/main" val="3092122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3FC6-A1B2-20B2-C6EF-CA4B30E05E74}"/>
              </a:ext>
            </a:extLst>
          </p:cNvPr>
          <p:cNvSpPr>
            <a:spLocks noGrp="1"/>
          </p:cNvSpPr>
          <p:nvPr>
            <p:ph type="title"/>
          </p:nvPr>
        </p:nvSpPr>
        <p:spPr>
          <a:xfrm>
            <a:off x="932468" y="2163290"/>
            <a:ext cx="11011882" cy="2694460"/>
          </a:xfrm>
        </p:spPr>
        <p:txBody>
          <a:bodyPr>
            <a:normAutofit/>
          </a:bodyPr>
          <a:lstStyle/>
          <a:p>
            <a:pPr algn="ctr"/>
            <a:r>
              <a:rPr lang="en-IN" sz="1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07108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6FF3-A305-8982-0898-BDA080626D55}"/>
              </a:ext>
            </a:extLst>
          </p:cNvPr>
          <p:cNvSpPr>
            <a:spLocks noGrp="1"/>
          </p:cNvSpPr>
          <p:nvPr>
            <p:ph type="title"/>
          </p:nvPr>
        </p:nvSpPr>
        <p:spPr>
          <a:xfrm>
            <a:off x="952500" y="1322058"/>
            <a:ext cx="4019550" cy="662396"/>
          </a:xfrm>
        </p:spPr>
        <p:txBody>
          <a:bodyPr>
            <a:normAutofit fontScale="90000"/>
          </a:bodyPr>
          <a:lstStyle/>
          <a:p>
            <a:r>
              <a:rPr lang="en-IN" b="1" dirty="0"/>
              <a:t>Project Overview</a:t>
            </a:r>
          </a:p>
        </p:txBody>
      </p:sp>
      <p:sp>
        <p:nvSpPr>
          <p:cNvPr id="3" name="TextBox 2">
            <a:extLst>
              <a:ext uri="{FF2B5EF4-FFF2-40B4-BE49-F238E27FC236}">
                <a16:creationId xmlns:a16="http://schemas.microsoft.com/office/drawing/2014/main" id="{A5ED9F49-AB6B-C709-3B2A-E6CBC9AF12A9}"/>
              </a:ext>
            </a:extLst>
          </p:cNvPr>
          <p:cNvSpPr txBox="1"/>
          <p:nvPr/>
        </p:nvSpPr>
        <p:spPr>
          <a:xfrm>
            <a:off x="659875" y="1987877"/>
            <a:ext cx="105156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Analyze overall sales performance during the Diwali season.</a:t>
            </a:r>
          </a:p>
          <a:p>
            <a:pPr marL="285750" indent="-285750" algn="just">
              <a:buFont typeface="Arial" panose="020B0604020202020204" pitchFamily="34" charset="0"/>
              <a:buChar char="•"/>
            </a:pPr>
            <a:r>
              <a:rPr lang="en-US" dirty="0"/>
              <a:t>Determine the best-selling products and categories.</a:t>
            </a:r>
          </a:p>
          <a:p>
            <a:pPr marL="285750" indent="-285750" algn="just">
              <a:buFont typeface="Arial" panose="020B0604020202020204" pitchFamily="34" charset="0"/>
              <a:buChar char="•"/>
            </a:pPr>
            <a:r>
              <a:rPr lang="en-US" dirty="0"/>
              <a:t>Assess the impact of marketing campaigns on sales.</a:t>
            </a:r>
          </a:p>
          <a:p>
            <a:pPr marL="285750" indent="-285750" algn="just">
              <a:buFont typeface="Arial" panose="020B0604020202020204" pitchFamily="34" charset="0"/>
              <a:buChar char="•"/>
            </a:pPr>
            <a:r>
              <a:rPr lang="en-US" dirty="0"/>
              <a:t>Identify purchasing trends and patterns.</a:t>
            </a:r>
          </a:p>
          <a:p>
            <a:pPr marL="285750" indent="-285750" algn="just">
              <a:buFont typeface="Arial" panose="020B0604020202020204" pitchFamily="34" charset="0"/>
              <a:buChar char="•"/>
            </a:pPr>
            <a:r>
              <a:rPr lang="en-US" dirty="0"/>
              <a:t>Provide actionable insights and recommendations for future sales strategies.</a:t>
            </a:r>
          </a:p>
          <a:p>
            <a:pPr marL="285750" indent="-285750" algn="just">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BB07B60C-4989-F3F2-7025-B348E2597428}"/>
              </a:ext>
            </a:extLst>
          </p:cNvPr>
          <p:cNvSpPr txBox="1"/>
          <p:nvPr/>
        </p:nvSpPr>
        <p:spPr>
          <a:xfrm>
            <a:off x="838200" y="3683367"/>
            <a:ext cx="9031664" cy="707886"/>
          </a:xfrm>
          <a:prstGeom prst="rect">
            <a:avLst/>
          </a:prstGeom>
          <a:noFill/>
        </p:spPr>
        <p:txBody>
          <a:bodyPr wrap="square" rtlCol="0">
            <a:spAutoFit/>
          </a:bodyPr>
          <a:lstStyle/>
          <a:p>
            <a:r>
              <a:rPr lang="en-IN" sz="4000" b="1" dirty="0">
                <a:latin typeface="+mj-lt"/>
              </a:rPr>
              <a:t>Description</a:t>
            </a:r>
          </a:p>
        </p:txBody>
      </p:sp>
      <p:sp>
        <p:nvSpPr>
          <p:cNvPr id="5" name="TextBox 4">
            <a:extLst>
              <a:ext uri="{FF2B5EF4-FFF2-40B4-BE49-F238E27FC236}">
                <a16:creationId xmlns:a16="http://schemas.microsoft.com/office/drawing/2014/main" id="{C40B6D81-8A6D-633F-9144-243C9A9F2117}"/>
              </a:ext>
            </a:extLst>
          </p:cNvPr>
          <p:cNvSpPr txBox="1"/>
          <p:nvPr/>
        </p:nvSpPr>
        <p:spPr>
          <a:xfrm>
            <a:off x="869622" y="4469894"/>
            <a:ext cx="10096107" cy="1200329"/>
          </a:xfrm>
          <a:prstGeom prst="rect">
            <a:avLst/>
          </a:prstGeom>
          <a:noFill/>
        </p:spPr>
        <p:txBody>
          <a:bodyPr wrap="square" rtlCol="0">
            <a:spAutoFit/>
          </a:bodyPr>
          <a:lstStyle/>
          <a:p>
            <a:pPr algn="just"/>
            <a:r>
              <a:rPr lang="en-US" dirty="0"/>
              <a:t>The “</a:t>
            </a:r>
            <a:r>
              <a:rPr lang="en-US" b="1" dirty="0"/>
              <a:t>Diwali Sales Analysis</a:t>
            </a:r>
            <a:r>
              <a:rPr lang="en-US" dirty="0"/>
              <a:t>” project will provide a comprehensive understanding of consumer behavior and sales performance during the festive season. The insights gained will help businesses tailor their marketing strategies, improve customer targeting, and enhance product offerings to maximize sales and customer satisfaction in future Diwali seasons</a:t>
            </a:r>
            <a:endParaRPr lang="en-IN" dirty="0"/>
          </a:p>
        </p:txBody>
      </p:sp>
    </p:spTree>
    <p:extLst>
      <p:ext uri="{BB962C8B-B14F-4D97-AF65-F5344CB8AC3E}">
        <p14:creationId xmlns:p14="http://schemas.microsoft.com/office/powerpoint/2010/main" val="104905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03B8D9-096D-AC18-841A-40D3B0865B05}"/>
              </a:ext>
            </a:extLst>
          </p:cNvPr>
          <p:cNvSpPr>
            <a:spLocks noGrp="1"/>
          </p:cNvSpPr>
          <p:nvPr>
            <p:ph type="title"/>
          </p:nvPr>
        </p:nvSpPr>
        <p:spPr>
          <a:xfrm>
            <a:off x="838200" y="451504"/>
            <a:ext cx="10515600" cy="1325563"/>
          </a:xfrm>
        </p:spPr>
        <p:txBody>
          <a:bodyPr/>
          <a:lstStyle/>
          <a:p>
            <a:pPr algn="ctr"/>
            <a:r>
              <a:rPr lang="en-IN" b="1" dirty="0"/>
              <a:t>Advantages</a:t>
            </a:r>
          </a:p>
        </p:txBody>
      </p:sp>
      <p:sp>
        <p:nvSpPr>
          <p:cNvPr id="4" name="Content Placeholder 3">
            <a:extLst>
              <a:ext uri="{FF2B5EF4-FFF2-40B4-BE49-F238E27FC236}">
                <a16:creationId xmlns:a16="http://schemas.microsoft.com/office/drawing/2014/main" id="{1DC776C9-374F-0B69-4307-0826258D6490}"/>
              </a:ext>
            </a:extLst>
          </p:cNvPr>
          <p:cNvSpPr>
            <a:spLocks noGrp="1"/>
          </p:cNvSpPr>
          <p:nvPr>
            <p:ph idx="1"/>
          </p:nvPr>
        </p:nvSpPr>
        <p:spPr>
          <a:xfrm>
            <a:off x="838200" y="1690688"/>
            <a:ext cx="10515600" cy="4715808"/>
          </a:xfrm>
        </p:spPr>
        <p:txBody>
          <a:bodyPr>
            <a:normAutofit/>
          </a:bodyPr>
          <a:lstStyle/>
          <a:p>
            <a:pPr algn="just"/>
            <a:r>
              <a:rPr lang="en-IN" sz="2000" b="1" dirty="0"/>
              <a:t>Enhanced Marketing Strategies</a:t>
            </a:r>
            <a:r>
              <a:rPr lang="en-IN" sz="2000" dirty="0"/>
              <a:t>:</a:t>
            </a:r>
            <a:r>
              <a:rPr lang="en-US" sz="2000" dirty="0"/>
              <a:t>Understanding when consumers are most likely to make purchases during the Diwali period helps in scheduling promotions and advertising at the most impactful times.</a:t>
            </a:r>
          </a:p>
          <a:p>
            <a:pPr algn="just"/>
            <a:r>
              <a:rPr lang="en-IN" sz="2000" b="1" dirty="0"/>
              <a:t>Improved Inventory Management</a:t>
            </a:r>
            <a:r>
              <a:rPr lang="en-IN" sz="2000" dirty="0"/>
              <a:t>:</a:t>
            </a:r>
            <a:r>
              <a:rPr lang="en-US" sz="2000" dirty="0"/>
              <a:t>Identifying best-selling products and categories allows businesses to adjust their inventory to focus on high-demand items, ensuring a better product mix.</a:t>
            </a:r>
          </a:p>
          <a:p>
            <a:pPr algn="just"/>
            <a:r>
              <a:rPr lang="en-IN" sz="2000" b="1" dirty="0"/>
              <a:t>Increased Customer Satisfaction</a:t>
            </a:r>
            <a:r>
              <a:rPr lang="en-IN" sz="2000" dirty="0"/>
              <a:t>:</a:t>
            </a:r>
            <a:r>
              <a:rPr lang="en-US" sz="2000" dirty="0"/>
              <a:t>Insights into customer preferences and buying behavior enable businesses to create personalized offers and recommendations, enhancing the shopping experience.</a:t>
            </a:r>
          </a:p>
          <a:p>
            <a:pPr algn="just"/>
            <a:r>
              <a:rPr lang="en-IN" sz="2000" b="1" dirty="0"/>
              <a:t>Revenue Growth</a:t>
            </a:r>
            <a:r>
              <a:rPr lang="en-IN" sz="2000" dirty="0"/>
              <a:t>:</a:t>
            </a:r>
            <a:r>
              <a:rPr lang="en-US" sz="2000" dirty="0"/>
              <a:t>By understanding sales patterns, businesses can capitalize on peak shopping times and maximize revenue opportunities.</a:t>
            </a:r>
          </a:p>
          <a:p>
            <a:pPr algn="just"/>
            <a:r>
              <a:rPr lang="en-IN" sz="2000" b="1" dirty="0"/>
              <a:t>Enhanced Customer Retention</a:t>
            </a:r>
            <a:r>
              <a:rPr lang="en-IN" sz="2000" dirty="0"/>
              <a:t>:</a:t>
            </a:r>
            <a:r>
              <a:rPr lang="en-US" sz="2000" dirty="0"/>
              <a:t>Sales analysis provides concrete data to support strategic decisions, reducing reliance on guesswork and intuition.</a:t>
            </a:r>
            <a:endParaRPr lang="en-IN" sz="2000" dirty="0"/>
          </a:p>
        </p:txBody>
      </p:sp>
    </p:spTree>
    <p:extLst>
      <p:ext uri="{BB962C8B-B14F-4D97-AF65-F5344CB8AC3E}">
        <p14:creationId xmlns:p14="http://schemas.microsoft.com/office/powerpoint/2010/main" val="220364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8C5A48-2C1F-ED72-359A-DB5049259F0D}"/>
              </a:ext>
            </a:extLst>
          </p:cNvPr>
          <p:cNvSpPr>
            <a:spLocks noGrp="1"/>
          </p:cNvSpPr>
          <p:nvPr>
            <p:ph type="title"/>
          </p:nvPr>
        </p:nvSpPr>
        <p:spPr/>
        <p:txBody>
          <a:bodyPr/>
          <a:lstStyle/>
          <a:p>
            <a:pPr algn="ctr"/>
            <a:r>
              <a:rPr lang="en-IN" b="1" dirty="0"/>
              <a:t>Disadvantage</a:t>
            </a:r>
          </a:p>
        </p:txBody>
      </p:sp>
      <p:sp>
        <p:nvSpPr>
          <p:cNvPr id="4" name="Content Placeholder 3">
            <a:extLst>
              <a:ext uri="{FF2B5EF4-FFF2-40B4-BE49-F238E27FC236}">
                <a16:creationId xmlns:a16="http://schemas.microsoft.com/office/drawing/2014/main" id="{65CF55F7-A803-4C3A-7954-FA2CDE46B9A4}"/>
              </a:ext>
            </a:extLst>
          </p:cNvPr>
          <p:cNvSpPr>
            <a:spLocks noGrp="1"/>
          </p:cNvSpPr>
          <p:nvPr>
            <p:ph idx="1"/>
          </p:nvPr>
        </p:nvSpPr>
        <p:spPr>
          <a:xfrm>
            <a:off x="838200" y="2035092"/>
            <a:ext cx="10515600" cy="3629319"/>
          </a:xfrm>
        </p:spPr>
        <p:txBody>
          <a:bodyPr>
            <a:normAutofit/>
          </a:bodyPr>
          <a:lstStyle/>
          <a:p>
            <a:pPr algn="just"/>
            <a:r>
              <a:rPr lang="en-IN" sz="2400" b="1" dirty="0"/>
              <a:t>Data Quality Issues</a:t>
            </a:r>
            <a:r>
              <a:rPr lang="en-IN" sz="2400" dirty="0"/>
              <a:t>:</a:t>
            </a:r>
            <a:r>
              <a:rPr lang="en-US" sz="2400" dirty="0"/>
              <a:t>Poor quality data, such as incomplete, outdated, or inaccurate records, can lead to incorrect analysis and misleading conclusions.</a:t>
            </a:r>
          </a:p>
          <a:p>
            <a:pPr algn="just"/>
            <a:r>
              <a:rPr lang="en-IN" sz="2400" b="1" dirty="0"/>
              <a:t>Complexity in Interpretation</a:t>
            </a:r>
            <a:r>
              <a:rPr lang="en-IN" sz="2400" dirty="0"/>
              <a:t>:</a:t>
            </a:r>
            <a:r>
              <a:rPr lang="en-US" sz="2400" dirty="0"/>
              <a:t>Extracting actionable insights from complex data analysis can be difficult, especially for stakeholders who are not well-versed in data analytics.</a:t>
            </a:r>
          </a:p>
          <a:p>
            <a:pPr algn="just"/>
            <a:r>
              <a:rPr lang="en-IN" sz="2400" b="1" dirty="0"/>
              <a:t>Market Variability</a:t>
            </a:r>
            <a:r>
              <a:rPr lang="en-IN" sz="2400" dirty="0"/>
              <a:t>:</a:t>
            </a:r>
            <a:r>
              <a:rPr lang="en-US" sz="2400" dirty="0"/>
              <a:t>Consumer behavior and market trends can change rapidly, making past data less relevant for predicting future sales.</a:t>
            </a:r>
          </a:p>
          <a:p>
            <a:pPr algn="just"/>
            <a:r>
              <a:rPr lang="en-IN" sz="2400" b="1" dirty="0"/>
              <a:t>Dependence on Technology</a:t>
            </a:r>
            <a:r>
              <a:rPr lang="en-IN" sz="2400" dirty="0"/>
              <a:t>:</a:t>
            </a:r>
            <a:r>
              <a:rPr lang="en-US" sz="2400" dirty="0"/>
              <a:t>Analytical tools and software may have limitations or bugs that affect the accuracy and completeness of the analysis.</a:t>
            </a:r>
            <a:endParaRPr lang="en-IN" sz="2400" dirty="0"/>
          </a:p>
        </p:txBody>
      </p:sp>
    </p:spTree>
    <p:extLst>
      <p:ext uri="{BB962C8B-B14F-4D97-AF65-F5344CB8AC3E}">
        <p14:creationId xmlns:p14="http://schemas.microsoft.com/office/powerpoint/2010/main" val="423823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F73691-2485-5D99-68FA-1CCA221F3B1B}"/>
              </a:ext>
            </a:extLst>
          </p:cNvPr>
          <p:cNvSpPr>
            <a:spLocks noGrp="1"/>
          </p:cNvSpPr>
          <p:nvPr>
            <p:ph type="title"/>
          </p:nvPr>
        </p:nvSpPr>
        <p:spPr/>
        <p:txBody>
          <a:bodyPr/>
          <a:lstStyle/>
          <a:p>
            <a:pPr algn="ctr"/>
            <a:r>
              <a:rPr lang="en-IN" b="1" dirty="0"/>
              <a:t>Problem Statement</a:t>
            </a:r>
          </a:p>
        </p:txBody>
      </p:sp>
      <p:sp>
        <p:nvSpPr>
          <p:cNvPr id="4" name="Content Placeholder 3">
            <a:extLst>
              <a:ext uri="{FF2B5EF4-FFF2-40B4-BE49-F238E27FC236}">
                <a16:creationId xmlns:a16="http://schemas.microsoft.com/office/drawing/2014/main" id="{2969C135-BE83-278D-18BF-F9D856793D90}"/>
              </a:ext>
            </a:extLst>
          </p:cNvPr>
          <p:cNvSpPr>
            <a:spLocks noGrp="1"/>
          </p:cNvSpPr>
          <p:nvPr>
            <p:ph idx="1"/>
          </p:nvPr>
        </p:nvSpPr>
        <p:spPr>
          <a:xfrm>
            <a:off x="838200" y="1599284"/>
            <a:ext cx="10515600" cy="1829716"/>
          </a:xfrm>
        </p:spPr>
        <p:txBody>
          <a:bodyPr>
            <a:normAutofit/>
          </a:bodyPr>
          <a:lstStyle/>
          <a:p>
            <a:pPr marL="0" indent="0" algn="just">
              <a:buNone/>
            </a:pPr>
            <a:r>
              <a:rPr lang="en-US" sz="2400" dirty="0"/>
              <a:t>This analysis looks at sales data during the Diwali season in order to pinpoint important patterns, consumer preferences, and factors influencing sales. The knowledge acquired will benefit companies in the future Diwali seasons by helping them organize their inventory better, optimize their marketing activities, and raise customer happiness.</a:t>
            </a:r>
            <a:endParaRPr lang="en-IN" sz="2400" dirty="0"/>
          </a:p>
        </p:txBody>
      </p:sp>
      <p:sp>
        <p:nvSpPr>
          <p:cNvPr id="5" name="TextBox 4">
            <a:extLst>
              <a:ext uri="{FF2B5EF4-FFF2-40B4-BE49-F238E27FC236}">
                <a16:creationId xmlns:a16="http://schemas.microsoft.com/office/drawing/2014/main" id="{550CBCAA-9F4C-4F5E-F36E-6EA1619E31CA}"/>
              </a:ext>
            </a:extLst>
          </p:cNvPr>
          <p:cNvSpPr txBox="1"/>
          <p:nvPr/>
        </p:nvSpPr>
        <p:spPr>
          <a:xfrm>
            <a:off x="942680" y="3553905"/>
            <a:ext cx="10411120" cy="3046988"/>
          </a:xfrm>
          <a:prstGeom prst="rect">
            <a:avLst/>
          </a:prstGeom>
          <a:noFill/>
        </p:spPr>
        <p:txBody>
          <a:bodyPr wrap="square" rtlCol="0">
            <a:spAutoFit/>
          </a:bodyPr>
          <a:lstStyle/>
          <a:p>
            <a:r>
              <a:rPr lang="en-IN" sz="2400" dirty="0"/>
              <a:t>Following are needed tasks to perform for Analysis of a datasets:-</a:t>
            </a:r>
          </a:p>
          <a:p>
            <a:pPr marL="285750" indent="-285750">
              <a:buFont typeface="Arial" panose="020B0604020202020204" pitchFamily="34" charset="0"/>
              <a:buChar char="•"/>
            </a:pPr>
            <a:r>
              <a:rPr lang="en-IN" sz="2400" dirty="0"/>
              <a:t>Reading and Cleaning the datasets.</a:t>
            </a:r>
          </a:p>
          <a:p>
            <a:pPr marL="285750" indent="-285750">
              <a:buFont typeface="Arial" panose="020B0604020202020204" pitchFamily="34" charset="0"/>
              <a:buChar char="•"/>
            </a:pPr>
            <a:r>
              <a:rPr lang="en-IN" sz="2400" dirty="0"/>
              <a:t>Analysing the datasets by using different Charts and Patterns.</a:t>
            </a:r>
          </a:p>
          <a:p>
            <a:pPr marL="285750" indent="-285750">
              <a:buFont typeface="Arial" panose="020B0604020202020204" pitchFamily="34" charset="0"/>
              <a:buChar char="•"/>
            </a:pPr>
            <a:r>
              <a:rPr lang="en-IN" sz="2400" dirty="0"/>
              <a:t>Encoding and performing the </a:t>
            </a:r>
            <a:r>
              <a:rPr lang="en-IN" sz="2400" dirty="0" err="1"/>
              <a:t>i</a:t>
            </a:r>
            <a:r>
              <a:rPr lang="en-IN" sz="2400" dirty="0"/>
              <a:t>/p and o/p operation of the analysed data.</a:t>
            </a:r>
          </a:p>
          <a:p>
            <a:pPr marL="285750" indent="-285750">
              <a:buFont typeface="Arial" panose="020B0604020202020204" pitchFamily="34" charset="0"/>
              <a:buChar char="•"/>
            </a:pPr>
            <a:r>
              <a:rPr lang="en-US" sz="2400" dirty="0"/>
              <a:t>Build and train the model to classify the data. </a:t>
            </a:r>
          </a:p>
          <a:p>
            <a:pPr marL="285750" indent="-285750">
              <a:buFont typeface="Arial" panose="020B0604020202020204" pitchFamily="34" charset="0"/>
              <a:buChar char="•"/>
            </a:pPr>
            <a:r>
              <a:rPr lang="en-US" sz="2400" dirty="0"/>
              <a:t>Test the model and further improve the model using different techniques.</a:t>
            </a:r>
            <a:endParaRPr lang="en-IN" sz="2400" dirty="0"/>
          </a:p>
          <a:p>
            <a:pPr marL="285750" indent="-285750">
              <a:buFont typeface="Arial" panose="020B0604020202020204" pitchFamily="34" charset="0"/>
              <a:buChar char="•"/>
            </a:pPr>
            <a:endParaRPr lang="en-IN" sz="2400" dirty="0"/>
          </a:p>
          <a:p>
            <a:endParaRPr lang="en-IN" sz="2400" dirty="0"/>
          </a:p>
        </p:txBody>
      </p:sp>
    </p:spTree>
    <p:extLst>
      <p:ext uri="{BB962C8B-B14F-4D97-AF65-F5344CB8AC3E}">
        <p14:creationId xmlns:p14="http://schemas.microsoft.com/office/powerpoint/2010/main" val="62528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3D2D-9396-DFF8-C455-1EE60F61AB5F}"/>
              </a:ext>
            </a:extLst>
          </p:cNvPr>
          <p:cNvSpPr>
            <a:spLocks noGrp="1"/>
          </p:cNvSpPr>
          <p:nvPr>
            <p:ph type="title"/>
          </p:nvPr>
        </p:nvSpPr>
        <p:spPr>
          <a:xfrm>
            <a:off x="838200" y="755650"/>
            <a:ext cx="10515600" cy="803799"/>
          </a:xfrm>
        </p:spPr>
        <p:txBody>
          <a:bodyPr>
            <a:normAutofit/>
          </a:bodyPr>
          <a:lstStyle/>
          <a:p>
            <a:pPr algn="ctr"/>
            <a:r>
              <a:rPr lang="en-IN" b="1" dirty="0"/>
              <a:t>What does it Predict?</a:t>
            </a:r>
          </a:p>
        </p:txBody>
      </p:sp>
      <p:sp>
        <p:nvSpPr>
          <p:cNvPr id="3" name="TextBox 2">
            <a:extLst>
              <a:ext uri="{FF2B5EF4-FFF2-40B4-BE49-F238E27FC236}">
                <a16:creationId xmlns:a16="http://schemas.microsoft.com/office/drawing/2014/main" id="{1AD3F563-03DA-9811-1BE8-4B6BF8E5EF02}"/>
              </a:ext>
            </a:extLst>
          </p:cNvPr>
          <p:cNvSpPr txBox="1"/>
          <p:nvPr/>
        </p:nvSpPr>
        <p:spPr>
          <a:xfrm>
            <a:off x="961534" y="1662653"/>
            <a:ext cx="10392266"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sz="3600" dirty="0"/>
              <a:t>Total revenue, Average order value, Total product </a:t>
            </a:r>
            <a:r>
              <a:rPr lang="en-US" sz="3600" dirty="0" err="1"/>
              <a:t>sold,Total</a:t>
            </a:r>
            <a:r>
              <a:rPr lang="en-US" sz="3600" dirty="0"/>
              <a:t> Orders and Average product per order of </a:t>
            </a:r>
            <a:r>
              <a:rPr lang="en-US" sz="3600" dirty="0" err="1"/>
              <a:t>diwali</a:t>
            </a:r>
            <a:r>
              <a:rPr lang="en-US" sz="3600" dirty="0"/>
              <a:t> sales.</a:t>
            </a:r>
          </a:p>
          <a:p>
            <a:pPr marL="285750" indent="-285750" algn="just">
              <a:buFont typeface="Wingdings" panose="05000000000000000000" pitchFamily="2" charset="2"/>
              <a:buChar char="Ø"/>
            </a:pPr>
            <a:r>
              <a:rPr lang="en-US" sz="3600" dirty="0"/>
              <a:t>State wise trend for Diwali Sales.</a:t>
            </a:r>
          </a:p>
          <a:p>
            <a:pPr marL="285750" indent="-285750" algn="just">
              <a:buFont typeface="Wingdings" panose="05000000000000000000" pitchFamily="2" charset="2"/>
              <a:buChar char="Ø"/>
            </a:pPr>
            <a:r>
              <a:rPr lang="en-US" sz="3600" dirty="0"/>
              <a:t>Percentage of sales by product category.</a:t>
            </a:r>
          </a:p>
          <a:p>
            <a:pPr marL="285750" indent="-285750" algn="just">
              <a:buFont typeface="Wingdings" panose="05000000000000000000" pitchFamily="2" charset="2"/>
              <a:buChar char="Ø"/>
            </a:pPr>
            <a:r>
              <a:rPr lang="en-US" sz="3600" dirty="0"/>
              <a:t>Percentage of sales by Zone Wise.</a:t>
            </a:r>
          </a:p>
          <a:p>
            <a:pPr marL="285750" indent="-285750" algn="just">
              <a:buFont typeface="Wingdings" panose="05000000000000000000" pitchFamily="2" charset="2"/>
              <a:buChar char="Ø"/>
            </a:pPr>
            <a:r>
              <a:rPr lang="en-US" sz="3600" dirty="0"/>
              <a:t>Total orders and product sold by product-category.</a:t>
            </a:r>
          </a:p>
          <a:p>
            <a:pPr marL="285750" indent="-285750" algn="just">
              <a:buFont typeface="Wingdings" panose="05000000000000000000" pitchFamily="2" charset="2"/>
              <a:buChar char="Ø"/>
            </a:pPr>
            <a:endParaRPr lang="en-IN" sz="3600" dirty="0"/>
          </a:p>
        </p:txBody>
      </p:sp>
    </p:spTree>
    <p:extLst>
      <p:ext uri="{BB962C8B-B14F-4D97-AF65-F5344CB8AC3E}">
        <p14:creationId xmlns:p14="http://schemas.microsoft.com/office/powerpoint/2010/main" val="79077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D907-E07F-AF26-4E39-D0E49BAA1C81}"/>
              </a:ext>
            </a:extLst>
          </p:cNvPr>
          <p:cNvSpPr>
            <a:spLocks noGrp="1"/>
          </p:cNvSpPr>
          <p:nvPr>
            <p:ph type="title"/>
          </p:nvPr>
        </p:nvSpPr>
        <p:spPr>
          <a:xfrm>
            <a:off x="838200" y="687387"/>
            <a:ext cx="10515600" cy="577555"/>
          </a:xfrm>
        </p:spPr>
        <p:txBody>
          <a:bodyPr>
            <a:normAutofit fontScale="90000"/>
          </a:bodyPr>
          <a:lstStyle/>
          <a:p>
            <a:pPr algn="ctr"/>
            <a:r>
              <a:rPr lang="en-IN" b="1" dirty="0"/>
              <a:t>Approach</a:t>
            </a:r>
          </a:p>
        </p:txBody>
      </p:sp>
      <p:sp>
        <p:nvSpPr>
          <p:cNvPr id="9" name="Text Placeholder 8">
            <a:extLst>
              <a:ext uri="{FF2B5EF4-FFF2-40B4-BE49-F238E27FC236}">
                <a16:creationId xmlns:a16="http://schemas.microsoft.com/office/drawing/2014/main" id="{F28D354B-3B92-B147-4F7B-1DD090A8114C}"/>
              </a:ext>
            </a:extLst>
          </p:cNvPr>
          <p:cNvSpPr>
            <a:spLocks noGrp="1"/>
          </p:cNvSpPr>
          <p:nvPr>
            <p:ph type="body" idx="1"/>
          </p:nvPr>
        </p:nvSpPr>
        <p:spPr>
          <a:xfrm>
            <a:off x="5345113" y="1963513"/>
            <a:ext cx="1131887" cy="487739"/>
          </a:xfrm>
        </p:spPr>
        <p:txBody>
          <a:bodyPr/>
          <a:lstStyle/>
          <a:p>
            <a:r>
              <a:rPr lang="en-IN" dirty="0"/>
              <a:t>Displot</a:t>
            </a:r>
          </a:p>
        </p:txBody>
      </p:sp>
      <p:pic>
        <p:nvPicPr>
          <p:cNvPr id="14" name="Content Placeholder 13">
            <a:extLst>
              <a:ext uri="{FF2B5EF4-FFF2-40B4-BE49-F238E27FC236}">
                <a16:creationId xmlns:a16="http://schemas.microsoft.com/office/drawing/2014/main" id="{C430769C-EACB-545E-1AB4-C3987E7F98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67114" y="2505075"/>
            <a:ext cx="3703134" cy="3684588"/>
          </a:xfrm>
        </p:spPr>
      </p:pic>
      <p:sp>
        <p:nvSpPr>
          <p:cNvPr id="3" name="TextBox 2">
            <a:extLst>
              <a:ext uri="{FF2B5EF4-FFF2-40B4-BE49-F238E27FC236}">
                <a16:creationId xmlns:a16="http://schemas.microsoft.com/office/drawing/2014/main" id="{C3D7BA62-7BB5-658B-8C06-4C059F80B781}"/>
              </a:ext>
            </a:extLst>
          </p:cNvPr>
          <p:cNvSpPr txBox="1"/>
          <p:nvPr/>
        </p:nvSpPr>
        <p:spPr>
          <a:xfrm>
            <a:off x="1906588" y="1378563"/>
            <a:ext cx="7227887" cy="646331"/>
          </a:xfrm>
          <a:prstGeom prst="rect">
            <a:avLst/>
          </a:prstGeom>
          <a:noFill/>
        </p:spPr>
        <p:txBody>
          <a:bodyPr wrap="square" rtlCol="0">
            <a:spAutoFit/>
          </a:bodyPr>
          <a:lstStyle/>
          <a:p>
            <a:r>
              <a:rPr lang="en-IN" dirty="0"/>
              <a:t>Following approaches are performed during the Diwali Sales Analysis:-</a:t>
            </a:r>
          </a:p>
          <a:p>
            <a:r>
              <a:rPr lang="en-IN" dirty="0"/>
              <a:t>1. Data Analysis of Datasets</a:t>
            </a:r>
          </a:p>
        </p:txBody>
      </p:sp>
      <p:pic>
        <p:nvPicPr>
          <p:cNvPr id="20" name="Content Placeholder 19">
            <a:extLst>
              <a:ext uri="{FF2B5EF4-FFF2-40B4-BE49-F238E27FC236}">
                <a16:creationId xmlns:a16="http://schemas.microsoft.com/office/drawing/2014/main" id="{DFD27B28-9695-56E4-4833-5CFB490DBA5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44609" y="2505075"/>
            <a:ext cx="3838369" cy="3684588"/>
          </a:xfrm>
        </p:spPr>
      </p:pic>
    </p:spTree>
    <p:extLst>
      <p:ext uri="{BB962C8B-B14F-4D97-AF65-F5344CB8AC3E}">
        <p14:creationId xmlns:p14="http://schemas.microsoft.com/office/powerpoint/2010/main" val="354641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84C4-B5EF-D1C2-F257-E0344B56C6E9}"/>
              </a:ext>
            </a:extLst>
          </p:cNvPr>
          <p:cNvSpPr>
            <a:spLocks noGrp="1"/>
          </p:cNvSpPr>
          <p:nvPr>
            <p:ph type="title"/>
          </p:nvPr>
        </p:nvSpPr>
        <p:spPr>
          <a:xfrm>
            <a:off x="838200" y="902464"/>
            <a:ext cx="10515600" cy="720725"/>
          </a:xfrm>
        </p:spPr>
        <p:txBody>
          <a:bodyPr/>
          <a:lstStyle/>
          <a:p>
            <a:pPr algn="ctr"/>
            <a:r>
              <a:rPr lang="en-IN" b="1" dirty="0" err="1"/>
              <a:t>Distplot</a:t>
            </a:r>
            <a:endParaRPr lang="en-IN" b="1" dirty="0"/>
          </a:p>
        </p:txBody>
      </p:sp>
      <p:pic>
        <p:nvPicPr>
          <p:cNvPr id="4" name="Picture 3">
            <a:extLst>
              <a:ext uri="{FF2B5EF4-FFF2-40B4-BE49-F238E27FC236}">
                <a16:creationId xmlns:a16="http://schemas.microsoft.com/office/drawing/2014/main" id="{BA97D07B-E5B8-E0E2-FF8A-DD4B8B592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41" y="2149534"/>
            <a:ext cx="5316092" cy="3482501"/>
          </a:xfrm>
          <a:prstGeom prst="rect">
            <a:avLst/>
          </a:prstGeom>
        </p:spPr>
      </p:pic>
      <p:pic>
        <p:nvPicPr>
          <p:cNvPr id="6" name="Picture 5">
            <a:extLst>
              <a:ext uri="{FF2B5EF4-FFF2-40B4-BE49-F238E27FC236}">
                <a16:creationId xmlns:a16="http://schemas.microsoft.com/office/drawing/2014/main" id="{DBADFC13-A8E9-1BE3-A790-DEF2F4F2A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233" y="2171797"/>
            <a:ext cx="5213774" cy="3469414"/>
          </a:xfrm>
          <a:prstGeom prst="rect">
            <a:avLst/>
          </a:prstGeom>
        </p:spPr>
      </p:pic>
    </p:spTree>
    <p:extLst>
      <p:ext uri="{BB962C8B-B14F-4D97-AF65-F5344CB8AC3E}">
        <p14:creationId xmlns:p14="http://schemas.microsoft.com/office/powerpoint/2010/main" val="400825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811</Words>
  <Application>Microsoft Office PowerPoint</Application>
  <PresentationFormat>Widescreen</PresentationFormat>
  <Paragraphs>76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PRESENTATION ON </vt:lpstr>
      <vt:lpstr>Introduction</vt:lpstr>
      <vt:lpstr>Project Overview</vt:lpstr>
      <vt:lpstr>Advantages</vt:lpstr>
      <vt:lpstr>Disadvantage</vt:lpstr>
      <vt:lpstr>Problem Statement</vt:lpstr>
      <vt:lpstr>What does it Predict?</vt:lpstr>
      <vt:lpstr>Approach</vt:lpstr>
      <vt:lpstr>Distplot</vt:lpstr>
      <vt:lpstr>Kdeplot</vt:lpstr>
      <vt:lpstr>Histplot</vt:lpstr>
      <vt:lpstr>Boxplot</vt:lpstr>
      <vt:lpstr>Boxenplot</vt:lpstr>
      <vt:lpstr>Stripplot</vt:lpstr>
      <vt:lpstr>Violinplot</vt:lpstr>
      <vt:lpstr>Pointplot</vt:lpstr>
      <vt:lpstr>Bar plot</vt:lpstr>
      <vt:lpstr>Pair plot</vt:lpstr>
      <vt:lpstr>Scatterplot</vt:lpstr>
      <vt:lpstr>Heatmap</vt:lpstr>
      <vt:lpstr>2. Making a Dashboard using Excel Worksheets</vt:lpstr>
      <vt:lpstr>Changes according to the Categories:-</vt:lpstr>
      <vt:lpstr>PowerPoint Presentation</vt:lpstr>
      <vt:lpstr>3. Making a Dashboard using Tableau</vt:lpstr>
      <vt:lpstr>Conclusion</vt:lpstr>
      <vt:lpstr>Installation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rabindranathp@outlook.com</dc:creator>
  <cp:lastModifiedBy>rabindranathp@outlook.com</cp:lastModifiedBy>
  <cp:revision>4</cp:revision>
  <dcterms:created xsi:type="dcterms:W3CDTF">2024-07-01T15:08:48Z</dcterms:created>
  <dcterms:modified xsi:type="dcterms:W3CDTF">2024-07-02T02:02:38Z</dcterms:modified>
</cp:coreProperties>
</file>