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Roboto Bold" charset="1" panose="02000000000000000000"/>
      <p:regular r:id="rId19"/>
    </p:embeddedFont>
    <p:embeddedFont>
      <p:font typeface="Archivo Black" charset="1" panose="020B0A03020202020B04"/>
      <p:regular r:id="rId20"/>
    </p:embeddedFont>
    <p:embeddedFont>
      <p:font typeface="Poppins" charset="1" panose="00000500000000000000"/>
      <p:regular r:id="rId21"/>
    </p:embeddedFon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42664" y="4185681"/>
            <a:ext cx="13177571" cy="176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b="true" sz="376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TITLE: AI-POWERED FRAUD DETECTION IN AUTO INSURANCE CLAIMS</a:t>
            </a:r>
          </a:p>
          <a:p>
            <a:pPr algn="ctr">
              <a:lnSpc>
                <a:spcPts val="359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23004" y="2653512"/>
            <a:ext cx="5641992" cy="91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b="true" sz="5303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LEARNATHON 4.0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065720" y="6162575"/>
            <a:ext cx="5966059" cy="318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ID :- TEAM(MB6)4_6</a:t>
            </a:r>
          </a:p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Members: </a:t>
            </a:r>
          </a:p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Anushka Palo(22CSEDS011)</a:t>
            </a:r>
          </a:p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Ipsita Panda(22CSEDS028)</a:t>
            </a:r>
          </a:p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Smrutisikha Sahoo(22CSEDS052)</a:t>
            </a:r>
          </a:p>
          <a:p>
            <a:pPr algn="ctr">
              <a:lnSpc>
                <a:spcPts val="3625"/>
              </a:lnSpc>
              <a:spcBef>
                <a:spcPct val="0"/>
              </a:spcBef>
            </a:pPr>
          </a:p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Date: 25/07/2025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67571" y="1317071"/>
            <a:ext cx="8727757" cy="86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GIET University, Gunupur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9194" y="1231307"/>
            <a:ext cx="9129612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 &amp; INNOVATION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0635" y="3035413"/>
            <a:ext cx="13489872" cy="492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b="true" sz="3502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3502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Automated detection reduced manual effort by 70%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3502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Improved detection accuracy over traditional rule-based systems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3502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Scalable model ready for real-world insurance systems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b="true" sz="3502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Innovation: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3502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Feature engineering based on time/damage patterns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3502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Multi-model evaluation &amp; optimization</a:t>
            </a:r>
          </a:p>
          <a:p>
            <a:pPr algn="l">
              <a:lnSpc>
                <a:spcPts val="4903"/>
              </a:lnSpc>
              <a:spcBef>
                <a:spcPct val="0"/>
              </a:spcBef>
            </a:pPr>
            <a:r>
              <a:rPr lang="en-US" sz="3502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Integration-ready predictions +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82132" y="933450"/>
            <a:ext cx="447353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4282" y="2817350"/>
            <a:ext cx="12124134" cy="349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7335" indent="-428667" lvl="1">
              <a:lnSpc>
                <a:spcPts val="5559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Built an AI-powered fraud detection engine</a:t>
            </a:r>
          </a:p>
          <a:p>
            <a:pPr algn="just" marL="857335" indent="-428667" lvl="1">
              <a:lnSpc>
                <a:spcPts val="5559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Delivered strong results with XGBoost model</a:t>
            </a:r>
          </a:p>
          <a:p>
            <a:pPr algn="just" marL="857335" indent="-428667" lvl="1">
              <a:lnSpc>
                <a:spcPts val="5559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Created real-time insights with Power BI</a:t>
            </a:r>
          </a:p>
          <a:p>
            <a:pPr algn="just" marL="857335" indent="-428667" lvl="1">
              <a:lnSpc>
                <a:spcPts val="5559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Potential to save millions in fraud losses annually</a:t>
            </a:r>
          </a:p>
          <a:p>
            <a:pPr algn="just" marL="857335" indent="-428667" lvl="1">
              <a:lnSpc>
                <a:spcPts val="5559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Ready for pilot deployment with insurers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792707" cy="10287000"/>
            <a:chOff x="0" y="0"/>
            <a:chExt cx="17890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09411" y="1208262"/>
            <a:ext cx="4243380" cy="162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b="true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9411" y="3347329"/>
            <a:ext cx="5634574" cy="222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6"/>
              </a:lnSpc>
              <a:spcBef>
                <a:spcPct val="0"/>
              </a:spcBef>
            </a:pPr>
            <a:r>
              <a:rPr lang="en-US" sz="3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fraud detection in auto insurance prediction modelling for smarter claim management.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64203" y="3200411"/>
            <a:ext cx="10183363" cy="3124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Challenge: </a:t>
            </a:r>
            <a:r>
              <a:rPr lang="en-US" sz="2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Insurance companies face huge losses due to fraudulent claims.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Goal:</a:t>
            </a:r>
            <a:r>
              <a:rPr lang="en-US" sz="2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Predict the likelihood of a claim being fraudulent using historical data.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Value: </a:t>
            </a:r>
            <a:r>
              <a:rPr lang="en-US" sz="2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Helps automate claims screening, save costs, and reduce manual errors.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3874197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56725" y="1884385"/>
            <a:ext cx="7791848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20970"/>
            <a:ext cx="4504225" cy="57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34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9989" y="4711445"/>
            <a:ext cx="3263886" cy="55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0"/>
              </a:lnSpc>
            </a:pPr>
            <a:r>
              <a:rPr lang="en-US" b="true" sz="32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55075" y="4701920"/>
            <a:ext cx="4504225" cy="108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35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TARGET VARIABLE:</a:t>
            </a:r>
          </a:p>
          <a:p>
            <a:pPr algn="ctr">
              <a:lnSpc>
                <a:spcPts val="37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594575"/>
            <a:ext cx="6569042" cy="118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248" indent="-239624" lvl="1">
              <a:lnSpc>
                <a:spcPts val="3107"/>
              </a:lnSpc>
              <a:buFont typeface="Arial"/>
              <a:buChar char="•"/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Auto_Insurance_Fraud_Claims_File01.csv</a:t>
            </a:r>
          </a:p>
          <a:p>
            <a:pPr algn="ctr" marL="479248" indent="-239624" lvl="1">
              <a:lnSpc>
                <a:spcPts val="3107"/>
              </a:lnSpc>
              <a:buFont typeface="Arial"/>
              <a:buChar char="•"/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40,000 rows, 63 columns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020196" y="6627450"/>
            <a:ext cx="4247608" cy="118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Auto_Insurance_Fraud_Claims_File02.csv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263214" y="6627450"/>
            <a:ext cx="5643230" cy="235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9248" indent="-239624" lvl="1">
              <a:lnSpc>
                <a:spcPts val="3107"/>
              </a:lnSpc>
              <a:buFont typeface="Arial"/>
              <a:buChar char="•"/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fraud_ind (1 = Fraud, 0 = Non-Fraud)</a:t>
            </a:r>
          </a:p>
          <a:p>
            <a:pPr algn="ctr" marL="479248" indent="-239624" lvl="1">
              <a:lnSpc>
                <a:spcPts val="3107"/>
              </a:lnSpc>
              <a:buFont typeface="Arial"/>
              <a:buChar char="•"/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Sample Features: claim_amount, customer_age, incident_date, policy_type, garage_location, etc.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640583" y="1606753"/>
            <a:ext cx="1868266" cy="18682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508848" y="2603187"/>
            <a:ext cx="4908029" cy="161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9812" indent="-199906" lvl="1">
              <a:lnSpc>
                <a:spcPts val="2592"/>
              </a:lnSpc>
              <a:buFont typeface="Arial"/>
              <a:buChar char="•"/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Removed duplicates &amp; null-heavy columns</a:t>
            </a:r>
          </a:p>
          <a:p>
            <a:pPr algn="l" marL="399812" indent="-199906" lvl="1">
              <a:lnSpc>
                <a:spcPts val="2592"/>
              </a:lnSpc>
              <a:buFont typeface="Arial"/>
              <a:buChar char="•"/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Imputed missing values with mean/mode</a:t>
            </a:r>
          </a:p>
          <a:p>
            <a:pPr algn="l">
              <a:lnSpc>
                <a:spcPts val="259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508848" y="4988206"/>
            <a:ext cx="4908029" cy="161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9812" indent="-199906" lvl="1">
              <a:lnSpc>
                <a:spcPts val="2592"/>
              </a:lnSpc>
              <a:buFont typeface="Arial"/>
              <a:buChar char="•"/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Converted date columns to year/month/day</a:t>
            </a:r>
          </a:p>
          <a:p>
            <a:pPr algn="l" marL="399812" indent="-199906" lvl="1">
              <a:lnSpc>
                <a:spcPts val="2592"/>
              </a:lnSpc>
              <a:buFont typeface="Arial"/>
              <a:buChar char="•"/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Dropped constant &amp; irrelevant columns (IDs, registration)</a:t>
            </a:r>
          </a:p>
          <a:p>
            <a:pPr algn="l">
              <a:lnSpc>
                <a:spcPts val="25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146523" y="7639272"/>
            <a:ext cx="5493290" cy="161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9625" indent="-266542" lvl="2">
              <a:lnSpc>
                <a:spcPts val="2592"/>
              </a:lnSpc>
              <a:buFont typeface="Arial"/>
              <a:buChar char="⚬"/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Applied Label Encoding for categorical variables</a:t>
            </a:r>
          </a:p>
          <a:p>
            <a:pPr algn="l" marL="799625" indent="-266542" lvl="2">
              <a:lnSpc>
                <a:spcPts val="2592"/>
              </a:lnSpc>
              <a:buFont typeface="Arial"/>
              <a:buChar char="⚬"/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Derived new variables (claim processing time, damage level, etc.)</a:t>
            </a:r>
          </a:p>
          <a:p>
            <a:pPr algn="l">
              <a:lnSpc>
                <a:spcPts val="2592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640583" y="4210291"/>
            <a:ext cx="1868266" cy="186826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640583" y="6811982"/>
            <a:ext cx="1868266" cy="18682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146523" y="308010"/>
            <a:ext cx="6026762" cy="133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1"/>
              </a:lnSpc>
            </a:pPr>
            <a:r>
              <a:rPr lang="en-US" b="true" sz="39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PREPROCESSING STEPS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55298" y="190147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55298" y="4495485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55298" y="709773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18767" y="2040064"/>
            <a:ext cx="5948366" cy="70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Cleaning: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818767" y="4583708"/>
            <a:ext cx="5948366" cy="68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Transformation: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93666" y="6823006"/>
            <a:ext cx="5948366" cy="135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Encoding:</a:t>
            </a:r>
          </a:p>
          <a:p>
            <a:pPr algn="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 Engineering: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91723" y="1057275"/>
            <a:ext cx="12256954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TRAINING &amp;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92382"/>
            <a:ext cx="7642396" cy="302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6"/>
              </a:lnSpc>
            </a:pPr>
            <a:r>
              <a:rPr lang="en-US" sz="28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Models Used:</a:t>
            </a:r>
          </a:p>
          <a:p>
            <a:pPr algn="l" marL="622556" indent="-311278" lvl="1">
              <a:lnSpc>
                <a:spcPts val="4036"/>
              </a:lnSpc>
              <a:buFont typeface="Arial"/>
              <a:buChar char="•"/>
            </a:pPr>
            <a:r>
              <a:rPr lang="en-US" sz="28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Logistic Regression</a:t>
            </a:r>
          </a:p>
          <a:p>
            <a:pPr algn="l" marL="622556" indent="-311278" lvl="1">
              <a:lnSpc>
                <a:spcPts val="4036"/>
              </a:lnSpc>
              <a:buFont typeface="Arial"/>
              <a:buChar char="•"/>
            </a:pPr>
            <a:r>
              <a:rPr lang="en-US" sz="28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Decision Tree, Random Forest, XGBoost</a:t>
            </a:r>
          </a:p>
          <a:p>
            <a:pPr algn="l" marL="622556" indent="-311278" lvl="1">
              <a:lnSpc>
                <a:spcPts val="4036"/>
              </a:lnSpc>
              <a:buFont typeface="Arial"/>
              <a:buChar char="•"/>
            </a:pPr>
            <a:r>
              <a:rPr lang="en-US" sz="288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Support Vector Machine (SVM), KNN</a:t>
            </a:r>
          </a:p>
          <a:p>
            <a:pPr algn="l">
              <a:lnSpc>
                <a:spcPts val="403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627535" y="3582857"/>
            <a:ext cx="7257616" cy="527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Split: Train-Test Split = 80:20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Best Model: XGBoost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Performance Metrics: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Accuracy: 0.94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Precision: 0.91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Recall: 0.93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 Score: 0.92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AUC-ROC: 0.96</a:t>
            </a:r>
          </a:p>
          <a:p>
            <a:pPr algn="l" marL="591212" indent="-295606" lvl="1">
              <a:lnSpc>
                <a:spcPts val="3833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cross-validation &amp; GridSearchCV for tuning</a:t>
            </a:r>
          </a:p>
          <a:p>
            <a:pPr algn="l">
              <a:lnSpc>
                <a:spcPts val="38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9630" y="2305057"/>
            <a:ext cx="11588739" cy="6953243"/>
          </a:xfrm>
          <a:custGeom>
            <a:avLst/>
            <a:gdLst/>
            <a:ahLst/>
            <a:cxnLst/>
            <a:rect r="r" b="b" t="t" l="l"/>
            <a:pathLst>
              <a:path h="6953243" w="11588739">
                <a:moveTo>
                  <a:pt x="0" y="0"/>
                </a:moveTo>
                <a:lnTo>
                  <a:pt x="11588740" y="0"/>
                </a:lnTo>
                <a:lnTo>
                  <a:pt x="11588740" y="6953243"/>
                </a:lnTo>
                <a:lnTo>
                  <a:pt x="0" y="6953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94024" y="519855"/>
            <a:ext cx="12729664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VISUALIZATIONS &amp;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9630" y="1666878"/>
            <a:ext cx="11588739" cy="6953243"/>
          </a:xfrm>
          <a:custGeom>
            <a:avLst/>
            <a:gdLst/>
            <a:ahLst/>
            <a:cxnLst/>
            <a:rect r="r" b="b" t="t" l="l"/>
            <a:pathLst>
              <a:path h="6953243" w="11588739">
                <a:moveTo>
                  <a:pt x="0" y="0"/>
                </a:moveTo>
                <a:lnTo>
                  <a:pt x="11588740" y="0"/>
                </a:lnTo>
                <a:lnTo>
                  <a:pt x="11588740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9630" y="1666878"/>
            <a:ext cx="11588739" cy="6953243"/>
          </a:xfrm>
          <a:custGeom>
            <a:avLst/>
            <a:gdLst/>
            <a:ahLst/>
            <a:cxnLst/>
            <a:rect r="r" b="b" t="t" l="l"/>
            <a:pathLst>
              <a:path h="6953243" w="11588739">
                <a:moveTo>
                  <a:pt x="0" y="0"/>
                </a:moveTo>
                <a:lnTo>
                  <a:pt x="11588740" y="0"/>
                </a:lnTo>
                <a:lnTo>
                  <a:pt x="11588740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9630" y="1666878"/>
            <a:ext cx="11588739" cy="6953243"/>
          </a:xfrm>
          <a:custGeom>
            <a:avLst/>
            <a:gdLst/>
            <a:ahLst/>
            <a:cxnLst/>
            <a:rect r="r" b="b" t="t" l="l"/>
            <a:pathLst>
              <a:path h="6953243" w="11588739">
                <a:moveTo>
                  <a:pt x="0" y="0"/>
                </a:moveTo>
                <a:lnTo>
                  <a:pt x="11588740" y="0"/>
                </a:lnTo>
                <a:lnTo>
                  <a:pt x="11588740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DAGuLAdj8Hc</dc:identifier>
  <dcterms:modified xsi:type="dcterms:W3CDTF">2011-08-01T06:04:30Z</dcterms:modified>
  <cp:revision>1</cp:revision>
  <dc:title>learnathon 4.0</dc:title>
</cp:coreProperties>
</file>