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01D8-30DB-FC1E-DC4B-2F5E7854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A81F4-6921-8E14-D85E-5AB6AA66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F081-8EA5-3E2B-A40E-B4A37FF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1ECB-A58C-9D8D-724D-4DA8C6D5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6CC4-E8FC-8FD4-CDF5-C83A7DA3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65DF-5E15-24D8-4A6F-9EC4DE3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D8D5-D2D3-A8F3-7719-47E95BF4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89F9-3EF1-EF6C-032A-E2B64EC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BF33-F113-6983-CBCC-103EF4FB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04F9-9842-5989-5C65-200EDD9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BC9B1-193C-2D66-03CB-6D8755B0C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DE6F3-957D-5E8D-E05E-C2567921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D7A-4F5D-D17D-0F39-BEA398AC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7057-827D-B249-AC38-9E6BE14E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A75-0124-3979-E0EE-33BF7A5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8141-E695-A19B-2413-8EC1B0CC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60A4-EE21-7C0A-55E0-7A1067E0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7445-8D86-8A25-CB80-548D8D0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CB2B-A08D-02F4-1F1F-3B9CA862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3AA4-27EF-1DBA-9BF7-0D72A7AE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BA7-9046-A94F-E17D-ABF558A2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1F11-CE5A-6B2D-54F1-7BF891F6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3ACDE-19F0-B5FB-DD87-280D5027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3759-DACB-8AFA-5D87-EA3A9E9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3B6E-37BF-4142-419A-C4F6BBAD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D960-CD9C-D656-1D4C-6C6C7C8C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AFB5-0BA2-5640-C589-6F095EEC5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4FD5-B4BD-2D65-A27F-8E59614C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C1B-1FD0-E350-6E35-8658BB64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E0D-8C22-54DC-7F2C-A349F94C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13C9B-31D3-1DFB-4062-CA1D2F77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0B-B43D-89A4-1D5C-74B58F80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68EF4-B4D6-2C94-1DD6-B3190568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E14CC-CE2E-4634-0BCB-4D196C47B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94411-4595-67ED-2F24-E3E48DB0F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B1AE5-5A91-41A0-AE8A-311BA39D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96828-FDF2-09D1-2A0C-D327F99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B931-5FD8-353B-B82C-507530E5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A0D25-A20E-B2D4-C5E5-E50E8B86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C603-57B7-D6E3-B07B-44AA5D62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111A5-DCBF-417F-7388-74031AB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2055-88F9-C398-2C3C-CC4D66FC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50C6-92B6-1102-6E17-3DA84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F39B5-D883-7FFF-4165-41378ED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662B1-2AC7-F0FE-7C58-107EF8F9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CC1E-8F73-C266-FD10-95CE78DC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DA4D-A448-AF80-A3C9-994E6EA3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DD47-220C-58E7-EE27-9273D77E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D52A-E5F3-43B9-1E14-5C69C48A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1D73-EB69-43E4-2940-EBF8496F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C6BC9-BEC7-79EA-1883-E328E02E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3167A-FE53-2794-3E0C-979F054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875-AB16-DB09-8FDA-A2AA5248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BCE6-43FA-AA25-E1A2-95DB45DF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5F63B-87C8-052D-DDFF-9FD7C883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62C5-9398-7FCC-6302-5FA204D3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90DBF-36CA-2A91-E413-4DFFE94E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1348-2FB2-B422-01EB-8094FE0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CD11D-340A-EAD5-7259-6EE007B3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2A711-A7F7-FFD5-DA15-7AA3C4E0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C7B5-14CC-4156-204E-BBCF9ABB9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7D9E6-9273-4860-83CF-E9331A9893FE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F613-74E8-1538-4C84-D42A0117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FDD5-E6B8-EC43-9838-2311D5B9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1D300-43FB-4F40-8D5A-E3A090D1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STOCK MARKET DATA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1187-EB82-B185-C07B-A0292A5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Project purpose:</a:t>
            </a:r>
            <a:r>
              <a:rPr lang="en-US" sz="1800" dirty="0">
                <a:solidFill>
                  <a:schemeClr val="tx2"/>
                </a:solidFill>
              </a:rPr>
              <a:t> Create an interactive dashboard using html, JavaScript, and using external public APIs (through </a:t>
            </a:r>
            <a:r>
              <a:rPr lang="en-US" sz="1800" dirty="0" err="1">
                <a:solidFill>
                  <a:schemeClr val="tx2"/>
                </a:solidFill>
              </a:rPr>
              <a:t>RapidAPI</a:t>
            </a:r>
            <a:r>
              <a:rPr lang="en-US" sz="1800" dirty="0">
                <a:solidFill>
                  <a:schemeClr val="tx2"/>
                </a:solidFill>
              </a:rPr>
              <a:t>) to fetch data of top 7 tech companies and display their performance over the 23 years since Jan 1</a:t>
            </a:r>
            <a:r>
              <a:rPr lang="en-US" sz="1800" baseline="30000" dirty="0">
                <a:solidFill>
                  <a:schemeClr val="tx2"/>
                </a:solidFill>
              </a:rPr>
              <a:t>st,</a:t>
            </a:r>
            <a:r>
              <a:rPr lang="en-US" sz="1800" dirty="0">
                <a:solidFill>
                  <a:schemeClr val="tx2"/>
                </a:solidFill>
              </a:rPr>
              <a:t> 2000 till end of 2023.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Display the growth of $1000 over these 2 years if invested in these stocks and compare the performance of multiple stocks in a single line graph.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Stocks include the following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F15279-2B82-2AEE-C86A-59DD7B2B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5603"/>
              </p:ext>
            </p:extLst>
          </p:nvPr>
        </p:nvGraphicFramePr>
        <p:xfrm>
          <a:off x="7719543" y="1700784"/>
          <a:ext cx="4119932" cy="4379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025">
                  <a:extLst>
                    <a:ext uri="{9D8B030D-6E8A-4147-A177-3AD203B41FA5}">
                      <a16:colId xmlns:a16="http://schemas.microsoft.com/office/drawing/2014/main" val="943723161"/>
                    </a:ext>
                  </a:extLst>
                </a:gridCol>
                <a:gridCol w="1969907">
                  <a:extLst>
                    <a:ext uri="{9D8B030D-6E8A-4147-A177-3AD203B41FA5}">
                      <a16:colId xmlns:a16="http://schemas.microsoft.com/office/drawing/2014/main" val="3309174744"/>
                    </a:ext>
                  </a:extLst>
                </a:gridCol>
              </a:tblGrid>
              <a:tr h="848477">
                <a:tc>
                  <a:txBody>
                    <a:bodyPr/>
                    <a:lstStyle/>
                    <a:p>
                      <a:r>
                        <a:rPr lang="en-US" sz="2300"/>
                        <a:t>Company name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Stock Ticker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92827444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Apple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AAPL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622562930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Tesla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TSLA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398208255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Microsoft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MSFT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2890395678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Netflix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NFLX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121787646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META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3397093601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Google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GOOG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799186227"/>
                  </a:ext>
                </a:extLst>
              </a:tr>
              <a:tr h="504500">
                <a:tc>
                  <a:txBody>
                    <a:bodyPr/>
                    <a:lstStyle/>
                    <a:p>
                      <a:r>
                        <a:rPr lang="en-US" sz="2300"/>
                        <a:t>NVDIA</a:t>
                      </a:r>
                    </a:p>
                  </a:txBody>
                  <a:tcPr marL="114659" marR="114659" marT="57330" marB="57330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NVDA</a:t>
                      </a:r>
                    </a:p>
                  </a:txBody>
                  <a:tcPr marL="114659" marR="114659" marT="57330" marB="57330"/>
                </a:tc>
                <a:extLst>
                  <a:ext uri="{0D108BD9-81ED-4DB2-BD59-A6C34878D82A}">
                    <a16:rowId xmlns:a16="http://schemas.microsoft.com/office/drawing/2014/main" val="8856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1B88E-2E3A-08DE-0496-D2CF25A2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STOCK MARKET INTERACTIVE DASHBOARD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07320E-AF63-3DD4-6B3A-C319552F5725}"/>
              </a:ext>
            </a:extLst>
          </p:cNvPr>
          <p:cNvSpPr/>
          <p:nvPr/>
        </p:nvSpPr>
        <p:spPr>
          <a:xfrm>
            <a:off x="1517052" y="2343154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6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Menu for user</a:t>
            </a:r>
          </a:p>
          <a:p>
            <a:pPr algn="ctr" defTabSz="822960">
              <a:spcAft>
                <a:spcPts val="600"/>
              </a:spcAft>
            </a:pPr>
            <a:r>
              <a:rPr lang="en-US" sz="108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 you want to see the performance for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7FC990-6FBF-61EC-7DB4-EF4FD5B45900}"/>
              </a:ext>
            </a:extLst>
          </p:cNvPr>
          <p:cNvSpPr>
            <a:spLocks/>
          </p:cNvSpPr>
          <p:nvPr/>
        </p:nvSpPr>
        <p:spPr>
          <a:xfrm>
            <a:off x="1574696" y="4410519"/>
            <a:ext cx="1754019" cy="141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Drop down with inputs to select multiple stocks at the same time</a:t>
            </a:r>
          </a:p>
          <a:p>
            <a:pPr algn="ctr" defTabSz="822960">
              <a:lnSpc>
                <a:spcPct val="90000"/>
              </a:lnSpc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Select the stocks you want to compare performance for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1C6F4E-EB57-BD36-1A37-108C22D457D9}"/>
              </a:ext>
            </a:extLst>
          </p:cNvPr>
          <p:cNvCxnSpPr>
            <a:cxnSpLocks/>
          </p:cNvCxnSpPr>
          <p:nvPr/>
        </p:nvCxnSpPr>
        <p:spPr>
          <a:xfrm>
            <a:off x="7133206" y="2112579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FE9C4-E094-FECB-E439-6D3499BD9DA2}"/>
              </a:ext>
            </a:extLst>
          </p:cNvPr>
          <p:cNvCxnSpPr>
            <a:cxnSpLocks/>
          </p:cNvCxnSpPr>
          <p:nvPr/>
        </p:nvCxnSpPr>
        <p:spPr>
          <a:xfrm>
            <a:off x="7141441" y="3726606"/>
            <a:ext cx="3318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21D986-C382-98C1-1140-A5155AD4AFC1}"/>
              </a:ext>
            </a:extLst>
          </p:cNvPr>
          <p:cNvCxnSpPr>
            <a:cxnSpLocks/>
          </p:cNvCxnSpPr>
          <p:nvPr/>
        </p:nvCxnSpPr>
        <p:spPr>
          <a:xfrm>
            <a:off x="7141441" y="4220925"/>
            <a:ext cx="0" cy="163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49C4DD-61B0-4EC7-8916-F90750B14412}"/>
              </a:ext>
            </a:extLst>
          </p:cNvPr>
          <p:cNvCxnSpPr>
            <a:cxnSpLocks/>
          </p:cNvCxnSpPr>
          <p:nvPr/>
        </p:nvCxnSpPr>
        <p:spPr>
          <a:xfrm>
            <a:off x="7149676" y="5834952"/>
            <a:ext cx="3549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2AF55-E4B6-F2FF-F379-EC3AEDD8AF9E}"/>
              </a:ext>
            </a:extLst>
          </p:cNvPr>
          <p:cNvSpPr/>
          <p:nvPr/>
        </p:nvSpPr>
        <p:spPr>
          <a:xfrm>
            <a:off x="8050017" y="3819340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B5CF8-C7F9-5DB5-19A1-BE46042CB601}"/>
              </a:ext>
            </a:extLst>
          </p:cNvPr>
          <p:cNvSpPr/>
          <p:nvPr/>
        </p:nvSpPr>
        <p:spPr>
          <a:xfrm>
            <a:off x="6540298" y="2487842"/>
            <a:ext cx="502326" cy="100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343B2-BC5C-FCAE-3151-63073E3E2F58}"/>
              </a:ext>
            </a:extLst>
          </p:cNvPr>
          <p:cNvSpPr/>
          <p:nvPr/>
        </p:nvSpPr>
        <p:spPr>
          <a:xfrm>
            <a:off x="8088447" y="6025407"/>
            <a:ext cx="1424626" cy="2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CBA380-5021-36B8-57C0-59545C20C1E7}"/>
              </a:ext>
            </a:extLst>
          </p:cNvPr>
          <p:cNvSpPr/>
          <p:nvPr/>
        </p:nvSpPr>
        <p:spPr>
          <a:xfrm>
            <a:off x="6320705" y="4212023"/>
            <a:ext cx="721918" cy="181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$1000 Investment results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F2DE57-D41B-C2A3-2FD6-6517B2BD16D0}"/>
              </a:ext>
            </a:extLst>
          </p:cNvPr>
          <p:cNvSpPr/>
          <p:nvPr/>
        </p:nvSpPr>
        <p:spPr>
          <a:xfrm>
            <a:off x="7264964" y="262164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AD146FD-F148-2D2B-0A2C-17E0CDC8B697}"/>
              </a:ext>
            </a:extLst>
          </p:cNvPr>
          <p:cNvSpPr/>
          <p:nvPr/>
        </p:nvSpPr>
        <p:spPr>
          <a:xfrm>
            <a:off x="7234770" y="4617918"/>
            <a:ext cx="2821488" cy="1058618"/>
          </a:xfrm>
          <a:custGeom>
            <a:avLst/>
            <a:gdLst>
              <a:gd name="connsiteX0" fmla="*/ 0 w 3132995"/>
              <a:gd name="connsiteY0" fmla="*/ 1080647 h 1175495"/>
              <a:gd name="connsiteX1" fmla="*/ 1527048 w 3132995"/>
              <a:gd name="connsiteY1" fmla="*/ 1080647 h 1175495"/>
              <a:gd name="connsiteX2" fmla="*/ 1737360 w 3132995"/>
              <a:gd name="connsiteY2" fmla="*/ 1172087 h 1175495"/>
              <a:gd name="connsiteX3" fmla="*/ 1892808 w 3132995"/>
              <a:gd name="connsiteY3" fmla="*/ 943487 h 1175495"/>
              <a:gd name="connsiteX4" fmla="*/ 2157984 w 3132995"/>
              <a:gd name="connsiteY4" fmla="*/ 980063 h 1175495"/>
              <a:gd name="connsiteX5" fmla="*/ 2258568 w 3132995"/>
              <a:gd name="connsiteY5" fmla="*/ 760607 h 1175495"/>
              <a:gd name="connsiteX6" fmla="*/ 2523744 w 3132995"/>
              <a:gd name="connsiteY6" fmla="*/ 705743 h 1175495"/>
              <a:gd name="connsiteX7" fmla="*/ 2715768 w 3132995"/>
              <a:gd name="connsiteY7" fmla="*/ 83951 h 1175495"/>
              <a:gd name="connsiteX8" fmla="*/ 2816352 w 3132995"/>
              <a:gd name="connsiteY8" fmla="*/ 376559 h 1175495"/>
              <a:gd name="connsiteX9" fmla="*/ 2999232 w 3132995"/>
              <a:gd name="connsiteY9" fmla="*/ 1655 h 1175495"/>
              <a:gd name="connsiteX10" fmla="*/ 3118104 w 3132995"/>
              <a:gd name="connsiteY10" fmla="*/ 230255 h 1175495"/>
              <a:gd name="connsiteX11" fmla="*/ 3127248 w 3132995"/>
              <a:gd name="connsiteY11" fmla="*/ 230255 h 117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2995" h="1175495">
                <a:moveTo>
                  <a:pt x="0" y="1080647"/>
                </a:moveTo>
                <a:cubicBezTo>
                  <a:pt x="618744" y="1073027"/>
                  <a:pt x="1237488" y="1065407"/>
                  <a:pt x="1527048" y="1080647"/>
                </a:cubicBezTo>
                <a:cubicBezTo>
                  <a:pt x="1816608" y="1095887"/>
                  <a:pt x="1676400" y="1194947"/>
                  <a:pt x="1737360" y="1172087"/>
                </a:cubicBezTo>
                <a:cubicBezTo>
                  <a:pt x="1798320" y="1149227"/>
                  <a:pt x="1822704" y="975491"/>
                  <a:pt x="1892808" y="943487"/>
                </a:cubicBezTo>
                <a:cubicBezTo>
                  <a:pt x="1962912" y="911483"/>
                  <a:pt x="2097024" y="1010543"/>
                  <a:pt x="2157984" y="980063"/>
                </a:cubicBezTo>
                <a:cubicBezTo>
                  <a:pt x="2218944" y="949583"/>
                  <a:pt x="2197608" y="806327"/>
                  <a:pt x="2258568" y="760607"/>
                </a:cubicBezTo>
                <a:cubicBezTo>
                  <a:pt x="2319528" y="714887"/>
                  <a:pt x="2447544" y="818519"/>
                  <a:pt x="2523744" y="705743"/>
                </a:cubicBezTo>
                <a:cubicBezTo>
                  <a:pt x="2599944" y="592967"/>
                  <a:pt x="2667000" y="138815"/>
                  <a:pt x="2715768" y="83951"/>
                </a:cubicBezTo>
                <a:cubicBezTo>
                  <a:pt x="2764536" y="29087"/>
                  <a:pt x="2769108" y="390275"/>
                  <a:pt x="2816352" y="376559"/>
                </a:cubicBezTo>
                <a:cubicBezTo>
                  <a:pt x="2863596" y="362843"/>
                  <a:pt x="2948940" y="26039"/>
                  <a:pt x="2999232" y="1655"/>
                </a:cubicBezTo>
                <a:cubicBezTo>
                  <a:pt x="3049524" y="-22729"/>
                  <a:pt x="3118104" y="230255"/>
                  <a:pt x="3118104" y="230255"/>
                </a:cubicBezTo>
                <a:cubicBezTo>
                  <a:pt x="3139440" y="268355"/>
                  <a:pt x="3133344" y="249305"/>
                  <a:pt x="3127248" y="2302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924540-D514-FDC5-FEAE-9225C6DD5770}"/>
              </a:ext>
            </a:extLst>
          </p:cNvPr>
          <p:cNvSpPr/>
          <p:nvPr/>
        </p:nvSpPr>
        <p:spPr>
          <a:xfrm>
            <a:off x="7306138" y="4864376"/>
            <a:ext cx="2766903" cy="904495"/>
          </a:xfrm>
          <a:custGeom>
            <a:avLst/>
            <a:gdLst>
              <a:gd name="connsiteX0" fmla="*/ 0 w 3072384"/>
              <a:gd name="connsiteY0" fmla="*/ 1004326 h 1004356"/>
              <a:gd name="connsiteX1" fmla="*/ 237744 w 3072384"/>
              <a:gd name="connsiteY1" fmla="*/ 748294 h 1004356"/>
              <a:gd name="connsiteX2" fmla="*/ 402336 w 3072384"/>
              <a:gd name="connsiteY2" fmla="*/ 922030 h 1004356"/>
              <a:gd name="connsiteX3" fmla="*/ 603504 w 3072384"/>
              <a:gd name="connsiteY3" fmla="*/ 739150 h 1004356"/>
              <a:gd name="connsiteX4" fmla="*/ 905256 w 3072384"/>
              <a:gd name="connsiteY4" fmla="*/ 967750 h 1004356"/>
              <a:gd name="connsiteX5" fmla="*/ 1069848 w 3072384"/>
              <a:gd name="connsiteY5" fmla="*/ 748294 h 1004356"/>
              <a:gd name="connsiteX6" fmla="*/ 1316736 w 3072384"/>
              <a:gd name="connsiteY6" fmla="*/ 1004326 h 1004356"/>
              <a:gd name="connsiteX7" fmla="*/ 1591056 w 3072384"/>
              <a:gd name="connsiteY7" fmla="*/ 766582 h 1004356"/>
              <a:gd name="connsiteX8" fmla="*/ 1929384 w 3072384"/>
              <a:gd name="connsiteY8" fmla="*/ 940318 h 1004356"/>
              <a:gd name="connsiteX9" fmla="*/ 2066544 w 3072384"/>
              <a:gd name="connsiteY9" fmla="*/ 528838 h 1004356"/>
              <a:gd name="connsiteX10" fmla="*/ 2194560 w 3072384"/>
              <a:gd name="connsiteY10" fmla="*/ 400822 h 1004356"/>
              <a:gd name="connsiteX11" fmla="*/ 2386584 w 3072384"/>
              <a:gd name="connsiteY11" fmla="*/ 318526 h 1004356"/>
              <a:gd name="connsiteX12" fmla="*/ 2724912 w 3072384"/>
              <a:gd name="connsiteY12" fmla="*/ 373390 h 1004356"/>
              <a:gd name="connsiteX13" fmla="*/ 2779776 w 3072384"/>
              <a:gd name="connsiteY13" fmla="*/ 135646 h 1004356"/>
              <a:gd name="connsiteX14" fmla="*/ 2980944 w 3072384"/>
              <a:gd name="connsiteY14" fmla="*/ 291094 h 1004356"/>
              <a:gd name="connsiteX15" fmla="*/ 3008376 w 3072384"/>
              <a:gd name="connsiteY15" fmla="*/ 16774 h 1004356"/>
              <a:gd name="connsiteX16" fmla="*/ 3072384 w 3072384"/>
              <a:gd name="connsiteY16" fmla="*/ 53350 h 10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2384" h="1004356">
                <a:moveTo>
                  <a:pt x="0" y="1004326"/>
                </a:moveTo>
                <a:cubicBezTo>
                  <a:pt x="85344" y="883168"/>
                  <a:pt x="170688" y="762010"/>
                  <a:pt x="237744" y="748294"/>
                </a:cubicBezTo>
                <a:cubicBezTo>
                  <a:pt x="304800" y="734578"/>
                  <a:pt x="341376" y="923554"/>
                  <a:pt x="402336" y="922030"/>
                </a:cubicBezTo>
                <a:cubicBezTo>
                  <a:pt x="463296" y="920506"/>
                  <a:pt x="519684" y="731530"/>
                  <a:pt x="603504" y="739150"/>
                </a:cubicBezTo>
                <a:cubicBezTo>
                  <a:pt x="687324" y="746770"/>
                  <a:pt x="827532" y="966226"/>
                  <a:pt x="905256" y="967750"/>
                </a:cubicBezTo>
                <a:cubicBezTo>
                  <a:pt x="982980" y="969274"/>
                  <a:pt x="1001268" y="742198"/>
                  <a:pt x="1069848" y="748294"/>
                </a:cubicBezTo>
                <a:cubicBezTo>
                  <a:pt x="1138428" y="754390"/>
                  <a:pt x="1229868" y="1001278"/>
                  <a:pt x="1316736" y="1004326"/>
                </a:cubicBezTo>
                <a:cubicBezTo>
                  <a:pt x="1403604" y="1007374"/>
                  <a:pt x="1488948" y="777250"/>
                  <a:pt x="1591056" y="766582"/>
                </a:cubicBezTo>
                <a:cubicBezTo>
                  <a:pt x="1693164" y="755914"/>
                  <a:pt x="1850136" y="979942"/>
                  <a:pt x="1929384" y="940318"/>
                </a:cubicBezTo>
                <a:cubicBezTo>
                  <a:pt x="2008632" y="900694"/>
                  <a:pt x="2022348" y="618754"/>
                  <a:pt x="2066544" y="528838"/>
                </a:cubicBezTo>
                <a:cubicBezTo>
                  <a:pt x="2110740" y="438922"/>
                  <a:pt x="2141220" y="435874"/>
                  <a:pt x="2194560" y="400822"/>
                </a:cubicBezTo>
                <a:cubicBezTo>
                  <a:pt x="2247900" y="365770"/>
                  <a:pt x="2298192" y="323098"/>
                  <a:pt x="2386584" y="318526"/>
                </a:cubicBezTo>
                <a:cubicBezTo>
                  <a:pt x="2474976" y="313954"/>
                  <a:pt x="2659380" y="403870"/>
                  <a:pt x="2724912" y="373390"/>
                </a:cubicBezTo>
                <a:cubicBezTo>
                  <a:pt x="2790444" y="342910"/>
                  <a:pt x="2737104" y="149362"/>
                  <a:pt x="2779776" y="135646"/>
                </a:cubicBezTo>
                <a:cubicBezTo>
                  <a:pt x="2822448" y="121930"/>
                  <a:pt x="2942844" y="310906"/>
                  <a:pt x="2980944" y="291094"/>
                </a:cubicBezTo>
                <a:cubicBezTo>
                  <a:pt x="3019044" y="271282"/>
                  <a:pt x="2993136" y="56398"/>
                  <a:pt x="3008376" y="16774"/>
                </a:cubicBezTo>
                <a:cubicBezTo>
                  <a:pt x="3023616" y="-22850"/>
                  <a:pt x="3048000" y="15250"/>
                  <a:pt x="3072384" y="5335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037-33B5-A54B-56CE-4A8F5796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10515600" cy="7214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WORK BREAKDOWN STRUCTURE (WBS)</a:t>
            </a:r>
            <a:endParaRPr lang="en-US" sz="3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315738-CB0A-23D9-BFEA-0A941D1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71217"/>
              </p:ext>
            </p:extLst>
          </p:nvPr>
        </p:nvGraphicFramePr>
        <p:xfrm>
          <a:off x="1154811" y="940880"/>
          <a:ext cx="9882377" cy="4673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69">
                  <a:extLst>
                    <a:ext uri="{9D8B030D-6E8A-4147-A177-3AD203B41FA5}">
                      <a16:colId xmlns:a16="http://schemas.microsoft.com/office/drawing/2014/main" val="583914657"/>
                    </a:ext>
                  </a:extLst>
                </a:gridCol>
                <a:gridCol w="1970504">
                  <a:extLst>
                    <a:ext uri="{9D8B030D-6E8A-4147-A177-3AD203B41FA5}">
                      <a16:colId xmlns:a16="http://schemas.microsoft.com/office/drawing/2014/main" val="2845456519"/>
                    </a:ext>
                  </a:extLst>
                </a:gridCol>
                <a:gridCol w="4112643">
                  <a:extLst>
                    <a:ext uri="{9D8B030D-6E8A-4147-A177-3AD203B41FA5}">
                      <a16:colId xmlns:a16="http://schemas.microsoft.com/office/drawing/2014/main" val="1931804579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2452117308"/>
                    </a:ext>
                  </a:extLst>
                </a:gridCol>
                <a:gridCol w="806291">
                  <a:extLst>
                    <a:ext uri="{9D8B030D-6E8A-4147-A177-3AD203B41FA5}">
                      <a16:colId xmlns:a16="http://schemas.microsoft.com/office/drawing/2014/main" val="2387551364"/>
                    </a:ext>
                  </a:extLst>
                </a:gridCol>
                <a:gridCol w="753706">
                  <a:extLst>
                    <a:ext uri="{9D8B030D-6E8A-4147-A177-3AD203B41FA5}">
                      <a16:colId xmlns:a16="http://schemas.microsoft.com/office/drawing/2014/main" val="135673629"/>
                    </a:ext>
                  </a:extLst>
                </a:gridCol>
                <a:gridCol w="899249">
                  <a:extLst>
                    <a:ext uri="{9D8B030D-6E8A-4147-A177-3AD203B41FA5}">
                      <a16:colId xmlns:a16="http://schemas.microsoft.com/office/drawing/2014/main" val="84743874"/>
                    </a:ext>
                  </a:extLst>
                </a:gridCol>
              </a:tblGrid>
              <a:tr h="34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Sl No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Title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Sub tasks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Task Owner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Start Date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End 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516879"/>
                  </a:ext>
                </a:extLst>
              </a:tr>
              <a:tr h="6757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Project 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Ideation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identification 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Project finalization through discussion with team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4/4/2024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0808577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Github Repo 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Create 3 branches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132139"/>
                  </a:ext>
                </a:extLst>
              </a:tr>
              <a:tr h="3622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Prototype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Prepare a prototype of the project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 readme file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2599122"/>
                  </a:ext>
                </a:extLst>
              </a:tr>
              <a:tr h="55799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collection / extraction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Pull JSON data through URL - https://rapidapi.com/letscrape-6bRBa3QguO5/api/real-time-finance-data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4/5/2024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4/6/2024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17935349"/>
                  </a:ext>
                </a:extLst>
              </a:tr>
              <a:tr h="40136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preparation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Data extraction from public API load into MongoDB (No SQL DB)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Ipsita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4/6/2024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18842000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 Development and coding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Individual modules to be divided among team members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u="none" strike="noStrike" dirty="0">
                          <a:effectLst/>
                        </a:rPr>
                        <a:t>4/12/2024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94349227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Validation and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Testing individual modules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Integration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Smoke testing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Regression testing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4/15/2024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4/17/2024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12259651"/>
                  </a:ext>
                </a:extLst>
              </a:tr>
              <a:tr h="5730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Project completion and final presentation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Presentation of individual modules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err="1">
                          <a:effectLst/>
                        </a:rPr>
                        <a:t>Ipsita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Siobhan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Drew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4/18/2024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i="0" u="none" strike="noStrike" dirty="0">
                          <a:solidFill>
                            <a:srgbClr val="00B0F0"/>
                          </a:solidFill>
                          <a:effectLst/>
                          <a:latin typeface="Aptos" panose="020B0004020202020204" pitchFamily="34" charset="0"/>
                        </a:rPr>
                        <a:t>Planned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403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43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Office PowerPoint</Application>
  <PresentationFormat>Widescreen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STOCK MARKET DATA </vt:lpstr>
      <vt:lpstr>STOCK MARKET INTERACTIVE DASHBOARD </vt:lpstr>
      <vt:lpstr>WORK BREAKDOWN STRUCTURE (WBS)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DATA </dc:title>
  <dc:creator>Soumyakant</dc:creator>
  <cp:lastModifiedBy>Soumyakant</cp:lastModifiedBy>
  <cp:revision>6</cp:revision>
  <dcterms:created xsi:type="dcterms:W3CDTF">2024-04-06T17:44:47Z</dcterms:created>
  <dcterms:modified xsi:type="dcterms:W3CDTF">2024-04-07T03:05:29Z</dcterms:modified>
</cp:coreProperties>
</file>