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60" r:id="rId9"/>
    <p:sldId id="261" r:id="rId10"/>
    <p:sldId id="262" r:id="rId11"/>
    <p:sldId id="275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>
        <p:scale>
          <a:sx n="75" d="100"/>
          <a:sy n="75" d="100"/>
        </p:scale>
        <p:origin x="1694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8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176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58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0779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64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0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1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9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7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8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0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5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5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73435-3EC8-4BA4-A064-FDC6C48DF9BC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0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064" y="432249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A Presentation on Partially Completed Job Vibe : The Job Portal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007" y="5616178"/>
            <a:ext cx="6858000" cy="1241822"/>
          </a:xfrm>
        </p:spPr>
        <p:txBody>
          <a:bodyPr>
            <a:noAutofit/>
          </a:bodyPr>
          <a:lstStyle/>
          <a:p>
            <a:r>
              <a:rPr lang="en-US" sz="2000" b="1" dirty="0"/>
              <a:t>                                         </a:t>
            </a:r>
            <a:r>
              <a:rPr lang="en-US" sz="2000" b="1" u="sng" dirty="0">
                <a:latin typeface="Agency FB" panose="020B0503020202020204" pitchFamily="34" charset="0"/>
              </a:rPr>
              <a:t>Guided by</a:t>
            </a:r>
            <a:r>
              <a:rPr lang="en-US" sz="2000" b="1" dirty="0">
                <a:latin typeface="Agency FB" panose="020B0503020202020204" pitchFamily="34" charset="0"/>
              </a:rPr>
              <a:t>: Mr. Rajiv Kalita</a:t>
            </a:r>
          </a:p>
          <a:p>
            <a:r>
              <a:rPr lang="en-US" sz="2000" b="1" dirty="0">
                <a:latin typeface="Agency FB" panose="020B0503020202020204" pitchFamily="34" charset="0"/>
              </a:rPr>
              <a:t>	                                         </a:t>
            </a:r>
            <a:r>
              <a:rPr lang="en-US" sz="2000" b="1" u="sng" dirty="0">
                <a:latin typeface="Agency FB" panose="020B0503020202020204" pitchFamily="34" charset="0"/>
              </a:rPr>
              <a:t>Submitted By</a:t>
            </a:r>
            <a:r>
              <a:rPr lang="en-US" sz="2000" b="1" dirty="0">
                <a:latin typeface="Agency FB" panose="020B0503020202020204" pitchFamily="34" charset="0"/>
              </a:rPr>
              <a:t>: Bijoy Dutta (Roll No. 07)</a:t>
            </a:r>
          </a:p>
          <a:p>
            <a:r>
              <a:rPr lang="en-US" sz="2000" b="1" dirty="0">
                <a:latin typeface="Agency FB" panose="020B0503020202020204" pitchFamily="34" charset="0"/>
              </a:rPr>
              <a:t>                                                               Rocktim Rajkumar (Roll No. 31</a:t>
            </a:r>
            <a:r>
              <a:rPr lang="en-US" sz="2000" dirty="0"/>
              <a:t>)</a:t>
            </a:r>
          </a:p>
          <a:p>
            <a:r>
              <a:rPr lang="en-US" sz="2000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79F7C-7058-4416-BC4B-C17E8286A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849" y="3301383"/>
            <a:ext cx="2953041" cy="1704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756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487" y="72024"/>
            <a:ext cx="6589199" cy="704353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Arial Black" panose="020B0A04020102020204" pitchFamily="34" charset="0"/>
              </a:rPr>
              <a:t>LEVEL</a:t>
            </a:r>
            <a:r>
              <a:rPr lang="en-US" sz="4400" b="1" dirty="0">
                <a:solidFill>
                  <a:srgbClr val="0070C0"/>
                </a:solidFill>
                <a:latin typeface="Arial Black" panose="020B0A04020102020204" pitchFamily="34" charset="0"/>
              </a:rPr>
              <a:t> 1 DFD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CC542D-B66B-4A1F-AF17-5ED2D6328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776377"/>
            <a:ext cx="6906886" cy="612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9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0"/>
            <a:ext cx="1328357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279891"/>
              </p:ext>
            </p:extLst>
          </p:nvPr>
        </p:nvGraphicFramePr>
        <p:xfrm>
          <a:off x="1153884" y="370114"/>
          <a:ext cx="7053946" cy="6368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3" imgW="7017914" imgH="9342088" progId="Visio.Drawing.15">
                  <p:embed/>
                </p:oleObj>
              </mc:Choice>
              <mc:Fallback>
                <p:oleObj name="Visio" r:id="rId3" imgW="7017914" imgH="934208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884" y="370114"/>
                        <a:ext cx="7053946" cy="63681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96683" y="159174"/>
            <a:ext cx="1996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Arial Black" panose="020B0A04020102020204" pitchFamily="34" charset="0"/>
              </a:rPr>
              <a:t>LEVEL</a:t>
            </a:r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 1 DFD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308" y="2780713"/>
            <a:ext cx="6589199" cy="128089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Arial Black" panose="020B0A04020102020204" pitchFamily="34" charset="0"/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3769461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86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85" y="3281046"/>
            <a:ext cx="7732143" cy="128089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 Black" panose="020B0A04020102020204" pitchFamily="34" charset="0"/>
              </a:rPr>
              <a:t>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254396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3" name="Picture 2122">
            <a:extLst>
              <a:ext uri="{FF2B5EF4-FFF2-40B4-BE49-F238E27FC236}">
                <a16:creationId xmlns:a16="http://schemas.microsoft.com/office/drawing/2014/main" id="{FC6B4593-2B34-4C91-960C-C0F95242C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72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6FE1A0-257F-41F3-854E-5086BB56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656" y="2788555"/>
            <a:ext cx="6589199" cy="128089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70C0"/>
                </a:solidFill>
                <a:latin typeface="Arial Black" panose="020B0A04020102020204" pitchFamily="34" charset="0"/>
              </a:rPr>
              <a:t>Screenshots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13205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A562-4791-4EFC-9EEE-D63D808A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Arial Black" panose="020B0A04020102020204" pitchFamily="34" charset="0"/>
              </a:rPr>
              <a:t>Login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16DA2-0833-49A1-B689-2C6AE77D9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667" y="1039090"/>
            <a:ext cx="5614266" cy="5614266"/>
          </a:xfrm>
        </p:spPr>
      </p:pic>
    </p:spTree>
    <p:extLst>
      <p:ext uri="{BB962C8B-B14F-4D97-AF65-F5344CB8AC3E}">
        <p14:creationId xmlns:p14="http://schemas.microsoft.com/office/powerpoint/2010/main" val="1497974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230E25-FCDA-46E1-9029-EAB44809CA10}"/>
              </a:ext>
            </a:extLst>
          </p:cNvPr>
          <p:cNvSpPr txBox="1">
            <a:spLocks/>
          </p:cNvSpPr>
          <p:nvPr/>
        </p:nvSpPr>
        <p:spPr>
          <a:xfrm>
            <a:off x="1942620" y="582547"/>
            <a:ext cx="659198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Arial Black" panose="020B0A04020102020204" pitchFamily="34" charset="0"/>
              </a:rPr>
              <a:t>Home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751319-71F8-47D9-A7E8-AB42325DE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22" y="799620"/>
            <a:ext cx="6058380" cy="605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75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230E25-FCDA-46E1-9029-EAB44809CA10}"/>
              </a:ext>
            </a:extLst>
          </p:cNvPr>
          <p:cNvSpPr txBox="1">
            <a:spLocks/>
          </p:cNvSpPr>
          <p:nvPr/>
        </p:nvSpPr>
        <p:spPr>
          <a:xfrm>
            <a:off x="1942620" y="582547"/>
            <a:ext cx="659198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Arial Black" panose="020B0A04020102020204" pitchFamily="34" charset="0"/>
              </a:rPr>
              <a:t>Notification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BE93A3-FCF6-42AD-B442-29E9093083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884" y="900545"/>
            <a:ext cx="5957455" cy="595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386" y="520266"/>
            <a:ext cx="6589199" cy="79924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19514"/>
            <a:ext cx="8981954" cy="5515009"/>
          </a:xfrm>
        </p:spPr>
        <p:txBody>
          <a:bodyPr>
            <a:normAutofit/>
          </a:bodyPr>
          <a:lstStyle/>
          <a:p>
            <a:pPr marL="91440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I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Job Vibe is an android application which acts as a portal between Job Seekers and Recruiters. It is helpful for freshers as well as young graduates, to get stated with their career. </a:t>
            </a:r>
          </a:p>
          <a:p>
            <a:pPr marL="91440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I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Using Job Vibe, one can search job matching his or her qualification and appear for the selection process once the application is being registered and accepted.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14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230E25-FCDA-46E1-9029-EAB44809CA10}"/>
              </a:ext>
            </a:extLst>
          </p:cNvPr>
          <p:cNvSpPr txBox="1">
            <a:spLocks/>
          </p:cNvSpPr>
          <p:nvPr/>
        </p:nvSpPr>
        <p:spPr>
          <a:xfrm>
            <a:off x="1942620" y="582547"/>
            <a:ext cx="659198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Arial Black" panose="020B0A04020102020204" pitchFamily="34" charset="0"/>
              </a:rPr>
              <a:t>FAQs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DDDD2-A394-4DA3-B0ED-7B135440EC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22" y="702637"/>
            <a:ext cx="6058380" cy="605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44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2450591"/>
            <a:ext cx="7989640" cy="2758717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rgbClr val="0070C0"/>
                </a:solidFill>
                <a:latin typeface="Arial Black" panose="020B0A04020102020204" pitchFamily="34" charset="0"/>
              </a:rPr>
              <a:t>THANK YOU &amp; HAVE A GREAT DAY AHEAD!</a:t>
            </a:r>
          </a:p>
        </p:txBody>
      </p:sp>
    </p:spTree>
    <p:extLst>
      <p:ext uri="{BB962C8B-B14F-4D97-AF65-F5344CB8AC3E}">
        <p14:creationId xmlns:p14="http://schemas.microsoft.com/office/powerpoint/2010/main" val="389686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1"/>
            <a:ext cx="6589199" cy="9631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 Black" panose="020B0A04020102020204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87" y="1469985"/>
            <a:ext cx="8414795" cy="5173883"/>
          </a:xfrm>
        </p:spPr>
        <p:txBody>
          <a:bodyPr>
            <a:normAutofit fontScale="47500" lnSpcReduction="20000"/>
          </a:bodyPr>
          <a:lstStyle/>
          <a:p>
            <a:pPr marL="0" lvl="0" indent="0" defTabSz="914400">
              <a:lnSpc>
                <a:spcPct val="170000"/>
              </a:lnSpc>
              <a:spcBef>
                <a:spcPct val="20000"/>
              </a:spcBef>
              <a:buClrTx/>
              <a:buNone/>
            </a:pPr>
            <a:r>
              <a:rPr lang="en-US" sz="4500" dirty="0">
                <a:solidFill>
                  <a:prstClr val="black"/>
                </a:solidFill>
                <a:latin typeface="Agency FB" panose="020B0503020202020204" pitchFamily="34" charset="0"/>
              </a:rPr>
              <a:t> </a:t>
            </a:r>
            <a:endParaRPr lang="en-IN" sz="4500" dirty="0">
              <a:solidFill>
                <a:prstClr val="black"/>
              </a:solidFill>
              <a:latin typeface="Agency FB" panose="020B0503020202020204" pitchFamily="34" charset="0"/>
              <a:cs typeface="Times New Roman" pitchFamily="18" charset="0"/>
            </a:endParaRPr>
          </a:p>
          <a:p>
            <a:pPr marL="0" lvl="0" indent="0" defTabSz="914400">
              <a:lnSpc>
                <a:spcPct val="170000"/>
              </a:lnSpc>
              <a:spcBef>
                <a:spcPct val="20000"/>
              </a:spcBef>
              <a:buClrTx/>
              <a:buNone/>
            </a:pPr>
            <a:r>
              <a:rPr lang="en-IN" sz="4500" dirty="0">
                <a:solidFill>
                  <a:prstClr val="black"/>
                </a:solidFill>
                <a:latin typeface="Agency FB" panose="020B0503020202020204" pitchFamily="34" charset="0"/>
                <a:cs typeface="Times New Roman" pitchFamily="18" charset="0"/>
              </a:rPr>
              <a:t>The Objective of Job Vibe is to provide a platform for young graduates and freshers to find the right and satisfactory job according to their qualification.</a:t>
            </a:r>
          </a:p>
          <a:p>
            <a:pPr marL="0" lvl="0" indent="0" defTabSz="914400">
              <a:lnSpc>
                <a:spcPct val="170000"/>
              </a:lnSpc>
              <a:spcBef>
                <a:spcPct val="20000"/>
              </a:spcBef>
              <a:buClrTx/>
              <a:buNone/>
            </a:pPr>
            <a:r>
              <a:rPr lang="en-IN" sz="4500" dirty="0">
                <a:solidFill>
                  <a:prstClr val="black"/>
                </a:solidFill>
                <a:latin typeface="Agency FB" panose="020B0503020202020204" pitchFamily="34" charset="0"/>
                <a:cs typeface="Times New Roman" pitchFamily="18" charset="0"/>
              </a:rPr>
              <a:t>It connects Job Seekers to recruiters by accurately matching candidate's profile to the relevant job openings through an advanced 2-way matching technology which works by matching candidates qualification to recruiters requirements. </a:t>
            </a:r>
          </a:p>
          <a:p>
            <a:pPr marL="0" lvl="0" indent="0" defTabSz="914400">
              <a:lnSpc>
                <a:spcPct val="170000"/>
              </a:lnSpc>
              <a:spcBef>
                <a:spcPct val="20000"/>
              </a:spcBef>
              <a:buClrTx/>
              <a:buNone/>
            </a:pPr>
            <a:r>
              <a:rPr lang="en-IN" sz="4500" dirty="0">
                <a:solidFill>
                  <a:prstClr val="black"/>
                </a:solidFill>
                <a:latin typeface="Agency FB" panose="020B0503020202020204" pitchFamily="34" charset="0"/>
                <a:cs typeface="Times New Roman" pitchFamily="18" charset="0"/>
              </a:rPr>
              <a:t>Job Vibe is developed with an eye to bridge the gap between talent and opportunities and offers end-to-end recruitment solutions. Job Vibe brings candidate and top employees under one roof.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2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76F7-B009-46BB-8A49-31C83A26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5CF5-F0B0-4CAF-B8A5-0D3E9B4E7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2133599"/>
            <a:ext cx="8091055" cy="4197927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   The existing system requires applicants to search through print and visual media for job opportunities.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   Applicants need to apply for jobs using conventional methods and wait for further details for a long period of time.</a:t>
            </a:r>
          </a:p>
          <a:p>
            <a:endParaRPr lang="en-IN" sz="2000" dirty="0"/>
          </a:p>
          <a:p>
            <a:r>
              <a:rPr lang="en-IN" sz="2000" dirty="0"/>
              <a:t>   Employers need to advertise the vacancies and sort all applicant details, conduct selection procedures and complete the formalities.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  This approach is tedious and requires much effort and resources.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52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6705-0BC3-4E36-A4AD-ECD44325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3B17-BF13-4201-BA65-9825EB0A0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4109"/>
            <a:ext cx="8285017" cy="486294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 </a:t>
            </a:r>
            <a:r>
              <a:rPr lang="en-IN" sz="2000" dirty="0"/>
              <a:t>Simple and professional GUI for all qualification groups.</a:t>
            </a:r>
          </a:p>
          <a:p>
            <a:endParaRPr lang="en-IN" sz="2000" dirty="0"/>
          </a:p>
          <a:p>
            <a:r>
              <a:rPr lang="en-IN" sz="2000" dirty="0"/>
              <a:t> All vacancies are available on a single interface.</a:t>
            </a:r>
          </a:p>
          <a:p>
            <a:endParaRPr lang="en-IN" sz="2000" dirty="0"/>
          </a:p>
          <a:p>
            <a:r>
              <a:rPr lang="en-IN" sz="2000" dirty="0"/>
              <a:t> Job Seekers can save jobs according to their requirement.</a:t>
            </a:r>
          </a:p>
          <a:p>
            <a:endParaRPr lang="en-IN" sz="2000" dirty="0"/>
          </a:p>
          <a:p>
            <a:r>
              <a:rPr lang="en-IN" sz="2000" dirty="0"/>
              <a:t> Reduce paper work and extra cost.</a:t>
            </a:r>
          </a:p>
          <a:p>
            <a:endParaRPr lang="en-IN" sz="2000" dirty="0"/>
          </a:p>
          <a:p>
            <a:r>
              <a:rPr lang="en-IN" sz="2000" dirty="0"/>
              <a:t> Filer and search facility for job seekers according to their requirement.</a:t>
            </a:r>
          </a:p>
          <a:p>
            <a:endParaRPr lang="en-IN" sz="2000" dirty="0"/>
          </a:p>
          <a:p>
            <a:r>
              <a:rPr lang="en-IN" sz="2000" dirty="0"/>
              <a:t> Applicant gets instant response for any query through notification and other media.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17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6705-0BC3-4E36-A4AD-ECD44325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83" y="624110"/>
            <a:ext cx="7578434" cy="128089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External Interface Requirement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3B17-BF13-4201-BA65-9825EB0A0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4109"/>
            <a:ext cx="8285017" cy="4862946"/>
          </a:xfrm>
        </p:spPr>
        <p:txBody>
          <a:bodyPr>
            <a:normAutofit/>
          </a:bodyPr>
          <a:lstStyle/>
          <a:p>
            <a:r>
              <a:rPr lang="en-US" sz="2400" b="1" dirty="0"/>
              <a:t>Hardware Interface</a:t>
            </a:r>
            <a:r>
              <a:rPr lang="en-US" sz="2400" dirty="0"/>
              <a:t>:-</a:t>
            </a:r>
            <a:endParaRPr lang="en-IN" sz="24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800" dirty="0"/>
              <a:t>The application will run on an Android emulator or an Android mobile device with the following specifications: -</a:t>
            </a:r>
            <a:endParaRPr lang="en-IN" sz="18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800" dirty="0"/>
              <a:t>Processor: - 1.2GHz or above.</a:t>
            </a:r>
            <a:endParaRPr lang="en-IN" sz="18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800" dirty="0"/>
              <a:t>RAM: - 2GB or above.</a:t>
            </a:r>
            <a:endParaRPr lang="en-IN" sz="18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800" dirty="0"/>
              <a:t>Internal Storage: - 4GB or above.</a:t>
            </a:r>
          </a:p>
          <a:p>
            <a:endParaRPr lang="en-IN" dirty="0"/>
          </a:p>
          <a:p>
            <a:r>
              <a:rPr lang="en-US" sz="2400" b="1" dirty="0"/>
              <a:t>Software Interface</a:t>
            </a:r>
            <a:r>
              <a:rPr lang="en-US" sz="2400" dirty="0"/>
              <a:t>: -</a:t>
            </a:r>
            <a:endParaRPr lang="en-IN" sz="2400" dirty="0"/>
          </a:p>
          <a:p>
            <a:pPr marL="0" indent="0">
              <a:buNone/>
            </a:pPr>
            <a:r>
              <a:rPr lang="en-US" sz="2000" dirty="0"/>
              <a:t>The software will run on the Android operating system, specifically version 5.0 (Lollipop) and above.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96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6705-0BC3-4E36-A4AD-ECD44325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83" y="624110"/>
            <a:ext cx="7578434" cy="128089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Tools &amp; Languages Used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3B17-BF13-4201-BA65-9825EB0A0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4109"/>
            <a:ext cx="8285017" cy="4862946"/>
          </a:xfrm>
        </p:spPr>
        <p:txBody>
          <a:bodyPr>
            <a:normAutofit/>
          </a:bodyPr>
          <a:lstStyle/>
          <a:p>
            <a:r>
              <a:rPr lang="en-US" sz="2400" b="1" dirty="0"/>
              <a:t>Language Used: -</a:t>
            </a:r>
            <a:endParaRPr lang="en-IN" sz="24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800" dirty="0"/>
              <a:t>Java</a:t>
            </a:r>
            <a:endParaRPr lang="en-IN" sz="26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800" dirty="0"/>
              <a:t>XML</a:t>
            </a:r>
            <a:endParaRPr lang="en-IN" sz="26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800" dirty="0"/>
              <a:t>SQL</a:t>
            </a:r>
            <a:endParaRPr lang="en-IN" sz="2600" dirty="0"/>
          </a:p>
          <a:p>
            <a:r>
              <a:rPr lang="en-US" sz="2400" b="1" dirty="0"/>
              <a:t>Software Used: -</a:t>
            </a:r>
            <a:endParaRPr lang="en-IN" sz="24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800" dirty="0"/>
              <a:t>Android Studio</a:t>
            </a:r>
            <a:endParaRPr lang="en-IN" sz="26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800" dirty="0"/>
              <a:t>GitHub</a:t>
            </a:r>
            <a:endParaRPr lang="en-IN" sz="26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800" dirty="0"/>
              <a:t>Balsamiq Mockups</a:t>
            </a:r>
            <a:endParaRPr lang="en-IN" sz="26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800" dirty="0"/>
              <a:t>Adobe Photoshop</a:t>
            </a:r>
            <a:endParaRPr lang="en-IN" sz="2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75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619" y="2659945"/>
            <a:ext cx="8307238" cy="1981066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Arial Black" panose="020B0A04020102020204" pitchFamily="34" charset="0"/>
              </a:rPr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347273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508" y="770755"/>
            <a:ext cx="6589199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 Black" panose="020B0A04020102020204" pitchFamily="34" charset="0"/>
              </a:rPr>
              <a:t>LEVEL 0 DFD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70C707-FBB5-4C53-8B61-9F9434D7D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A1BD31C-F253-4CF8-84A2-601600CA09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48485"/>
              </p:ext>
            </p:extLst>
          </p:nvPr>
        </p:nvGraphicFramePr>
        <p:xfrm>
          <a:off x="699655" y="2051645"/>
          <a:ext cx="7744690" cy="396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3" imgW="6827378" imgH="3634669" progId="Visio.Drawing.15">
                  <p:embed/>
                </p:oleObj>
              </mc:Choice>
              <mc:Fallback>
                <p:oleObj r:id="rId3" imgW="6827378" imgH="363466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655" y="2051645"/>
                        <a:ext cx="7744690" cy="39620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781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1374</TotalTime>
  <Words>369</Words>
  <Application>Microsoft Office PowerPoint</Application>
  <PresentationFormat>On-screen Show (4:3)</PresentationFormat>
  <Paragraphs>64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Agency FB</vt:lpstr>
      <vt:lpstr>Arial</vt:lpstr>
      <vt:lpstr>Arial Black</vt:lpstr>
      <vt:lpstr>Century Gothic</vt:lpstr>
      <vt:lpstr>Times New Roman</vt:lpstr>
      <vt:lpstr>Wingdings</vt:lpstr>
      <vt:lpstr>Wingdings 3</vt:lpstr>
      <vt:lpstr>Wisp</vt:lpstr>
      <vt:lpstr>Microsoft Visio Drawing</vt:lpstr>
      <vt:lpstr>Visio</vt:lpstr>
      <vt:lpstr>A Presentation on Partially Completed Job Vibe : The Job Portal App</vt:lpstr>
      <vt:lpstr>Introduction</vt:lpstr>
      <vt:lpstr>Objectives</vt:lpstr>
      <vt:lpstr>Existing System</vt:lpstr>
      <vt:lpstr>Proposed System</vt:lpstr>
      <vt:lpstr>External Interface Requirement</vt:lpstr>
      <vt:lpstr>Tools &amp; Languages Used</vt:lpstr>
      <vt:lpstr>Data Flow Diagram</vt:lpstr>
      <vt:lpstr>LEVEL 0 DFD </vt:lpstr>
      <vt:lpstr>LEVEL 1 DFD </vt:lpstr>
      <vt:lpstr>PowerPoint Presentation</vt:lpstr>
      <vt:lpstr>ER Diagram</vt:lpstr>
      <vt:lpstr>PowerPoint Presentation</vt:lpstr>
      <vt:lpstr>Relational Model</vt:lpstr>
      <vt:lpstr>PowerPoint Presentation</vt:lpstr>
      <vt:lpstr>Screenshots</vt:lpstr>
      <vt:lpstr>Login</vt:lpstr>
      <vt:lpstr>PowerPoint Presentation</vt:lpstr>
      <vt:lpstr>PowerPoint Presentation</vt:lpstr>
      <vt:lpstr>PowerPoint Presentation</vt:lpstr>
      <vt:lpstr>THANK YOU &amp; HAVE A GREAT DAY AHEAD!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Partially Completed College(JIST) Management System</dc:title>
  <dc:creator>End User</dc:creator>
  <cp:lastModifiedBy>End User</cp:lastModifiedBy>
  <cp:revision>46</cp:revision>
  <dcterms:created xsi:type="dcterms:W3CDTF">2017-04-02T10:12:04Z</dcterms:created>
  <dcterms:modified xsi:type="dcterms:W3CDTF">2018-06-27T05:46:52Z</dcterms:modified>
</cp:coreProperties>
</file>