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9900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8093E-3140-4686-BA1F-220075B68209}" type="datetimeFigureOut">
              <a:rPr lang="en-IN" smtClean="0"/>
              <a:t>22-11-2023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AAC0E6-4237-4026-86B6-B9FC995D5966}" type="slidenum">
              <a:rPr lang="en-IN" smtClean="0"/>
              <a:t>‹#›</a:t>
            </a:fld>
            <a:endParaRPr lang="en-IN"/>
          </a:p>
        </p:txBody>
      </p:sp>
    </p:spTree>
    <p:extLst>
      <p:ext uri="{BB962C8B-B14F-4D97-AF65-F5344CB8AC3E}">
        <p14:creationId xmlns:p14="http://schemas.microsoft.com/office/powerpoint/2010/main" val="3239880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BAAC0E6-4237-4026-86B6-B9FC995D5966}" type="slidenum">
              <a:rPr lang="en-IN" smtClean="0"/>
              <a:t>1</a:t>
            </a:fld>
            <a:endParaRPr lang="en-IN"/>
          </a:p>
        </p:txBody>
      </p:sp>
    </p:spTree>
    <p:extLst>
      <p:ext uri="{BB962C8B-B14F-4D97-AF65-F5344CB8AC3E}">
        <p14:creationId xmlns:p14="http://schemas.microsoft.com/office/powerpoint/2010/main" val="2792917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921E8-7028-0B6E-649F-41250D3B04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2FEB0E3-18DB-D3EE-B18D-8481BAC808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D2DFB8-98A2-9BAC-1EF1-4635C72BA5C5}"/>
              </a:ext>
            </a:extLst>
          </p:cNvPr>
          <p:cNvSpPr>
            <a:spLocks noGrp="1"/>
          </p:cNvSpPr>
          <p:nvPr>
            <p:ph type="dt" sz="half" idx="10"/>
          </p:nvPr>
        </p:nvSpPr>
        <p:spPr/>
        <p:txBody>
          <a:bodyPr/>
          <a:lstStyle/>
          <a:p>
            <a:fld id="{7E5CDDF9-4CF5-4AE1-A10A-F78645820496}" type="datetimeFigureOut">
              <a:rPr lang="en-IN" smtClean="0"/>
              <a:t>22-11-2023</a:t>
            </a:fld>
            <a:endParaRPr lang="en-IN"/>
          </a:p>
        </p:txBody>
      </p:sp>
      <p:sp>
        <p:nvSpPr>
          <p:cNvPr id="5" name="Footer Placeholder 4">
            <a:extLst>
              <a:ext uri="{FF2B5EF4-FFF2-40B4-BE49-F238E27FC236}">
                <a16:creationId xmlns:a16="http://schemas.microsoft.com/office/drawing/2014/main" id="{34ED6C42-CECE-9DF1-EC54-13A1E47194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DA5197-487D-6350-EF3F-DD719564ACC5}"/>
              </a:ext>
            </a:extLst>
          </p:cNvPr>
          <p:cNvSpPr>
            <a:spLocks noGrp="1"/>
          </p:cNvSpPr>
          <p:nvPr>
            <p:ph type="sldNum" sz="quarter" idx="12"/>
          </p:nvPr>
        </p:nvSpPr>
        <p:spPr/>
        <p:txBody>
          <a:bodyPr/>
          <a:lstStyle/>
          <a:p>
            <a:fld id="{2F7D6721-6F50-4BCC-96A0-83A9737DCCD6}" type="slidenum">
              <a:rPr lang="en-IN" smtClean="0"/>
              <a:t>‹#›</a:t>
            </a:fld>
            <a:endParaRPr lang="en-IN"/>
          </a:p>
        </p:txBody>
      </p:sp>
    </p:spTree>
    <p:extLst>
      <p:ext uri="{BB962C8B-B14F-4D97-AF65-F5344CB8AC3E}">
        <p14:creationId xmlns:p14="http://schemas.microsoft.com/office/powerpoint/2010/main" val="20789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F60F0-628F-DC3E-B228-9556B5FCF8C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1EF476-8768-DCFD-74B2-941FEB4A22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EEA90A-63BA-1DC7-5925-078C55DA44A3}"/>
              </a:ext>
            </a:extLst>
          </p:cNvPr>
          <p:cNvSpPr>
            <a:spLocks noGrp="1"/>
          </p:cNvSpPr>
          <p:nvPr>
            <p:ph type="dt" sz="half" idx="10"/>
          </p:nvPr>
        </p:nvSpPr>
        <p:spPr/>
        <p:txBody>
          <a:bodyPr/>
          <a:lstStyle/>
          <a:p>
            <a:fld id="{7E5CDDF9-4CF5-4AE1-A10A-F78645820496}" type="datetimeFigureOut">
              <a:rPr lang="en-IN" smtClean="0"/>
              <a:t>22-11-2023</a:t>
            </a:fld>
            <a:endParaRPr lang="en-IN"/>
          </a:p>
        </p:txBody>
      </p:sp>
      <p:sp>
        <p:nvSpPr>
          <p:cNvPr id="5" name="Footer Placeholder 4">
            <a:extLst>
              <a:ext uri="{FF2B5EF4-FFF2-40B4-BE49-F238E27FC236}">
                <a16:creationId xmlns:a16="http://schemas.microsoft.com/office/drawing/2014/main" id="{2F403F7A-7966-7492-88C4-0AAEA22DC2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2AF0F7-AB9F-88E8-47CE-FBAC6220227A}"/>
              </a:ext>
            </a:extLst>
          </p:cNvPr>
          <p:cNvSpPr>
            <a:spLocks noGrp="1"/>
          </p:cNvSpPr>
          <p:nvPr>
            <p:ph type="sldNum" sz="quarter" idx="12"/>
          </p:nvPr>
        </p:nvSpPr>
        <p:spPr/>
        <p:txBody>
          <a:bodyPr/>
          <a:lstStyle/>
          <a:p>
            <a:fld id="{2F7D6721-6F50-4BCC-96A0-83A9737DCCD6}" type="slidenum">
              <a:rPr lang="en-IN" smtClean="0"/>
              <a:t>‹#›</a:t>
            </a:fld>
            <a:endParaRPr lang="en-IN"/>
          </a:p>
        </p:txBody>
      </p:sp>
    </p:spTree>
    <p:extLst>
      <p:ext uri="{BB962C8B-B14F-4D97-AF65-F5344CB8AC3E}">
        <p14:creationId xmlns:p14="http://schemas.microsoft.com/office/powerpoint/2010/main" val="3016566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A0F2C4-2E0F-4DEC-E8E1-C9B1B22A40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9E25FC-BF37-08B9-09DC-A78E1079C3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4207A4-FD19-55DB-741A-4EB551563CFA}"/>
              </a:ext>
            </a:extLst>
          </p:cNvPr>
          <p:cNvSpPr>
            <a:spLocks noGrp="1"/>
          </p:cNvSpPr>
          <p:nvPr>
            <p:ph type="dt" sz="half" idx="10"/>
          </p:nvPr>
        </p:nvSpPr>
        <p:spPr/>
        <p:txBody>
          <a:bodyPr/>
          <a:lstStyle/>
          <a:p>
            <a:fld id="{7E5CDDF9-4CF5-4AE1-A10A-F78645820496}" type="datetimeFigureOut">
              <a:rPr lang="en-IN" smtClean="0"/>
              <a:t>22-11-2023</a:t>
            </a:fld>
            <a:endParaRPr lang="en-IN"/>
          </a:p>
        </p:txBody>
      </p:sp>
      <p:sp>
        <p:nvSpPr>
          <p:cNvPr id="5" name="Footer Placeholder 4">
            <a:extLst>
              <a:ext uri="{FF2B5EF4-FFF2-40B4-BE49-F238E27FC236}">
                <a16:creationId xmlns:a16="http://schemas.microsoft.com/office/drawing/2014/main" id="{EB23DD9D-35E0-CD37-590D-B3D3A10D07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E45F0B-9EF9-024F-58AE-C533BF599CF8}"/>
              </a:ext>
            </a:extLst>
          </p:cNvPr>
          <p:cNvSpPr>
            <a:spLocks noGrp="1"/>
          </p:cNvSpPr>
          <p:nvPr>
            <p:ph type="sldNum" sz="quarter" idx="12"/>
          </p:nvPr>
        </p:nvSpPr>
        <p:spPr/>
        <p:txBody>
          <a:bodyPr/>
          <a:lstStyle/>
          <a:p>
            <a:fld id="{2F7D6721-6F50-4BCC-96A0-83A9737DCCD6}" type="slidenum">
              <a:rPr lang="en-IN" smtClean="0"/>
              <a:t>‹#›</a:t>
            </a:fld>
            <a:endParaRPr lang="en-IN"/>
          </a:p>
        </p:txBody>
      </p:sp>
    </p:spTree>
    <p:extLst>
      <p:ext uri="{BB962C8B-B14F-4D97-AF65-F5344CB8AC3E}">
        <p14:creationId xmlns:p14="http://schemas.microsoft.com/office/powerpoint/2010/main" val="1025204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DCC2F-A221-A1F5-A555-B2FE548D31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2FEBB2-D6E7-F569-1123-7A2F5FFEE7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87B0E8-561B-605E-D903-9A9AFA4351B6}"/>
              </a:ext>
            </a:extLst>
          </p:cNvPr>
          <p:cNvSpPr>
            <a:spLocks noGrp="1"/>
          </p:cNvSpPr>
          <p:nvPr>
            <p:ph type="dt" sz="half" idx="10"/>
          </p:nvPr>
        </p:nvSpPr>
        <p:spPr/>
        <p:txBody>
          <a:bodyPr/>
          <a:lstStyle/>
          <a:p>
            <a:fld id="{7E5CDDF9-4CF5-4AE1-A10A-F78645820496}" type="datetimeFigureOut">
              <a:rPr lang="en-IN" smtClean="0"/>
              <a:t>22-11-2023</a:t>
            </a:fld>
            <a:endParaRPr lang="en-IN"/>
          </a:p>
        </p:txBody>
      </p:sp>
      <p:sp>
        <p:nvSpPr>
          <p:cNvPr id="5" name="Footer Placeholder 4">
            <a:extLst>
              <a:ext uri="{FF2B5EF4-FFF2-40B4-BE49-F238E27FC236}">
                <a16:creationId xmlns:a16="http://schemas.microsoft.com/office/drawing/2014/main" id="{2D22ADD7-AC06-B3A3-9CE1-5BF19DE52D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84641F-9DAB-03F4-647A-49E34BFD118C}"/>
              </a:ext>
            </a:extLst>
          </p:cNvPr>
          <p:cNvSpPr>
            <a:spLocks noGrp="1"/>
          </p:cNvSpPr>
          <p:nvPr>
            <p:ph type="sldNum" sz="quarter" idx="12"/>
          </p:nvPr>
        </p:nvSpPr>
        <p:spPr/>
        <p:txBody>
          <a:bodyPr/>
          <a:lstStyle/>
          <a:p>
            <a:fld id="{2F7D6721-6F50-4BCC-96A0-83A9737DCCD6}" type="slidenum">
              <a:rPr lang="en-IN" smtClean="0"/>
              <a:t>‹#›</a:t>
            </a:fld>
            <a:endParaRPr lang="en-IN"/>
          </a:p>
        </p:txBody>
      </p:sp>
    </p:spTree>
    <p:extLst>
      <p:ext uri="{BB962C8B-B14F-4D97-AF65-F5344CB8AC3E}">
        <p14:creationId xmlns:p14="http://schemas.microsoft.com/office/powerpoint/2010/main" val="2241313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02A7E-E4E2-2B97-2D88-97E9F5B2C1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73EBE3-A595-6239-9E97-82A6D5CCA7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6365B0-939B-5BA1-4C2A-61F5D4DF33E6}"/>
              </a:ext>
            </a:extLst>
          </p:cNvPr>
          <p:cNvSpPr>
            <a:spLocks noGrp="1"/>
          </p:cNvSpPr>
          <p:nvPr>
            <p:ph type="dt" sz="half" idx="10"/>
          </p:nvPr>
        </p:nvSpPr>
        <p:spPr/>
        <p:txBody>
          <a:bodyPr/>
          <a:lstStyle/>
          <a:p>
            <a:fld id="{7E5CDDF9-4CF5-4AE1-A10A-F78645820496}" type="datetimeFigureOut">
              <a:rPr lang="en-IN" smtClean="0"/>
              <a:t>22-11-2023</a:t>
            </a:fld>
            <a:endParaRPr lang="en-IN"/>
          </a:p>
        </p:txBody>
      </p:sp>
      <p:sp>
        <p:nvSpPr>
          <p:cNvPr id="5" name="Footer Placeholder 4">
            <a:extLst>
              <a:ext uri="{FF2B5EF4-FFF2-40B4-BE49-F238E27FC236}">
                <a16:creationId xmlns:a16="http://schemas.microsoft.com/office/drawing/2014/main" id="{7EF7C064-56A6-7CEA-B79E-E749EF8F96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E3C7EF-F5BF-ED73-AAC5-B1D69DB6AFCC}"/>
              </a:ext>
            </a:extLst>
          </p:cNvPr>
          <p:cNvSpPr>
            <a:spLocks noGrp="1"/>
          </p:cNvSpPr>
          <p:nvPr>
            <p:ph type="sldNum" sz="quarter" idx="12"/>
          </p:nvPr>
        </p:nvSpPr>
        <p:spPr/>
        <p:txBody>
          <a:bodyPr/>
          <a:lstStyle/>
          <a:p>
            <a:fld id="{2F7D6721-6F50-4BCC-96A0-83A9737DCCD6}" type="slidenum">
              <a:rPr lang="en-IN" smtClean="0"/>
              <a:t>‹#›</a:t>
            </a:fld>
            <a:endParaRPr lang="en-IN"/>
          </a:p>
        </p:txBody>
      </p:sp>
    </p:spTree>
    <p:extLst>
      <p:ext uri="{BB962C8B-B14F-4D97-AF65-F5344CB8AC3E}">
        <p14:creationId xmlns:p14="http://schemas.microsoft.com/office/powerpoint/2010/main" val="68541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25DC-7538-40E1-6D90-394F971F5E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B21527-1B70-6AC2-1CFA-B04BCA72B3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FE6CFE-DEEE-4050-42C9-400D03995A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2BBEF60-B601-320A-A557-3D23BEB8F81A}"/>
              </a:ext>
            </a:extLst>
          </p:cNvPr>
          <p:cNvSpPr>
            <a:spLocks noGrp="1"/>
          </p:cNvSpPr>
          <p:nvPr>
            <p:ph type="dt" sz="half" idx="10"/>
          </p:nvPr>
        </p:nvSpPr>
        <p:spPr/>
        <p:txBody>
          <a:bodyPr/>
          <a:lstStyle/>
          <a:p>
            <a:fld id="{7E5CDDF9-4CF5-4AE1-A10A-F78645820496}" type="datetimeFigureOut">
              <a:rPr lang="en-IN" smtClean="0"/>
              <a:t>22-11-2023</a:t>
            </a:fld>
            <a:endParaRPr lang="en-IN"/>
          </a:p>
        </p:txBody>
      </p:sp>
      <p:sp>
        <p:nvSpPr>
          <p:cNvPr id="6" name="Footer Placeholder 5">
            <a:extLst>
              <a:ext uri="{FF2B5EF4-FFF2-40B4-BE49-F238E27FC236}">
                <a16:creationId xmlns:a16="http://schemas.microsoft.com/office/drawing/2014/main" id="{7E0EBFDF-FD43-10BF-94D5-470FCBCF19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EFC640-C06B-1852-607D-5A5E26C6EBA3}"/>
              </a:ext>
            </a:extLst>
          </p:cNvPr>
          <p:cNvSpPr>
            <a:spLocks noGrp="1"/>
          </p:cNvSpPr>
          <p:nvPr>
            <p:ph type="sldNum" sz="quarter" idx="12"/>
          </p:nvPr>
        </p:nvSpPr>
        <p:spPr/>
        <p:txBody>
          <a:bodyPr/>
          <a:lstStyle/>
          <a:p>
            <a:fld id="{2F7D6721-6F50-4BCC-96A0-83A9737DCCD6}" type="slidenum">
              <a:rPr lang="en-IN" smtClean="0"/>
              <a:t>‹#›</a:t>
            </a:fld>
            <a:endParaRPr lang="en-IN"/>
          </a:p>
        </p:txBody>
      </p:sp>
    </p:spTree>
    <p:extLst>
      <p:ext uri="{BB962C8B-B14F-4D97-AF65-F5344CB8AC3E}">
        <p14:creationId xmlns:p14="http://schemas.microsoft.com/office/powerpoint/2010/main" val="352691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2A059-80D1-3D51-4EB1-D6C7DC9F59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617DD8-3A1E-8C9E-8E1F-BD93A765E2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184C18-0C32-E5DF-8964-7BAEF726AB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99317E5-1840-5E23-A1AA-CADAB940E3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AAEE8F-9D72-C32C-AA46-151070C047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7D45B75-9934-E0F0-5704-E0B3DF19FB54}"/>
              </a:ext>
            </a:extLst>
          </p:cNvPr>
          <p:cNvSpPr>
            <a:spLocks noGrp="1"/>
          </p:cNvSpPr>
          <p:nvPr>
            <p:ph type="dt" sz="half" idx="10"/>
          </p:nvPr>
        </p:nvSpPr>
        <p:spPr/>
        <p:txBody>
          <a:bodyPr/>
          <a:lstStyle/>
          <a:p>
            <a:fld id="{7E5CDDF9-4CF5-4AE1-A10A-F78645820496}" type="datetimeFigureOut">
              <a:rPr lang="en-IN" smtClean="0"/>
              <a:t>22-11-2023</a:t>
            </a:fld>
            <a:endParaRPr lang="en-IN"/>
          </a:p>
        </p:txBody>
      </p:sp>
      <p:sp>
        <p:nvSpPr>
          <p:cNvPr id="8" name="Footer Placeholder 7">
            <a:extLst>
              <a:ext uri="{FF2B5EF4-FFF2-40B4-BE49-F238E27FC236}">
                <a16:creationId xmlns:a16="http://schemas.microsoft.com/office/drawing/2014/main" id="{9D373052-D1B4-7DE4-72E1-D8814C9223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ACFD549-1248-E249-05A0-6B22CA233D7D}"/>
              </a:ext>
            </a:extLst>
          </p:cNvPr>
          <p:cNvSpPr>
            <a:spLocks noGrp="1"/>
          </p:cNvSpPr>
          <p:nvPr>
            <p:ph type="sldNum" sz="quarter" idx="12"/>
          </p:nvPr>
        </p:nvSpPr>
        <p:spPr/>
        <p:txBody>
          <a:bodyPr/>
          <a:lstStyle/>
          <a:p>
            <a:fld id="{2F7D6721-6F50-4BCC-96A0-83A9737DCCD6}" type="slidenum">
              <a:rPr lang="en-IN" smtClean="0"/>
              <a:t>‹#›</a:t>
            </a:fld>
            <a:endParaRPr lang="en-IN"/>
          </a:p>
        </p:txBody>
      </p:sp>
    </p:spTree>
    <p:extLst>
      <p:ext uri="{BB962C8B-B14F-4D97-AF65-F5344CB8AC3E}">
        <p14:creationId xmlns:p14="http://schemas.microsoft.com/office/powerpoint/2010/main" val="10437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2D8B2-83E5-9648-2C6A-D39C6D84DC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A5C4EA-D10F-A445-E09F-0150A6BD8678}"/>
              </a:ext>
            </a:extLst>
          </p:cNvPr>
          <p:cNvSpPr>
            <a:spLocks noGrp="1"/>
          </p:cNvSpPr>
          <p:nvPr>
            <p:ph type="dt" sz="half" idx="10"/>
          </p:nvPr>
        </p:nvSpPr>
        <p:spPr/>
        <p:txBody>
          <a:bodyPr/>
          <a:lstStyle/>
          <a:p>
            <a:fld id="{7E5CDDF9-4CF5-4AE1-A10A-F78645820496}" type="datetimeFigureOut">
              <a:rPr lang="en-IN" smtClean="0"/>
              <a:t>22-11-2023</a:t>
            </a:fld>
            <a:endParaRPr lang="en-IN"/>
          </a:p>
        </p:txBody>
      </p:sp>
      <p:sp>
        <p:nvSpPr>
          <p:cNvPr id="4" name="Footer Placeholder 3">
            <a:extLst>
              <a:ext uri="{FF2B5EF4-FFF2-40B4-BE49-F238E27FC236}">
                <a16:creationId xmlns:a16="http://schemas.microsoft.com/office/drawing/2014/main" id="{0EAF48B2-0E68-C0F8-351D-004AFED9AEA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4ECCA4B-B49A-18BC-8B35-5B87BF67013F}"/>
              </a:ext>
            </a:extLst>
          </p:cNvPr>
          <p:cNvSpPr>
            <a:spLocks noGrp="1"/>
          </p:cNvSpPr>
          <p:nvPr>
            <p:ph type="sldNum" sz="quarter" idx="12"/>
          </p:nvPr>
        </p:nvSpPr>
        <p:spPr/>
        <p:txBody>
          <a:bodyPr/>
          <a:lstStyle/>
          <a:p>
            <a:fld id="{2F7D6721-6F50-4BCC-96A0-83A9737DCCD6}" type="slidenum">
              <a:rPr lang="en-IN" smtClean="0"/>
              <a:t>‹#›</a:t>
            </a:fld>
            <a:endParaRPr lang="en-IN"/>
          </a:p>
        </p:txBody>
      </p:sp>
    </p:spTree>
    <p:extLst>
      <p:ext uri="{BB962C8B-B14F-4D97-AF65-F5344CB8AC3E}">
        <p14:creationId xmlns:p14="http://schemas.microsoft.com/office/powerpoint/2010/main" val="2893503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9E6F6F-D543-E749-8FDC-D1285924724C}"/>
              </a:ext>
            </a:extLst>
          </p:cNvPr>
          <p:cNvSpPr>
            <a:spLocks noGrp="1"/>
          </p:cNvSpPr>
          <p:nvPr>
            <p:ph type="dt" sz="half" idx="10"/>
          </p:nvPr>
        </p:nvSpPr>
        <p:spPr/>
        <p:txBody>
          <a:bodyPr/>
          <a:lstStyle/>
          <a:p>
            <a:fld id="{7E5CDDF9-4CF5-4AE1-A10A-F78645820496}" type="datetimeFigureOut">
              <a:rPr lang="en-IN" smtClean="0"/>
              <a:t>22-11-2023</a:t>
            </a:fld>
            <a:endParaRPr lang="en-IN"/>
          </a:p>
        </p:txBody>
      </p:sp>
      <p:sp>
        <p:nvSpPr>
          <p:cNvPr id="3" name="Footer Placeholder 2">
            <a:extLst>
              <a:ext uri="{FF2B5EF4-FFF2-40B4-BE49-F238E27FC236}">
                <a16:creationId xmlns:a16="http://schemas.microsoft.com/office/drawing/2014/main" id="{69C7ABC5-449A-23A7-F0E9-12188BD3693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EBD61C-D488-68B2-122A-810C88DC1174}"/>
              </a:ext>
            </a:extLst>
          </p:cNvPr>
          <p:cNvSpPr>
            <a:spLocks noGrp="1"/>
          </p:cNvSpPr>
          <p:nvPr>
            <p:ph type="sldNum" sz="quarter" idx="12"/>
          </p:nvPr>
        </p:nvSpPr>
        <p:spPr/>
        <p:txBody>
          <a:bodyPr/>
          <a:lstStyle/>
          <a:p>
            <a:fld id="{2F7D6721-6F50-4BCC-96A0-83A9737DCCD6}" type="slidenum">
              <a:rPr lang="en-IN" smtClean="0"/>
              <a:t>‹#›</a:t>
            </a:fld>
            <a:endParaRPr lang="en-IN"/>
          </a:p>
        </p:txBody>
      </p:sp>
    </p:spTree>
    <p:extLst>
      <p:ext uri="{BB962C8B-B14F-4D97-AF65-F5344CB8AC3E}">
        <p14:creationId xmlns:p14="http://schemas.microsoft.com/office/powerpoint/2010/main" val="2633047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28D01-6AAB-0966-3B14-308CD08D8A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AE4FFB4-3FFF-21FD-28FA-DB98F6F19D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E03D609-E448-5710-2466-6960AC6468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48E95B-A466-4554-7F0C-FF6381DF86F8}"/>
              </a:ext>
            </a:extLst>
          </p:cNvPr>
          <p:cNvSpPr>
            <a:spLocks noGrp="1"/>
          </p:cNvSpPr>
          <p:nvPr>
            <p:ph type="dt" sz="half" idx="10"/>
          </p:nvPr>
        </p:nvSpPr>
        <p:spPr/>
        <p:txBody>
          <a:bodyPr/>
          <a:lstStyle/>
          <a:p>
            <a:fld id="{7E5CDDF9-4CF5-4AE1-A10A-F78645820496}" type="datetimeFigureOut">
              <a:rPr lang="en-IN" smtClean="0"/>
              <a:t>22-11-2023</a:t>
            </a:fld>
            <a:endParaRPr lang="en-IN"/>
          </a:p>
        </p:txBody>
      </p:sp>
      <p:sp>
        <p:nvSpPr>
          <p:cNvPr id="6" name="Footer Placeholder 5">
            <a:extLst>
              <a:ext uri="{FF2B5EF4-FFF2-40B4-BE49-F238E27FC236}">
                <a16:creationId xmlns:a16="http://schemas.microsoft.com/office/drawing/2014/main" id="{684FC7E1-B58F-4BFA-D7CD-51CAA8D707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99C14C-FC8D-BEDA-EF16-B5D6AC80FCAD}"/>
              </a:ext>
            </a:extLst>
          </p:cNvPr>
          <p:cNvSpPr>
            <a:spLocks noGrp="1"/>
          </p:cNvSpPr>
          <p:nvPr>
            <p:ph type="sldNum" sz="quarter" idx="12"/>
          </p:nvPr>
        </p:nvSpPr>
        <p:spPr/>
        <p:txBody>
          <a:bodyPr/>
          <a:lstStyle/>
          <a:p>
            <a:fld id="{2F7D6721-6F50-4BCC-96A0-83A9737DCCD6}" type="slidenum">
              <a:rPr lang="en-IN" smtClean="0"/>
              <a:t>‹#›</a:t>
            </a:fld>
            <a:endParaRPr lang="en-IN"/>
          </a:p>
        </p:txBody>
      </p:sp>
    </p:spTree>
    <p:extLst>
      <p:ext uri="{BB962C8B-B14F-4D97-AF65-F5344CB8AC3E}">
        <p14:creationId xmlns:p14="http://schemas.microsoft.com/office/powerpoint/2010/main" val="270369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BEA61-FD89-C478-21B5-47B60CF02B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19C6D2C-5F16-4CCD-7A90-725FD65E7A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9425E6-B179-F86A-04C5-2FA4FFCD6A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A769DA-D497-8D89-6095-003BEDD28638}"/>
              </a:ext>
            </a:extLst>
          </p:cNvPr>
          <p:cNvSpPr>
            <a:spLocks noGrp="1"/>
          </p:cNvSpPr>
          <p:nvPr>
            <p:ph type="dt" sz="half" idx="10"/>
          </p:nvPr>
        </p:nvSpPr>
        <p:spPr/>
        <p:txBody>
          <a:bodyPr/>
          <a:lstStyle/>
          <a:p>
            <a:fld id="{7E5CDDF9-4CF5-4AE1-A10A-F78645820496}" type="datetimeFigureOut">
              <a:rPr lang="en-IN" smtClean="0"/>
              <a:t>22-11-2023</a:t>
            </a:fld>
            <a:endParaRPr lang="en-IN"/>
          </a:p>
        </p:txBody>
      </p:sp>
      <p:sp>
        <p:nvSpPr>
          <p:cNvPr id="6" name="Footer Placeholder 5">
            <a:extLst>
              <a:ext uri="{FF2B5EF4-FFF2-40B4-BE49-F238E27FC236}">
                <a16:creationId xmlns:a16="http://schemas.microsoft.com/office/drawing/2014/main" id="{0BE8BE69-4482-C0C0-5580-5534F9DA06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2BB334-6906-A1F0-1AA8-95544EDD08A9}"/>
              </a:ext>
            </a:extLst>
          </p:cNvPr>
          <p:cNvSpPr>
            <a:spLocks noGrp="1"/>
          </p:cNvSpPr>
          <p:nvPr>
            <p:ph type="sldNum" sz="quarter" idx="12"/>
          </p:nvPr>
        </p:nvSpPr>
        <p:spPr/>
        <p:txBody>
          <a:bodyPr/>
          <a:lstStyle/>
          <a:p>
            <a:fld id="{2F7D6721-6F50-4BCC-96A0-83A9737DCCD6}" type="slidenum">
              <a:rPr lang="en-IN" smtClean="0"/>
              <a:t>‹#›</a:t>
            </a:fld>
            <a:endParaRPr lang="en-IN"/>
          </a:p>
        </p:txBody>
      </p:sp>
    </p:spTree>
    <p:extLst>
      <p:ext uri="{BB962C8B-B14F-4D97-AF65-F5344CB8AC3E}">
        <p14:creationId xmlns:p14="http://schemas.microsoft.com/office/powerpoint/2010/main" val="1472506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E4A0F9-E915-81F7-FC60-63938A0D34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463A88-92D2-572F-E9E4-B97295A566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15B21C-F810-C23B-3933-3635901713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5CDDF9-4CF5-4AE1-A10A-F78645820496}" type="datetimeFigureOut">
              <a:rPr lang="en-IN" smtClean="0"/>
              <a:t>22-11-2023</a:t>
            </a:fld>
            <a:endParaRPr lang="en-IN"/>
          </a:p>
        </p:txBody>
      </p:sp>
      <p:sp>
        <p:nvSpPr>
          <p:cNvPr id="5" name="Footer Placeholder 4">
            <a:extLst>
              <a:ext uri="{FF2B5EF4-FFF2-40B4-BE49-F238E27FC236}">
                <a16:creationId xmlns:a16="http://schemas.microsoft.com/office/drawing/2014/main" id="{71776F8B-22C2-E0B9-078F-B4DACECBB7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CB3011F-17CE-0127-D02A-F8EFF75591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7D6721-6F50-4BCC-96A0-83A9737DCCD6}" type="slidenum">
              <a:rPr lang="en-IN" smtClean="0"/>
              <a:t>‹#›</a:t>
            </a:fld>
            <a:endParaRPr lang="en-IN"/>
          </a:p>
        </p:txBody>
      </p:sp>
    </p:spTree>
    <p:extLst>
      <p:ext uri="{BB962C8B-B14F-4D97-AF65-F5344CB8AC3E}">
        <p14:creationId xmlns:p14="http://schemas.microsoft.com/office/powerpoint/2010/main" val="3006793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3B0E39-21CD-8E01-9BF4-9BC69E771D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59216" cy="6858000"/>
          </a:xfrm>
          <a:prstGeom prst="rect">
            <a:avLst/>
          </a:prstGeom>
        </p:spPr>
      </p:pic>
      <p:sp>
        <p:nvSpPr>
          <p:cNvPr id="4" name="TextBox 3">
            <a:extLst>
              <a:ext uri="{FF2B5EF4-FFF2-40B4-BE49-F238E27FC236}">
                <a16:creationId xmlns:a16="http://schemas.microsoft.com/office/drawing/2014/main" id="{25BB73FA-460C-0AE5-07A9-E34254A114E6}"/>
              </a:ext>
            </a:extLst>
          </p:cNvPr>
          <p:cNvSpPr txBox="1"/>
          <p:nvPr/>
        </p:nvSpPr>
        <p:spPr>
          <a:xfrm>
            <a:off x="7484005" y="1987420"/>
            <a:ext cx="4213013" cy="2523768"/>
          </a:xfrm>
          <a:prstGeom prst="rect">
            <a:avLst/>
          </a:prstGeom>
          <a:noFill/>
        </p:spPr>
        <p:txBody>
          <a:bodyPr wrap="none" rtlCol="0">
            <a:spAutoFit/>
          </a:bodyPr>
          <a:lstStyle/>
          <a:p>
            <a:pPr algn="ctr"/>
            <a:r>
              <a:rPr lang="en-GB" sz="6000" dirty="0">
                <a:solidFill>
                  <a:schemeClr val="accent2">
                    <a:lumMod val="50000"/>
                  </a:schemeClr>
                </a:solidFill>
                <a:latin typeface="Bahnschrift SemiBold SemiConden" panose="020B0502040204020203" pitchFamily="34" charset="0"/>
              </a:rPr>
              <a:t>PIZZA SALES </a:t>
            </a:r>
          </a:p>
          <a:p>
            <a:pPr algn="ctr"/>
            <a:r>
              <a:rPr lang="en-GB" sz="6000" dirty="0">
                <a:solidFill>
                  <a:schemeClr val="accent2">
                    <a:lumMod val="50000"/>
                  </a:schemeClr>
                </a:solidFill>
                <a:latin typeface="Bahnschrift SemiBold SemiConden" panose="020B0502040204020203" pitchFamily="34" charset="0"/>
              </a:rPr>
              <a:t>ANALYSIS</a:t>
            </a:r>
          </a:p>
          <a:p>
            <a:pPr algn="ctr"/>
            <a:endParaRPr lang="en-GB" dirty="0">
              <a:solidFill>
                <a:srgbClr val="800000"/>
              </a:solidFill>
            </a:endParaRPr>
          </a:p>
          <a:p>
            <a:pPr algn="ctr"/>
            <a:r>
              <a:rPr lang="en-GB" sz="2000" dirty="0">
                <a:solidFill>
                  <a:srgbClr val="800000"/>
                </a:solidFill>
                <a:latin typeface="Bahnschrift SemiBold" panose="020B0502040204020203" pitchFamily="34" charset="0"/>
              </a:rPr>
              <a:t>JANUARY 2015 – DECEMBER 2015</a:t>
            </a:r>
            <a:endParaRPr lang="en-IN" sz="2000" dirty="0">
              <a:solidFill>
                <a:srgbClr val="800000"/>
              </a:solidFill>
              <a:latin typeface="Bahnschrift SemiBold" panose="020B0502040204020203" pitchFamily="34" charset="0"/>
            </a:endParaRPr>
          </a:p>
        </p:txBody>
      </p:sp>
    </p:spTree>
    <p:extLst>
      <p:ext uri="{BB962C8B-B14F-4D97-AF65-F5344CB8AC3E}">
        <p14:creationId xmlns:p14="http://schemas.microsoft.com/office/powerpoint/2010/main" val="2106772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0A83DA-E76C-D2B5-2C69-551EF471F462}"/>
              </a:ext>
            </a:extLst>
          </p:cNvPr>
          <p:cNvPicPr>
            <a:picLocks noChangeAspect="1"/>
          </p:cNvPicPr>
          <p:nvPr/>
        </p:nvPicPr>
        <p:blipFill>
          <a:blip r:embed="rId2"/>
          <a:stretch>
            <a:fillRect/>
          </a:stretch>
        </p:blipFill>
        <p:spPr>
          <a:xfrm>
            <a:off x="130629" y="125987"/>
            <a:ext cx="11905862" cy="6545401"/>
          </a:xfrm>
          <a:prstGeom prst="rect">
            <a:avLst/>
          </a:prstGeom>
        </p:spPr>
      </p:pic>
    </p:spTree>
    <p:extLst>
      <p:ext uri="{BB962C8B-B14F-4D97-AF65-F5344CB8AC3E}">
        <p14:creationId xmlns:p14="http://schemas.microsoft.com/office/powerpoint/2010/main" val="3838318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6646CF-C8AE-C19F-7C6E-EC0339E4607C}"/>
              </a:ext>
            </a:extLst>
          </p:cNvPr>
          <p:cNvPicPr>
            <a:picLocks noChangeAspect="1"/>
          </p:cNvPicPr>
          <p:nvPr/>
        </p:nvPicPr>
        <p:blipFill>
          <a:blip r:embed="rId2"/>
          <a:stretch>
            <a:fillRect/>
          </a:stretch>
        </p:blipFill>
        <p:spPr>
          <a:xfrm>
            <a:off x="121298" y="121298"/>
            <a:ext cx="11952514" cy="6634066"/>
          </a:xfrm>
          <a:prstGeom prst="rect">
            <a:avLst/>
          </a:prstGeom>
        </p:spPr>
      </p:pic>
    </p:spTree>
    <p:extLst>
      <p:ext uri="{BB962C8B-B14F-4D97-AF65-F5344CB8AC3E}">
        <p14:creationId xmlns:p14="http://schemas.microsoft.com/office/powerpoint/2010/main" val="2580808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3657A-DB57-EA8F-FB7E-04704BC26C18}"/>
              </a:ext>
            </a:extLst>
          </p:cNvPr>
          <p:cNvSpPr>
            <a:spLocks noGrp="1"/>
          </p:cNvSpPr>
          <p:nvPr>
            <p:ph type="title"/>
          </p:nvPr>
        </p:nvSpPr>
        <p:spPr>
          <a:xfrm>
            <a:off x="838200" y="365125"/>
            <a:ext cx="10515600" cy="847855"/>
          </a:xfrm>
        </p:spPr>
        <p:txBody>
          <a:bodyPr>
            <a:noAutofit/>
          </a:bodyPr>
          <a:lstStyle/>
          <a:p>
            <a:r>
              <a:rPr lang="en-GB" sz="4000" b="1" dirty="0">
                <a:solidFill>
                  <a:schemeClr val="accent2">
                    <a:lumMod val="50000"/>
                  </a:schemeClr>
                </a:solidFill>
                <a:latin typeface="Bahnschrift" panose="020B0502040204020203" pitchFamily="34" charset="0"/>
              </a:rPr>
              <a:t>INSIGHTS</a:t>
            </a:r>
            <a:endParaRPr lang="en-IN" sz="4000" b="1" dirty="0">
              <a:solidFill>
                <a:schemeClr val="accent2">
                  <a:lumMod val="50000"/>
                </a:schemeClr>
              </a:solidFill>
              <a:latin typeface="Bahnschrift" panose="020B0502040204020203" pitchFamily="34" charset="0"/>
            </a:endParaRPr>
          </a:p>
        </p:txBody>
      </p:sp>
      <p:sp>
        <p:nvSpPr>
          <p:cNvPr id="3" name="Content Placeholder 2">
            <a:extLst>
              <a:ext uri="{FF2B5EF4-FFF2-40B4-BE49-F238E27FC236}">
                <a16:creationId xmlns:a16="http://schemas.microsoft.com/office/drawing/2014/main" id="{F6642EF4-87A9-87CE-FD1E-8BDAFCE6298C}"/>
              </a:ext>
            </a:extLst>
          </p:cNvPr>
          <p:cNvSpPr>
            <a:spLocks noGrp="1"/>
          </p:cNvSpPr>
          <p:nvPr>
            <p:ph idx="1"/>
          </p:nvPr>
        </p:nvSpPr>
        <p:spPr>
          <a:xfrm>
            <a:off x="838200" y="1455575"/>
            <a:ext cx="10515600" cy="4954555"/>
          </a:xfrm>
        </p:spPr>
        <p:txBody>
          <a:bodyPr>
            <a:normAutofit lnSpcReduction="10000"/>
          </a:bodyPr>
          <a:lstStyle/>
          <a:p>
            <a:pPr>
              <a:buFont typeface="Wingdings" panose="05000000000000000000" pitchFamily="2" charset="2"/>
              <a:buChar char="Ø"/>
            </a:pPr>
            <a:r>
              <a:rPr lang="en-GB" sz="2000" dirty="0">
                <a:solidFill>
                  <a:srgbClr val="800000"/>
                </a:solidFill>
                <a:latin typeface="Bahnschrift" panose="020B0502040204020203" pitchFamily="34" charset="0"/>
              </a:rPr>
              <a:t> The pizza menu includes 32 unique pizzas sold in 4 categories – Chicken, Classic, Supreme and Veggie with 5 different pizza sizes – Regular, Medium, Large, X-Large and XX-Large.</a:t>
            </a:r>
          </a:p>
          <a:p>
            <a:pPr>
              <a:buFont typeface="Wingdings" panose="05000000000000000000" pitchFamily="2" charset="2"/>
              <a:buChar char="Ø"/>
            </a:pPr>
            <a:r>
              <a:rPr lang="en-GB" sz="2000" dirty="0">
                <a:solidFill>
                  <a:srgbClr val="800000"/>
                </a:solidFill>
                <a:latin typeface="Bahnschrift" panose="020B0502040204020203" pitchFamily="34" charset="0"/>
              </a:rPr>
              <a:t> Friday sees the highest pizza orders and Sunday the lowest pizza orders.</a:t>
            </a:r>
          </a:p>
          <a:p>
            <a:pPr>
              <a:buFont typeface="Wingdings" panose="05000000000000000000" pitchFamily="2" charset="2"/>
              <a:buChar char="Ø"/>
            </a:pPr>
            <a:r>
              <a:rPr lang="en-GB" sz="2000" dirty="0">
                <a:solidFill>
                  <a:srgbClr val="800000"/>
                </a:solidFill>
                <a:latin typeface="Bahnschrift" panose="020B0502040204020203" pitchFamily="34" charset="0"/>
              </a:rPr>
              <a:t> July achieved the highest pizza orders and October the lowest pizza orders among all months in the year 2015.</a:t>
            </a:r>
          </a:p>
          <a:p>
            <a:pPr>
              <a:buFont typeface="Wingdings" panose="05000000000000000000" pitchFamily="2" charset="2"/>
              <a:buChar char="Ø"/>
            </a:pPr>
            <a:r>
              <a:rPr lang="en-GB" sz="2000" dirty="0">
                <a:solidFill>
                  <a:srgbClr val="800000"/>
                </a:solidFill>
                <a:latin typeface="Bahnschrift" panose="020B0502040204020203" pitchFamily="34" charset="0"/>
              </a:rPr>
              <a:t> Classic pizza category contributes to highest sales and Veggie pizza category the lowest among all pizza categories.</a:t>
            </a:r>
          </a:p>
          <a:p>
            <a:pPr>
              <a:buFont typeface="Wingdings" panose="05000000000000000000" pitchFamily="2" charset="2"/>
              <a:buChar char="Ø"/>
            </a:pPr>
            <a:r>
              <a:rPr lang="en-GB" sz="2000" dirty="0">
                <a:solidFill>
                  <a:srgbClr val="800000"/>
                </a:solidFill>
                <a:latin typeface="Bahnschrift" panose="020B0502040204020203" pitchFamily="34" charset="0"/>
              </a:rPr>
              <a:t> Large size pizza contributes to highest sales and XX-Large size pizza sells the lowest.</a:t>
            </a:r>
          </a:p>
          <a:p>
            <a:pPr>
              <a:buFont typeface="Wingdings" panose="05000000000000000000" pitchFamily="2" charset="2"/>
              <a:buChar char="Ø"/>
            </a:pPr>
            <a:r>
              <a:rPr lang="en-GB" sz="2000" dirty="0">
                <a:solidFill>
                  <a:srgbClr val="800000"/>
                </a:solidFill>
                <a:latin typeface="Bahnschrift" panose="020B0502040204020203" pitchFamily="34" charset="0"/>
              </a:rPr>
              <a:t> Classic pizza category sells in maximum quantity and Chicken pizza category in minimum quantity among all pizza categories.</a:t>
            </a:r>
          </a:p>
          <a:p>
            <a:pPr>
              <a:buFont typeface="Wingdings" panose="05000000000000000000" pitchFamily="2" charset="2"/>
              <a:buChar char="Ø"/>
            </a:pPr>
            <a:r>
              <a:rPr lang="en-GB" sz="2000" dirty="0">
                <a:solidFill>
                  <a:srgbClr val="800000"/>
                </a:solidFill>
                <a:latin typeface="Bahnschrift" panose="020B0502040204020203" pitchFamily="34" charset="0"/>
              </a:rPr>
              <a:t> The Thai Chicken pizza is the best seller by revenue contributing around 43k revenue.</a:t>
            </a:r>
          </a:p>
          <a:p>
            <a:pPr>
              <a:buFont typeface="Wingdings" panose="05000000000000000000" pitchFamily="2" charset="2"/>
              <a:buChar char="Ø"/>
            </a:pPr>
            <a:r>
              <a:rPr lang="en-GB" sz="2000" dirty="0">
                <a:solidFill>
                  <a:srgbClr val="800000"/>
                </a:solidFill>
                <a:latin typeface="Bahnschrift" panose="020B0502040204020203" pitchFamily="34" charset="0"/>
              </a:rPr>
              <a:t> The Classic Deluxe pizza is the best seller by quantity selling about 2500 pizzas.</a:t>
            </a:r>
          </a:p>
          <a:p>
            <a:pPr>
              <a:buFont typeface="Wingdings" panose="05000000000000000000" pitchFamily="2" charset="2"/>
              <a:buChar char="Ø"/>
            </a:pPr>
            <a:r>
              <a:rPr lang="en-GB" sz="2000" dirty="0">
                <a:solidFill>
                  <a:srgbClr val="800000"/>
                </a:solidFill>
                <a:latin typeface="Bahnschrift" panose="020B0502040204020203" pitchFamily="34" charset="0"/>
              </a:rPr>
              <a:t> The Classic Deluxe pizza is the best seller by orders getting around 2300 orders.</a:t>
            </a:r>
          </a:p>
          <a:p>
            <a:pPr>
              <a:buFont typeface="Wingdings" panose="05000000000000000000" pitchFamily="2" charset="2"/>
              <a:buChar char="Ø"/>
            </a:pPr>
            <a:r>
              <a:rPr lang="en-GB" sz="2000" dirty="0">
                <a:solidFill>
                  <a:srgbClr val="800000"/>
                </a:solidFill>
                <a:latin typeface="Bahnschrift" panose="020B0502040204020203" pitchFamily="34" charset="0"/>
              </a:rPr>
              <a:t> The Brie </a:t>
            </a:r>
            <a:r>
              <a:rPr lang="en-GB" sz="2000" dirty="0" err="1">
                <a:solidFill>
                  <a:srgbClr val="800000"/>
                </a:solidFill>
                <a:latin typeface="Bahnschrift" panose="020B0502040204020203" pitchFamily="34" charset="0"/>
              </a:rPr>
              <a:t>Carre</a:t>
            </a:r>
            <a:r>
              <a:rPr lang="en-GB" sz="2000" dirty="0">
                <a:solidFill>
                  <a:srgbClr val="800000"/>
                </a:solidFill>
                <a:latin typeface="Bahnschrift" panose="020B0502040204020203" pitchFamily="34" charset="0"/>
              </a:rPr>
              <a:t> pizza is the worst seller by revenue, quantity and orders.</a:t>
            </a:r>
          </a:p>
          <a:p>
            <a:pPr marL="0" indent="0">
              <a:buNone/>
            </a:pPr>
            <a:endParaRPr lang="en-GB" sz="2000" dirty="0">
              <a:solidFill>
                <a:srgbClr val="800000"/>
              </a:solidFill>
              <a:latin typeface="Bahnschrift" panose="020B0502040204020203" pitchFamily="34" charset="0"/>
            </a:endParaRPr>
          </a:p>
          <a:p>
            <a:pPr>
              <a:buFont typeface="Wingdings" panose="05000000000000000000" pitchFamily="2" charset="2"/>
              <a:buChar char="Ø"/>
            </a:pPr>
            <a:endParaRPr lang="en-GB" sz="2000" dirty="0">
              <a:solidFill>
                <a:srgbClr val="800000"/>
              </a:solidFill>
              <a:latin typeface="Bahnschrift" panose="020B0502040204020203" pitchFamily="34" charset="0"/>
            </a:endParaRPr>
          </a:p>
          <a:p>
            <a:pPr>
              <a:buFont typeface="Wingdings" panose="05000000000000000000" pitchFamily="2" charset="2"/>
              <a:buChar char="Ø"/>
            </a:pPr>
            <a:endParaRPr lang="en-IN" sz="2000" dirty="0">
              <a:solidFill>
                <a:srgbClr val="800000"/>
              </a:solidFill>
              <a:latin typeface="Bahnschrift" panose="020B0502040204020203" pitchFamily="34" charset="0"/>
            </a:endParaRPr>
          </a:p>
        </p:txBody>
      </p:sp>
    </p:spTree>
    <p:extLst>
      <p:ext uri="{BB962C8B-B14F-4D97-AF65-F5344CB8AC3E}">
        <p14:creationId xmlns:p14="http://schemas.microsoft.com/office/powerpoint/2010/main" val="3890483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B8D0B-752B-94BA-CECF-AE57FEFB6521}"/>
              </a:ext>
            </a:extLst>
          </p:cNvPr>
          <p:cNvSpPr>
            <a:spLocks noGrp="1"/>
          </p:cNvSpPr>
          <p:nvPr>
            <p:ph type="title"/>
          </p:nvPr>
        </p:nvSpPr>
        <p:spPr>
          <a:xfrm>
            <a:off x="838200" y="365125"/>
            <a:ext cx="10515600" cy="866515"/>
          </a:xfrm>
        </p:spPr>
        <p:txBody>
          <a:bodyPr>
            <a:normAutofit/>
          </a:bodyPr>
          <a:lstStyle/>
          <a:p>
            <a:r>
              <a:rPr lang="en-GB" sz="3600" b="1" dirty="0">
                <a:solidFill>
                  <a:schemeClr val="accent2">
                    <a:lumMod val="50000"/>
                  </a:schemeClr>
                </a:solidFill>
                <a:latin typeface="Bahnschrift" panose="020B0502040204020203" pitchFamily="34" charset="0"/>
              </a:rPr>
              <a:t>RECOMMENDATIONS</a:t>
            </a:r>
            <a:endParaRPr lang="en-IN" sz="3600" b="1" dirty="0">
              <a:solidFill>
                <a:schemeClr val="accent2">
                  <a:lumMod val="50000"/>
                </a:schemeClr>
              </a:solidFill>
              <a:latin typeface="Bahnschrift" panose="020B0502040204020203" pitchFamily="34" charset="0"/>
            </a:endParaRPr>
          </a:p>
        </p:txBody>
      </p:sp>
      <p:sp>
        <p:nvSpPr>
          <p:cNvPr id="3" name="Content Placeholder 2">
            <a:extLst>
              <a:ext uri="{FF2B5EF4-FFF2-40B4-BE49-F238E27FC236}">
                <a16:creationId xmlns:a16="http://schemas.microsoft.com/office/drawing/2014/main" id="{EF28B689-DB9F-CF12-E9A4-5ED849ACB99A}"/>
              </a:ext>
            </a:extLst>
          </p:cNvPr>
          <p:cNvSpPr>
            <a:spLocks noGrp="1"/>
          </p:cNvSpPr>
          <p:nvPr>
            <p:ph idx="1"/>
          </p:nvPr>
        </p:nvSpPr>
        <p:spPr>
          <a:xfrm>
            <a:off x="838200" y="1436914"/>
            <a:ext cx="10515600" cy="4833355"/>
          </a:xfrm>
        </p:spPr>
        <p:txBody>
          <a:bodyPr>
            <a:normAutofit lnSpcReduction="10000"/>
          </a:bodyPr>
          <a:lstStyle/>
          <a:p>
            <a:pPr>
              <a:buFont typeface="Wingdings" panose="05000000000000000000" pitchFamily="2" charset="2"/>
              <a:buChar char="Ø"/>
            </a:pPr>
            <a:r>
              <a:rPr lang="en-GB" sz="2000" dirty="0">
                <a:solidFill>
                  <a:schemeClr val="accent2">
                    <a:lumMod val="50000"/>
                  </a:schemeClr>
                </a:solidFill>
                <a:latin typeface="Bahnschrift" panose="020B0502040204020203" pitchFamily="34" charset="0"/>
              </a:rPr>
              <a:t> The Brie </a:t>
            </a:r>
            <a:r>
              <a:rPr lang="en-GB" sz="2000" dirty="0" err="1">
                <a:solidFill>
                  <a:schemeClr val="accent2">
                    <a:lumMod val="50000"/>
                  </a:schemeClr>
                </a:solidFill>
                <a:latin typeface="Bahnschrift" panose="020B0502040204020203" pitchFamily="34" charset="0"/>
              </a:rPr>
              <a:t>Carre</a:t>
            </a:r>
            <a:r>
              <a:rPr lang="en-GB" sz="2000" dirty="0">
                <a:solidFill>
                  <a:schemeClr val="accent2">
                    <a:lumMod val="50000"/>
                  </a:schemeClr>
                </a:solidFill>
                <a:latin typeface="Bahnschrift" panose="020B0502040204020203" pitchFamily="34" charset="0"/>
              </a:rPr>
              <a:t> pizza being the worst seller by revenue, quantity and orders suggests it is not liked by the customers and should be considered for removal from the menu.</a:t>
            </a:r>
          </a:p>
          <a:p>
            <a:pPr>
              <a:buFont typeface="Wingdings" panose="05000000000000000000" pitchFamily="2" charset="2"/>
              <a:buChar char="Ø"/>
            </a:pPr>
            <a:r>
              <a:rPr lang="en-GB" sz="2000" dirty="0">
                <a:solidFill>
                  <a:schemeClr val="accent2">
                    <a:lumMod val="50000"/>
                  </a:schemeClr>
                </a:solidFill>
                <a:latin typeface="Bahnschrift" panose="020B0502040204020203" pitchFamily="34" charset="0"/>
              </a:rPr>
              <a:t> The other worst seller pizzas should be rechecked on the basis of recipe, taste, pricing and popularity among the customers. </a:t>
            </a:r>
          </a:p>
          <a:p>
            <a:pPr>
              <a:buFont typeface="Wingdings" panose="05000000000000000000" pitchFamily="2" charset="2"/>
              <a:buChar char="Ø"/>
            </a:pPr>
            <a:r>
              <a:rPr lang="en-GB" sz="2000" dirty="0">
                <a:solidFill>
                  <a:schemeClr val="accent2">
                    <a:lumMod val="50000"/>
                  </a:schemeClr>
                </a:solidFill>
                <a:latin typeface="Bahnschrift" panose="020B0502040204020203" pitchFamily="34" charset="0"/>
              </a:rPr>
              <a:t> Saturdays and Sundays being the weekends should contribute major sales, on the contrary, Sunday observes the lowest sale in the whole week which is surprising. In order to boost the sales on weekends, special offers including discounts and coupons can be introduced to bring in more customers.</a:t>
            </a:r>
          </a:p>
          <a:p>
            <a:pPr>
              <a:buFont typeface="Wingdings" panose="05000000000000000000" pitchFamily="2" charset="2"/>
              <a:buChar char="Ø"/>
            </a:pPr>
            <a:r>
              <a:rPr lang="en-GB" sz="2000" dirty="0">
                <a:solidFill>
                  <a:schemeClr val="accent2">
                    <a:lumMod val="50000"/>
                  </a:schemeClr>
                </a:solidFill>
                <a:latin typeface="Bahnschrift" panose="020B0502040204020203" pitchFamily="34" charset="0"/>
              </a:rPr>
              <a:t> X-Large and XX-Large size pizzas sell considerably lower than other sizes. The sales of these pizzas can be increased with combo offer along with other pizza sizes and attractive pricing keeping profit in view.</a:t>
            </a:r>
          </a:p>
          <a:p>
            <a:pPr>
              <a:buFont typeface="Wingdings" panose="05000000000000000000" pitchFamily="2" charset="2"/>
              <a:buChar char="Ø"/>
            </a:pPr>
            <a:r>
              <a:rPr lang="en-GB" sz="2000" dirty="0">
                <a:solidFill>
                  <a:schemeClr val="accent2">
                    <a:lumMod val="50000"/>
                  </a:schemeClr>
                </a:solidFill>
                <a:latin typeface="Bahnschrift" panose="020B0502040204020203" pitchFamily="34" charset="0"/>
              </a:rPr>
              <a:t> December being a majorly holidays prone month observes less sales than other months. Efforts can be put in direction to increase footfall in this month.</a:t>
            </a:r>
          </a:p>
          <a:p>
            <a:pPr>
              <a:buFont typeface="Wingdings" panose="05000000000000000000" pitchFamily="2" charset="2"/>
              <a:buChar char="Ø"/>
            </a:pPr>
            <a:r>
              <a:rPr lang="en-GB" sz="2000" dirty="0">
                <a:solidFill>
                  <a:schemeClr val="accent2">
                    <a:lumMod val="50000"/>
                  </a:schemeClr>
                </a:solidFill>
                <a:latin typeface="Bahnschrift" panose="020B0502040204020203" pitchFamily="34" charset="0"/>
              </a:rPr>
              <a:t>A feedback survey can be asked to fill by the visiting customers so as to know what is their level of satisfaction with the pizzas they had and what changes they wish to see.</a:t>
            </a:r>
          </a:p>
        </p:txBody>
      </p:sp>
    </p:spTree>
    <p:extLst>
      <p:ext uri="{BB962C8B-B14F-4D97-AF65-F5344CB8AC3E}">
        <p14:creationId xmlns:p14="http://schemas.microsoft.com/office/powerpoint/2010/main" val="2833268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1E31AD-C9AA-D5F2-C013-F4C39058D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88" y="139958"/>
            <a:ext cx="11607281" cy="6505191"/>
          </a:xfrm>
          <a:prstGeom prst="rect">
            <a:avLst/>
          </a:prstGeom>
        </p:spPr>
      </p:pic>
    </p:spTree>
    <p:extLst>
      <p:ext uri="{BB962C8B-B14F-4D97-AF65-F5344CB8AC3E}">
        <p14:creationId xmlns:p14="http://schemas.microsoft.com/office/powerpoint/2010/main" val="3272294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411</Words>
  <Application>Microsoft Office PowerPoint</Application>
  <PresentationFormat>Widescreen</PresentationFormat>
  <Paragraphs>24</Paragraphs>
  <Slides>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Bahnschrift</vt:lpstr>
      <vt:lpstr>Bahnschrift SemiBold</vt:lpstr>
      <vt:lpstr>Bahnschrift SemiBold SemiConden</vt:lpstr>
      <vt:lpstr>Calibri</vt:lpstr>
      <vt:lpstr>Calibri Light</vt:lpstr>
      <vt:lpstr>Wingdings</vt:lpstr>
      <vt:lpstr>Office Theme</vt:lpstr>
      <vt:lpstr>PowerPoint Presentation</vt:lpstr>
      <vt:lpstr>PowerPoint Presentation</vt:lpstr>
      <vt:lpstr>PowerPoint Presentation</vt:lpstr>
      <vt:lpstr>INSIGHTS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14</cp:revision>
  <dcterms:created xsi:type="dcterms:W3CDTF">2023-11-22T09:52:12Z</dcterms:created>
  <dcterms:modified xsi:type="dcterms:W3CDTF">2023-11-22T12:44:34Z</dcterms:modified>
</cp:coreProperties>
</file>