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5" r:id="rId3"/>
    <p:sldId id="299" r:id="rId4"/>
    <p:sldId id="296" r:id="rId5"/>
    <p:sldId id="297" r:id="rId6"/>
    <p:sldId id="298" r:id="rId7"/>
    <p:sldId id="300" r:id="rId8"/>
    <p:sldId id="301" r:id="rId9"/>
    <p:sldId id="302" r:id="rId10"/>
  </p:sldIdLst>
  <p:sldSz cx="9144000" cy="5143500" type="screen16x9"/>
  <p:notesSz cx="6858000" cy="9144000"/>
  <p:embeddedFontLst>
    <p:embeddedFont>
      <p:font typeface="Frank Ruhl Libre Light" panose="00000400000000000000" pitchFamily="2" charset="-79"/>
      <p:regular r:id="rId12"/>
      <p:bold r:id="rId13"/>
    </p:embeddedFont>
    <p:embeddedFont>
      <p:font typeface="IBM Plex Sans Condensed" panose="020B050605020300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6E5F7E-F312-4DFA-A5A2-B25B56E66BE7}">
  <a:tblStyle styleId="{A66E5F7E-F312-4DFA-A5A2-B25B56E66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DA92BD-C3C7-4A1A-BC61-64B288FEAE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/>
              <a:buNone/>
              <a:defRPr sz="1600" b="1">
                <a:solidFill>
                  <a:schemeClr val="accen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/>
              <a:buChar char="◎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/>
              <a:buChar char="◎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●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○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●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/>
              <a:buChar char="○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000"/>
              <a:buFont typeface="Frank Ruhl Libre Light"/>
              <a:buChar char="■"/>
              <a:defRPr sz="2000">
                <a:solidFill>
                  <a:schemeClr val="dk2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840936" y="604500"/>
            <a:ext cx="4101013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347 (M)</a:t>
            </a:r>
            <a:br>
              <a:rPr lang="en" dirty="0"/>
            </a:br>
            <a:r>
              <a:rPr lang="en" dirty="0"/>
              <a:t>TAKE HOME QUIZ - 3</a:t>
            </a:r>
            <a:endParaRPr dirty="0"/>
          </a:p>
        </p:txBody>
      </p:sp>
      <p:grpSp>
        <p:nvGrpSpPr>
          <p:cNvPr id="73" name="Google Shape;73;p13"/>
          <p:cNvGrpSpPr/>
          <p:nvPr/>
        </p:nvGrpSpPr>
        <p:grpSpPr>
          <a:xfrm>
            <a:off x="503784" y="2340319"/>
            <a:ext cx="520986" cy="462861"/>
            <a:chOff x="5292575" y="3681900"/>
            <a:chExt cx="420150" cy="373275"/>
          </a:xfrm>
        </p:grpSpPr>
        <p:sp>
          <p:nvSpPr>
            <p:cNvPr id="74" name="Google Shape;74;p1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EF88E2-300C-4AB7-956C-454735DDBEC1}"/>
              </a:ext>
            </a:extLst>
          </p:cNvPr>
          <p:cNvSpPr txBox="1"/>
          <p:nvPr/>
        </p:nvSpPr>
        <p:spPr>
          <a:xfrm>
            <a:off x="1840936" y="3550444"/>
            <a:ext cx="2157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Mantri Krishna Sri Ipsit</a:t>
            </a:r>
          </a:p>
          <a:p>
            <a:r>
              <a:rPr lang="en-US" b="1" dirty="0">
                <a:solidFill>
                  <a:schemeClr val="accent1"/>
                </a:solidFill>
              </a:rPr>
              <a:t>180070032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0122-1307-4C40-A82B-5CEBA7BA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br>
              <a:rPr lang="en-US" dirty="0"/>
            </a:br>
            <a:r>
              <a:rPr lang="en-US" dirty="0"/>
              <a:t>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4E15-6A0B-4870-AC9D-18C0EF84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two threads A and B that perform two operations each. Let the operations of thread A be A1 and A2; let the operations of thread B be B1 and B2. We require that threads A and B each perform their first operation before either can proceed to the second operation. That is, we require that A1 be run before B2 and B1 before A2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6AC90-64DA-4350-B286-2D327C417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1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D2F-2BE3-4D3A-99BB-804731F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Variables</a:t>
            </a:r>
            <a:br>
              <a:rPr lang="en-US" dirty="0"/>
            </a:br>
            <a:r>
              <a:rPr lang="en-US" dirty="0"/>
              <a:t>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0AC4-7F3E-49E7-A017-7FBA6B4F7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Semaphores</a:t>
            </a:r>
          </a:p>
          <a:p>
            <a:pPr lvl="1"/>
            <a:r>
              <a:rPr lang="en-US" dirty="0"/>
              <a:t>A1Done</a:t>
            </a:r>
          </a:p>
          <a:p>
            <a:pPr lvl="1"/>
            <a:r>
              <a:rPr lang="en-US" dirty="0"/>
              <a:t>B1Done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3118D-57EF-42D1-8317-F595903C85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/>
              <a:t>Cond. Variables</a:t>
            </a:r>
          </a:p>
          <a:p>
            <a:pPr lvl="1"/>
            <a:r>
              <a:rPr lang="en-US" dirty="0"/>
              <a:t>A1Done</a:t>
            </a:r>
          </a:p>
          <a:p>
            <a:pPr lvl="1"/>
            <a:r>
              <a:rPr lang="en-US" dirty="0"/>
              <a:t>B1Done</a:t>
            </a:r>
          </a:p>
          <a:p>
            <a:r>
              <a:rPr lang="en-US" b="1" dirty="0"/>
              <a:t>Boolean Variables</a:t>
            </a:r>
          </a:p>
          <a:p>
            <a:pPr lvl="1"/>
            <a:r>
              <a:rPr lang="en-US" dirty="0"/>
              <a:t>a1</a:t>
            </a:r>
          </a:p>
          <a:p>
            <a:pPr lvl="1"/>
            <a:r>
              <a:rPr lang="en-US" dirty="0"/>
              <a:t>a1</a:t>
            </a:r>
          </a:p>
          <a:p>
            <a:r>
              <a:rPr lang="en-US" b="1" dirty="0"/>
              <a:t>Locks</a:t>
            </a:r>
          </a:p>
          <a:p>
            <a:pPr lvl="1"/>
            <a:r>
              <a:rPr lang="en-US" b="1" dirty="0"/>
              <a:t>mutex</a:t>
            </a:r>
          </a:p>
          <a:p>
            <a:pPr lvl="1"/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E535A-FBCC-4A24-9807-A64843DED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2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576C-3DDF-4BA4-ABEE-CA543033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Incorrect Solution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0BA1-5B88-4E5D-8F31-2E440DC07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</a:t>
            </a:r>
            <a:r>
              <a:rPr lang="en-US" dirty="0"/>
              <a:t> A1Done = 0</a:t>
            </a:r>
          </a:p>
          <a:p>
            <a:r>
              <a:rPr lang="en-US" dirty="0"/>
              <a:t>// Thread A</a:t>
            </a:r>
          </a:p>
          <a:p>
            <a:r>
              <a:rPr lang="en-US" dirty="0"/>
              <a:t>A1</a:t>
            </a:r>
          </a:p>
          <a:p>
            <a:r>
              <a:rPr lang="en-US" dirty="0">
                <a:solidFill>
                  <a:srgbClr val="FF0000"/>
                </a:solidFill>
              </a:rPr>
              <a:t>down(B1Done)</a:t>
            </a:r>
          </a:p>
          <a:p>
            <a:r>
              <a:rPr lang="en-US" dirty="0"/>
              <a:t>up(A1Done)</a:t>
            </a:r>
          </a:p>
          <a:p>
            <a:r>
              <a:rPr lang="en-US" dirty="0"/>
              <a:t>A2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D68E-3011-425B-9D5C-F76B42E696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Sem B1Done = 0</a:t>
            </a:r>
          </a:p>
          <a:p>
            <a:r>
              <a:rPr lang="en-US" dirty="0"/>
              <a:t>// Thread B</a:t>
            </a:r>
          </a:p>
          <a:p>
            <a:r>
              <a:rPr lang="en-US" dirty="0"/>
              <a:t>B1</a:t>
            </a:r>
          </a:p>
          <a:p>
            <a:r>
              <a:rPr lang="en-US" dirty="0">
                <a:solidFill>
                  <a:srgbClr val="FF0000"/>
                </a:solidFill>
              </a:rPr>
              <a:t>down(A1Done)</a:t>
            </a:r>
          </a:p>
          <a:p>
            <a:r>
              <a:rPr lang="en-US" dirty="0"/>
              <a:t>up(B1Done)</a:t>
            </a:r>
          </a:p>
          <a:p>
            <a:r>
              <a:rPr lang="en-US" dirty="0"/>
              <a:t>B2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CE9B5-FE0A-434D-88D5-9C27DE1679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31BE0-5C20-4F4D-8E5D-C579DCD72834}"/>
              </a:ext>
            </a:extLst>
          </p:cNvPr>
          <p:cNvSpPr txBox="1"/>
          <p:nvPr/>
        </p:nvSpPr>
        <p:spPr>
          <a:xfrm>
            <a:off x="3930744" y="3809723"/>
            <a:ext cx="185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Deadlock Condition!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6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576C-3DDF-4BA4-ABEE-CA543033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Semaphores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Correct Solution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0BA1-5B88-4E5D-8F31-2E440DC07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</a:t>
            </a:r>
            <a:r>
              <a:rPr lang="en-US" dirty="0"/>
              <a:t> A1Done = 0</a:t>
            </a:r>
          </a:p>
          <a:p>
            <a:r>
              <a:rPr lang="en-US" dirty="0"/>
              <a:t>// Thread A</a:t>
            </a:r>
          </a:p>
          <a:p>
            <a:r>
              <a:rPr lang="en-US" dirty="0"/>
              <a:t>A1</a:t>
            </a:r>
          </a:p>
          <a:p>
            <a:r>
              <a:rPr lang="en-US" dirty="0">
                <a:solidFill>
                  <a:srgbClr val="00B050"/>
                </a:solidFill>
              </a:rPr>
              <a:t>down(B1Done)</a:t>
            </a:r>
          </a:p>
          <a:p>
            <a:r>
              <a:rPr lang="en-US" dirty="0"/>
              <a:t>up(A1Done)</a:t>
            </a:r>
          </a:p>
          <a:p>
            <a:r>
              <a:rPr lang="en-US" dirty="0"/>
              <a:t>A2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D68E-3011-425B-9D5C-F76B42E696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Sem B1Done = 0</a:t>
            </a:r>
          </a:p>
          <a:p>
            <a:r>
              <a:rPr lang="en-US" dirty="0"/>
              <a:t>// Thread B</a:t>
            </a:r>
          </a:p>
          <a:p>
            <a:r>
              <a:rPr lang="en-US" dirty="0"/>
              <a:t>B1</a:t>
            </a:r>
          </a:p>
          <a:p>
            <a:r>
              <a:rPr lang="en-US" dirty="0">
                <a:solidFill>
                  <a:srgbClr val="00B050"/>
                </a:solidFill>
              </a:rPr>
              <a:t>up(B1Done)</a:t>
            </a:r>
          </a:p>
          <a:p>
            <a:r>
              <a:rPr lang="en-US" dirty="0"/>
              <a:t>down(A1Done)</a:t>
            </a:r>
          </a:p>
          <a:p>
            <a:r>
              <a:rPr lang="en-US" dirty="0"/>
              <a:t>B2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CE9B5-FE0A-434D-88D5-9C27DE1679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634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CCAA-AB53-426B-BEAA-080829DF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Incorrect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Solution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FA6F-E6CD-4127-B7A9-937AD263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Thread A</a:t>
            </a:r>
          </a:p>
          <a:p>
            <a:r>
              <a:rPr lang="en-US" dirty="0"/>
              <a:t>A1</a:t>
            </a:r>
          </a:p>
          <a:p>
            <a:r>
              <a:rPr lang="en-US" dirty="0"/>
              <a:t>acquire(mutex)</a:t>
            </a:r>
          </a:p>
          <a:p>
            <a:r>
              <a:rPr lang="en-IN" dirty="0"/>
              <a:t>while(b1 == 0)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wait</a:t>
            </a:r>
            <a:r>
              <a:rPr lang="en-IN" dirty="0"/>
              <a:t>(B1Done, mutex)</a:t>
            </a:r>
          </a:p>
          <a:p>
            <a:r>
              <a:rPr lang="en-IN" dirty="0"/>
              <a:t>a1 = 1</a:t>
            </a:r>
          </a:p>
          <a:p>
            <a:r>
              <a:rPr lang="en-IN" dirty="0"/>
              <a:t>signal(A1Done)</a:t>
            </a:r>
          </a:p>
          <a:p>
            <a:r>
              <a:rPr lang="en-IN" dirty="0"/>
              <a:t>release(mutex)</a:t>
            </a:r>
          </a:p>
          <a:p>
            <a:r>
              <a:rPr lang="en-IN" dirty="0"/>
              <a:t>A2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7F7C-B8DD-4724-B096-7BAB471095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Thread B</a:t>
            </a:r>
          </a:p>
          <a:p>
            <a:r>
              <a:rPr lang="en-US" dirty="0"/>
              <a:t>B1</a:t>
            </a:r>
          </a:p>
          <a:p>
            <a:r>
              <a:rPr lang="en-US" dirty="0"/>
              <a:t>acquire(mutex)</a:t>
            </a:r>
          </a:p>
          <a:p>
            <a:r>
              <a:rPr lang="en-US" dirty="0"/>
              <a:t>while(a1 == 0)</a:t>
            </a:r>
          </a:p>
          <a:p>
            <a:pPr lvl="1"/>
            <a:r>
              <a:rPr lang="en-US" dirty="0"/>
              <a:t>wait(A1Done, mutex)</a:t>
            </a:r>
          </a:p>
          <a:p>
            <a:r>
              <a:rPr lang="en-US" dirty="0"/>
              <a:t>b1 = 1</a:t>
            </a:r>
          </a:p>
          <a:p>
            <a:r>
              <a:rPr lang="en-US" dirty="0">
                <a:solidFill>
                  <a:srgbClr val="FF0000"/>
                </a:solidFill>
              </a:rPr>
              <a:t>signal</a:t>
            </a:r>
            <a:r>
              <a:rPr lang="en-US" dirty="0"/>
              <a:t>(B1Done)</a:t>
            </a:r>
          </a:p>
          <a:p>
            <a:r>
              <a:rPr lang="en-US" dirty="0"/>
              <a:t>release(mutex)</a:t>
            </a:r>
          </a:p>
          <a:p>
            <a:r>
              <a:rPr lang="en-US" dirty="0"/>
              <a:t>B2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C7963-8F53-4EC9-B4CC-3B238A7EEC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9101B-08B9-40A3-9E41-A55880A5CB07}"/>
              </a:ext>
            </a:extLst>
          </p:cNvPr>
          <p:cNvSpPr txBox="1"/>
          <p:nvPr/>
        </p:nvSpPr>
        <p:spPr>
          <a:xfrm>
            <a:off x="3673488" y="3963611"/>
            <a:ext cx="1850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Deadlock Condition!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7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CCAA-AB53-426B-BEAA-080829DF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Variables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Correct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Solution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FA6F-E6CD-4127-B7A9-937AD263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Thread A</a:t>
            </a:r>
          </a:p>
          <a:p>
            <a:r>
              <a:rPr lang="en-US" dirty="0"/>
              <a:t>A1</a:t>
            </a:r>
          </a:p>
          <a:p>
            <a:r>
              <a:rPr lang="en-US" dirty="0"/>
              <a:t>acquire(mutex)</a:t>
            </a:r>
          </a:p>
          <a:p>
            <a:r>
              <a:rPr lang="en-IN" dirty="0"/>
              <a:t>while(b1 == 0)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wait</a:t>
            </a:r>
            <a:r>
              <a:rPr lang="en-IN" dirty="0"/>
              <a:t>(B1Done, mutex)</a:t>
            </a:r>
          </a:p>
          <a:p>
            <a:r>
              <a:rPr lang="en-IN" dirty="0"/>
              <a:t>a1 = 1</a:t>
            </a:r>
          </a:p>
          <a:p>
            <a:r>
              <a:rPr lang="en-IN" dirty="0"/>
              <a:t>signal(A1Done)</a:t>
            </a:r>
          </a:p>
          <a:p>
            <a:r>
              <a:rPr lang="en-IN" dirty="0"/>
              <a:t>release(mutex)</a:t>
            </a:r>
          </a:p>
          <a:p>
            <a:r>
              <a:rPr lang="en-IN" dirty="0"/>
              <a:t>A2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7F7C-B8DD-4724-B096-7BAB471095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Thread B</a:t>
            </a:r>
          </a:p>
          <a:p>
            <a:r>
              <a:rPr lang="en-US" dirty="0"/>
              <a:t>B1</a:t>
            </a:r>
          </a:p>
          <a:p>
            <a:r>
              <a:rPr lang="en-US" dirty="0"/>
              <a:t>acquire(mutex)</a:t>
            </a:r>
          </a:p>
          <a:p>
            <a:r>
              <a:rPr lang="en-US" dirty="0"/>
              <a:t>b1 = 1</a:t>
            </a:r>
          </a:p>
          <a:p>
            <a:r>
              <a:rPr lang="en-US" dirty="0">
                <a:solidFill>
                  <a:srgbClr val="00B050"/>
                </a:solidFill>
              </a:rPr>
              <a:t>signal</a:t>
            </a:r>
            <a:r>
              <a:rPr lang="en-US" dirty="0"/>
              <a:t>(B1Done)</a:t>
            </a:r>
          </a:p>
          <a:p>
            <a:r>
              <a:rPr lang="en-US" dirty="0"/>
              <a:t>while(a1 == 0)</a:t>
            </a:r>
          </a:p>
          <a:p>
            <a:pPr lvl="1"/>
            <a:r>
              <a:rPr lang="en-US" dirty="0"/>
              <a:t>wait(A1Done, mutex)</a:t>
            </a:r>
          </a:p>
          <a:p>
            <a:r>
              <a:rPr lang="en-US" dirty="0"/>
              <a:t>release(mutex)</a:t>
            </a:r>
          </a:p>
          <a:p>
            <a:r>
              <a:rPr lang="en-US" dirty="0"/>
              <a:t>B2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C7963-8F53-4EC9-B4CC-3B238A7EEC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602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37E-35C4-45FD-926F-8AD3566F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Semaphores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537AC-2119-4091-B54C-166CFBD206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43636E-F1DA-4431-B811-3BA1F91F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18" y="692943"/>
            <a:ext cx="2678504" cy="3757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F94C4A-8769-4A9A-AFAA-B21A6109F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22" y="1497649"/>
            <a:ext cx="3016527" cy="21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7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37E-35C4-45FD-926F-8AD3566F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537AC-2119-4091-B54C-166CFBD206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9B8B4-8EAE-4420-900F-2CC1945E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38" y="821531"/>
            <a:ext cx="3182216" cy="3500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D04FA-A770-43D0-859C-DA7AD1F8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54" y="821531"/>
            <a:ext cx="3707030" cy="2525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EE09FD-7619-45DC-92F0-D45A0AF5D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054" y="3328115"/>
            <a:ext cx="2563133" cy="15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64263"/>
      </p:ext>
    </p:extLst>
  </p:cSld>
  <p:clrMapOvr>
    <a:masterClrMapping/>
  </p:clrMapOvr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B6E81"/>
      </a:dk2>
      <a:lt2>
        <a:srgbClr val="D9DCE6"/>
      </a:lt2>
      <a:accent1>
        <a:srgbClr val="1D3E7C"/>
      </a:accent1>
      <a:accent2>
        <a:srgbClr val="5A7EC2"/>
      </a:accent2>
      <a:accent3>
        <a:srgbClr val="A3D4F3"/>
      </a:accent3>
      <a:accent4>
        <a:srgbClr val="FDF6DA"/>
      </a:accent4>
      <a:accent5>
        <a:srgbClr val="FAE388"/>
      </a:accent5>
      <a:accent6>
        <a:srgbClr val="F8C03E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On-screen Show (16:9)</PresentationFormat>
  <Paragraphs>93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IBM Plex Sans Condensed</vt:lpstr>
      <vt:lpstr>Arial</vt:lpstr>
      <vt:lpstr>Frank Ruhl Libre Light</vt:lpstr>
      <vt:lpstr>Octavia template</vt:lpstr>
      <vt:lpstr>CS 347 (M) TAKE HOME QUIZ - 3</vt:lpstr>
      <vt:lpstr>PROBLEM STATEMENT</vt:lpstr>
      <vt:lpstr>Approaches       Variables Used</vt:lpstr>
      <vt:lpstr>Using Semaphores      Incorrect Solution</vt:lpstr>
      <vt:lpstr>Using Semaphores      Correct Solution</vt:lpstr>
      <vt:lpstr>Using Conditional Variables     Incorrect Solution  </vt:lpstr>
      <vt:lpstr>Using Conditional Variables     Correct Solution  </vt:lpstr>
      <vt:lpstr>Code         Semaphores</vt:lpstr>
      <vt:lpstr>Code         Conditional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(M) TAKE HOME QUIZ - 3</dc:title>
  <cp:lastModifiedBy>Mantri Krishna Sri Ipsit</cp:lastModifiedBy>
  <cp:revision>2</cp:revision>
  <dcterms:modified xsi:type="dcterms:W3CDTF">2022-04-10T15:05:34Z</dcterms:modified>
</cp:coreProperties>
</file>