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Robot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Roboto-bold.fntdata"/><Relationship Id="rId52" Type="http://schemas.openxmlformats.org/officeDocument/2006/relationships/font" Target="fonts/Roboto-regular.fntdata"/><Relationship Id="rId11" Type="http://schemas.openxmlformats.org/officeDocument/2006/relationships/slide" Target="slides/slide6.xml"/><Relationship Id="rId55" Type="http://schemas.openxmlformats.org/officeDocument/2006/relationships/font" Target="fonts/Roboto-boldItalic.fntdata"/><Relationship Id="rId10" Type="http://schemas.openxmlformats.org/officeDocument/2006/relationships/slide" Target="slides/slide5.xml"/><Relationship Id="rId54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5d388034c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5d388034c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5d388034c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5d388034c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f38fcb48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f38fcb48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f38fcb48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f38fcb48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f38fcb48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f38fcb48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f38fcb48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f38fcb48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f38fcb48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f38fcb48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f38fcb48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f38fcb48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f38fcb48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f38fcb48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5d38801ff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5d38801f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5d38801f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5d38801f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5d38801f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5d38801f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5d38801f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5d38801f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f38fcb486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f38fcb486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f38fcb486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f38fcb486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f38fcb486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f38fcb486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f38fcb486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af38fcb486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f38fcb486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f38fcb486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f38fcb486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f38fcb486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f38fcb486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f38fcb486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f38fcb486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f38fcb486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f38fcb48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af38fcb48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f38fcb48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af38fcb48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f38fcb48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f38fcb48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af38fcb486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af38fcb486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af38fcb486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af38fcb486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af38fcb486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af38fcb48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af38fcb486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af38fcb486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af38fcb48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af38fcb48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a5d388034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a5d388034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5d38803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5d38803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a5d388034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a5d388034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a5d388034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a5d38803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a5d388034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a5d388034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a5d388034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a5d388034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a5d388034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a5d388034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5d388034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5d388034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5d388034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5d388034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5d388034c_1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5d388034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1.png"/><Relationship Id="rId4" Type="http://schemas.openxmlformats.org/officeDocument/2006/relationships/image" Target="../media/image4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9.png"/><Relationship Id="rId4" Type="http://schemas.openxmlformats.org/officeDocument/2006/relationships/image" Target="../media/image4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43225" y="729852"/>
            <a:ext cx="8222100" cy="15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Wavelet-based ECG-Delineator and ECG signal compression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Amol Girish Shah - 18D070005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Mantri Krishna Sri Ipsit - 180070032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Shlok Vaibhav Singh - 18D070064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0175" y="2423500"/>
            <a:ext cx="3344975" cy="261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Mallat’s Realization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Taken from Fig.1(a), Martinez.et.al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300" y="1595425"/>
            <a:ext cx="611505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Down-samplers remove redundancy of signal representation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the signal representation time-variant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Reduces temporal resolution of the wavelet coefficients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Algorithme à  trous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Algorithme à  trous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the decimation stages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Interpolating the impulse responses of the previous scale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Equivalent frequency response for k</a:t>
            </a:r>
            <a:r>
              <a:rPr baseline="30000" lang="en"/>
              <a:t>th</a:t>
            </a:r>
            <a:r>
              <a:rPr lang="en"/>
              <a:t> scale: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275" y="2571750"/>
            <a:ext cx="6743700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Algorithme à  trous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Taken from Fig.1(b), Martinez.et.al</a:t>
            </a:r>
            <a:endParaRPr/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238" y="1681163"/>
            <a:ext cx="534352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Responses (FIR)</a:t>
            </a:r>
            <a:endParaRPr/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913" y="1407313"/>
            <a:ext cx="351472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500" y="3051575"/>
            <a:ext cx="5714999" cy="10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Response Visualization</a:t>
            </a:r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675" y="1332863"/>
            <a:ext cx="3566037" cy="298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Response Visualization</a:t>
            </a:r>
            <a:endParaRPr/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76" y="1390588"/>
            <a:ext cx="3642324" cy="301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450" y="1355575"/>
            <a:ext cx="3689751" cy="2927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Output</a:t>
            </a:r>
            <a:endParaRPr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00" y="1017800"/>
            <a:ext cx="4450314" cy="355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0"/>
          <p:cNvSpPr txBox="1"/>
          <p:nvPr/>
        </p:nvSpPr>
        <p:spPr>
          <a:xfrm>
            <a:off x="4982750" y="2723578"/>
            <a:ext cx="18753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Fig. 5, Martinez.et.al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727250" y="2351325"/>
            <a:ext cx="8277300" cy="9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QRS complex detection and dilineation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90250" y="526350"/>
            <a:ext cx="8525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introduction to wavelets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539900" y="1972950"/>
            <a:ext cx="5998800" cy="598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QRS complex: 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Step 1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Find R peaks</a:t>
            </a:r>
            <a:endParaRPr sz="2700"/>
          </a:p>
        </p:txBody>
      </p:sp>
      <p:pic>
        <p:nvPicPr>
          <p:cNvPr id="218" name="Google Shape;2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1523" y="1791050"/>
            <a:ext cx="5222224" cy="327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4713" y="224850"/>
            <a:ext cx="5035856" cy="14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25" y="0"/>
            <a:ext cx="5121048" cy="249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925" y="2571750"/>
            <a:ext cx="5121048" cy="257174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3"/>
          <p:cNvSpPr txBox="1"/>
          <p:nvPr/>
        </p:nvSpPr>
        <p:spPr>
          <a:xfrm>
            <a:off x="4992450" y="1056250"/>
            <a:ext cx="40782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Roboto"/>
              <a:buAutoNum type="arabicPeriod"/>
            </a:pPr>
            <a:r>
              <a:rPr lang="en" sz="2600">
                <a:latin typeface="Roboto"/>
                <a:ea typeface="Roboto"/>
                <a:cs typeface="Roboto"/>
                <a:sym typeface="Roboto"/>
              </a:rPr>
              <a:t>Robust to artifacts.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Roboto"/>
              <a:buAutoNum type="arabicPeriod"/>
            </a:pPr>
            <a:r>
              <a:rPr lang="en" sz="2600">
                <a:latin typeface="Roboto"/>
                <a:ea typeface="Roboto"/>
                <a:cs typeface="Roboto"/>
                <a:sym typeface="Roboto"/>
              </a:rPr>
              <a:t>Robust to noise 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Roboto"/>
                <a:ea typeface="Roboto"/>
                <a:cs typeface="Roboto"/>
                <a:sym typeface="Roboto"/>
              </a:rPr>
              <a:t>(since we started  detection from higher filters)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4"/>
          <p:cNvSpPr txBox="1"/>
          <p:nvPr/>
        </p:nvSpPr>
        <p:spPr>
          <a:xfrm>
            <a:off x="-36675" y="11460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QRS complex: </a:t>
            </a:r>
            <a:endParaRPr sz="2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Step 2</a:t>
            </a:r>
            <a:endParaRPr sz="2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Find Q onset and </a:t>
            </a:r>
            <a:endParaRPr sz="2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 end near R peaks</a:t>
            </a:r>
            <a:endParaRPr/>
          </a:p>
        </p:txBody>
      </p:sp>
      <p:pic>
        <p:nvPicPr>
          <p:cNvPr id="234" name="Google Shape;2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4700" y="0"/>
            <a:ext cx="56148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4"/>
          <p:cNvSpPr/>
          <p:nvPr/>
        </p:nvSpPr>
        <p:spPr>
          <a:xfrm>
            <a:off x="4450550" y="128600"/>
            <a:ext cx="587700" cy="437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126950" y="2415250"/>
            <a:ext cx="2060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Robust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artifacts.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Currently bottleneck of the implementation,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Needs some more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improvement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41" name="Google Shape;241;p35"/>
          <p:cNvPicPr preferRelativeResize="0"/>
          <p:nvPr/>
        </p:nvPicPr>
        <p:blipFill rotWithShape="1">
          <a:blip r:embed="rId3">
            <a:alphaModFix/>
          </a:blip>
          <a:srcRect b="0" l="7706" r="6947" t="0"/>
          <a:stretch/>
        </p:blipFill>
        <p:spPr>
          <a:xfrm>
            <a:off x="2324725" y="82500"/>
            <a:ext cx="672962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ctrTitle"/>
          </p:nvPr>
        </p:nvSpPr>
        <p:spPr>
          <a:xfrm>
            <a:off x="460950" y="21523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 Wave Detection and Delineation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 Wave</a:t>
            </a:r>
            <a:endParaRPr/>
          </a:p>
        </p:txBody>
      </p:sp>
      <p:sp>
        <p:nvSpPr>
          <p:cNvPr id="252" name="Google Shape;252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Ventricular Repolarization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Occurs rapidly in the cardiac cycle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Amplitude Broad Hump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Follows QRS complex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Multiresolution Analysis</a:t>
            </a:r>
            <a:endParaRPr/>
          </a:p>
        </p:txBody>
      </p:sp>
      <p:sp>
        <p:nvSpPr>
          <p:cNvPr id="258" name="Google Shape;258;p38"/>
          <p:cNvSpPr txBox="1"/>
          <p:nvPr>
            <p:ph idx="4294967295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 components in 2</a:t>
            </a:r>
            <a:r>
              <a:rPr baseline="30000" lang="en"/>
              <a:t>4</a:t>
            </a:r>
            <a:r>
              <a:rPr lang="en"/>
              <a:t> and 2</a:t>
            </a:r>
            <a:r>
              <a:rPr baseline="30000" lang="en"/>
              <a:t>5</a:t>
            </a:r>
            <a:r>
              <a:rPr lang="en"/>
              <a:t> scales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</a:t>
            </a:r>
            <a:r>
              <a:rPr baseline="30000" lang="en"/>
              <a:t>5</a:t>
            </a:r>
            <a:r>
              <a:rPr lang="en"/>
              <a:t> and higher scales get affected by baseline wander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use 2</a:t>
            </a:r>
            <a:r>
              <a:rPr baseline="30000" lang="en"/>
              <a:t>4</a:t>
            </a:r>
            <a:r>
              <a:rPr lang="en"/>
              <a:t> scale for our analysis</a:t>
            </a:r>
            <a:endParaRPr/>
          </a:p>
        </p:txBody>
      </p:sp>
      <p:sp>
        <p:nvSpPr>
          <p:cNvPr id="259" name="Google Shape;259;p38"/>
          <p:cNvSpPr txBox="1"/>
          <p:nvPr/>
        </p:nvSpPr>
        <p:spPr>
          <a:xfrm>
            <a:off x="7308050" y="1079850"/>
            <a:ext cx="4821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x[n]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38"/>
          <p:cNvSpPr txBox="1"/>
          <p:nvPr/>
        </p:nvSpPr>
        <p:spPr>
          <a:xfrm>
            <a:off x="7018850" y="1660925"/>
            <a:ext cx="8238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Scale 2</a:t>
            </a:r>
            <a:r>
              <a:rPr baseline="30000" lang="en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30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38"/>
          <p:cNvSpPr txBox="1"/>
          <p:nvPr/>
        </p:nvSpPr>
        <p:spPr>
          <a:xfrm>
            <a:off x="7018850" y="2325300"/>
            <a:ext cx="823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Scale 2</a:t>
            </a:r>
            <a:r>
              <a:rPr baseline="30000" lang="en">
                <a:latin typeface="Roboto"/>
                <a:ea typeface="Roboto"/>
                <a:cs typeface="Roboto"/>
                <a:sym typeface="Roboto"/>
              </a:rPr>
              <a:t>2</a:t>
            </a:r>
            <a:endParaRPr baseline="30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38"/>
          <p:cNvSpPr txBox="1"/>
          <p:nvPr/>
        </p:nvSpPr>
        <p:spPr>
          <a:xfrm>
            <a:off x="7018850" y="2944375"/>
            <a:ext cx="823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Scale 2</a:t>
            </a:r>
            <a:r>
              <a:rPr baseline="30000" lang="en">
                <a:latin typeface="Roboto"/>
                <a:ea typeface="Roboto"/>
                <a:cs typeface="Roboto"/>
                <a:sym typeface="Roboto"/>
              </a:rPr>
              <a:t>3</a:t>
            </a:r>
            <a:endParaRPr baseline="30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38"/>
          <p:cNvSpPr txBox="1"/>
          <p:nvPr/>
        </p:nvSpPr>
        <p:spPr>
          <a:xfrm>
            <a:off x="7018850" y="3563450"/>
            <a:ext cx="823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Scale 2</a:t>
            </a:r>
            <a:r>
              <a:rPr baseline="30000" lang="en">
                <a:latin typeface="Roboto"/>
                <a:ea typeface="Roboto"/>
                <a:cs typeface="Roboto"/>
                <a:sym typeface="Roboto"/>
              </a:rPr>
              <a:t>4</a:t>
            </a:r>
            <a:endParaRPr baseline="30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38"/>
          <p:cNvSpPr txBox="1"/>
          <p:nvPr/>
        </p:nvSpPr>
        <p:spPr>
          <a:xfrm>
            <a:off x="6977750" y="4086100"/>
            <a:ext cx="9060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Scale 2</a:t>
            </a:r>
            <a:r>
              <a:rPr baseline="30000" lang="en">
                <a:latin typeface="Roboto"/>
                <a:ea typeface="Roboto"/>
                <a:cs typeface="Roboto"/>
                <a:sym typeface="Roboto"/>
              </a:rPr>
              <a:t>5</a:t>
            </a:r>
            <a:endParaRPr baseline="30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5" name="Google Shape;26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8375" y="500063"/>
            <a:ext cx="723900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</a:t>
            </a:r>
            <a:endParaRPr/>
          </a:p>
        </p:txBody>
      </p:sp>
      <p:sp>
        <p:nvSpPr>
          <p:cNvPr id="271" name="Google Shape;271;p3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Window length = 420ms = 0.420 x f</a:t>
            </a:r>
            <a:r>
              <a:rPr baseline="-25000" lang="en"/>
              <a:t>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window starting from QRS end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for atleast two local maxima in 2</a:t>
            </a:r>
            <a:r>
              <a:rPr baseline="30000" lang="en"/>
              <a:t>4</a:t>
            </a:r>
            <a:r>
              <a:rPr lang="en"/>
              <a:t> scale &gt; ε</a:t>
            </a:r>
            <a:r>
              <a:rPr baseline="-25000" lang="en"/>
              <a:t>T</a:t>
            </a:r>
            <a:endParaRPr baseline="-250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they are present, then find significant peaks &gt; 𝛾</a:t>
            </a:r>
            <a:r>
              <a:rPr baseline="-25000" lang="en"/>
              <a:t>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Zero crossing between the significant peaks gives the location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125" y="3001563"/>
            <a:ext cx="447675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Uniphasic and Biphasic</a:t>
            </a:r>
            <a:endParaRPr/>
          </a:p>
        </p:txBody>
      </p:sp>
      <p:sp>
        <p:nvSpPr>
          <p:cNvPr id="278" name="Google Shape;278;p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3 significant peaks are detected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correspond to 2 peaks in the ECG signal -- Biphasic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second peak is generally weak but is of clinical significance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</a:t>
            </a:r>
            <a:r>
              <a:rPr baseline="-25000" lang="en"/>
              <a:t>first</a:t>
            </a:r>
            <a:r>
              <a:rPr lang="en"/>
              <a:t> = leftmost significant peak’s location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</a:t>
            </a:r>
            <a:r>
              <a:rPr baseline="-25000" lang="en"/>
              <a:t>last</a:t>
            </a:r>
            <a:r>
              <a:rPr lang="en"/>
              <a:t> = rightmost significant peak’s location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Delineation</a:t>
            </a:r>
            <a:endParaRPr/>
          </a:p>
        </p:txBody>
      </p:sp>
      <p:sp>
        <p:nvSpPr>
          <p:cNvPr id="284" name="Google Shape;284;p4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window on left (right) side of n</a:t>
            </a:r>
            <a:r>
              <a:rPr baseline="-25000" lang="en"/>
              <a:t>first</a:t>
            </a:r>
            <a:r>
              <a:rPr lang="en"/>
              <a:t> ( n</a:t>
            </a:r>
            <a:r>
              <a:rPr baseline="-25000" lang="en"/>
              <a:t>last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Window size = 80ms = 0.08 x f</a:t>
            </a:r>
            <a:r>
              <a:rPr baseline="-25000" lang="en"/>
              <a:t>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criteria are used to determine onset (end)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 for a sample where absolute value of scale 2</a:t>
            </a:r>
            <a:r>
              <a:rPr baseline="30000" lang="en"/>
              <a:t>4</a:t>
            </a:r>
            <a:r>
              <a:rPr lang="en"/>
              <a:t> &lt; 𝛏</a:t>
            </a:r>
            <a:r>
              <a:rPr baseline="-25000" lang="en"/>
              <a:t>on</a:t>
            </a:r>
            <a:r>
              <a:rPr lang="en"/>
              <a:t> (𝛏</a:t>
            </a:r>
            <a:r>
              <a:rPr baseline="-25000" lang="en"/>
              <a:t>end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 for a local minimum of  absolute value of scale 2</a:t>
            </a:r>
            <a:r>
              <a:rPr baseline="30000" lang="en"/>
              <a:t>4</a:t>
            </a:r>
            <a:r>
              <a:rPr lang="en"/>
              <a:t> before (after) n</a:t>
            </a:r>
            <a:r>
              <a:rPr baseline="-25000" lang="en"/>
              <a:t>first</a:t>
            </a:r>
            <a:r>
              <a:rPr lang="en"/>
              <a:t> ( n</a:t>
            </a:r>
            <a:r>
              <a:rPr baseline="-25000" lang="en"/>
              <a:t>last</a:t>
            </a:r>
            <a:r>
              <a:rPr lang="en"/>
              <a:t>)</a:t>
            </a:r>
            <a:endParaRPr/>
          </a:p>
        </p:txBody>
      </p:sp>
      <p:pic>
        <p:nvPicPr>
          <p:cNvPr id="285" name="Google Shape;28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625" y="2915838"/>
            <a:ext cx="295275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2386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Introduction to wavelets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770275"/>
            <a:ext cx="7669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Fourier basis not localized in space.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Need to characterize signal with discontinuities with less coefficients: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Wavelets are much  more than this, wavelets allow use to obtain useful information about various frequency components of signal as well, with each wavelet, lies a filter bank for analysis and synthesis.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76188"/>
            <a:ext cx="2778575" cy="178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9374" y="1776199"/>
            <a:ext cx="3333750" cy="217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9075" y="1893850"/>
            <a:ext cx="3482151" cy="193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197600" y="3563075"/>
            <a:ext cx="17421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Source: Wavelet analysis, Resnikoff, Wells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/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Sample Detection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1" name="Google Shape;29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625" y="1095200"/>
            <a:ext cx="7330751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97" name="Google Shape;297;p4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Predictivity of &gt; 95% in many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Predictivity of 99% in some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Live Demonstration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Wave Detection and Delineation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Wave</a:t>
            </a:r>
            <a:endParaRPr/>
          </a:p>
        </p:txBody>
      </p:sp>
      <p:sp>
        <p:nvSpPr>
          <p:cNvPr id="308" name="Google Shape;308;p4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Atrial Depolarization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Occurs rapidly in cardiac cycle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 deflection from isoelectric baseline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Before QRS complex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Multiresolution Analysis</a:t>
            </a:r>
            <a:endParaRPr/>
          </a:p>
        </p:txBody>
      </p:sp>
      <p:sp>
        <p:nvSpPr>
          <p:cNvPr id="314" name="Google Shape;314;p46"/>
          <p:cNvSpPr txBox="1"/>
          <p:nvPr>
            <p:ph idx="4294967295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characteristics as T wave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 components in 2</a:t>
            </a:r>
            <a:r>
              <a:rPr baseline="30000" lang="en"/>
              <a:t>4</a:t>
            </a:r>
            <a:r>
              <a:rPr lang="en"/>
              <a:t> and 2</a:t>
            </a:r>
            <a:r>
              <a:rPr baseline="30000" lang="en"/>
              <a:t>5</a:t>
            </a:r>
            <a:r>
              <a:rPr lang="en"/>
              <a:t> scales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</a:t>
            </a:r>
            <a:r>
              <a:rPr baseline="30000" lang="en"/>
              <a:t>5</a:t>
            </a:r>
            <a:r>
              <a:rPr lang="en"/>
              <a:t> and higher scales get affected by baseline wander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use 2</a:t>
            </a:r>
            <a:r>
              <a:rPr baseline="30000" lang="en"/>
              <a:t>4</a:t>
            </a:r>
            <a:r>
              <a:rPr lang="en"/>
              <a:t> scale for our analysis </a:t>
            </a:r>
            <a:endParaRPr/>
          </a:p>
        </p:txBody>
      </p:sp>
      <p:pic>
        <p:nvPicPr>
          <p:cNvPr id="315" name="Google Shape;31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8375" y="500063"/>
            <a:ext cx="723900" cy="41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6"/>
          <p:cNvSpPr txBox="1"/>
          <p:nvPr/>
        </p:nvSpPr>
        <p:spPr>
          <a:xfrm>
            <a:off x="7308050" y="1079850"/>
            <a:ext cx="4821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x[n]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46"/>
          <p:cNvSpPr txBox="1"/>
          <p:nvPr/>
        </p:nvSpPr>
        <p:spPr>
          <a:xfrm>
            <a:off x="7018850" y="1660925"/>
            <a:ext cx="8238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Scale 2</a:t>
            </a:r>
            <a:r>
              <a:rPr baseline="30000" lang="en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30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46"/>
          <p:cNvSpPr txBox="1"/>
          <p:nvPr/>
        </p:nvSpPr>
        <p:spPr>
          <a:xfrm>
            <a:off x="7018850" y="2325300"/>
            <a:ext cx="823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Scale 2</a:t>
            </a:r>
            <a:r>
              <a:rPr baseline="30000" lang="en">
                <a:latin typeface="Roboto"/>
                <a:ea typeface="Roboto"/>
                <a:cs typeface="Roboto"/>
                <a:sym typeface="Roboto"/>
              </a:rPr>
              <a:t>2</a:t>
            </a:r>
            <a:endParaRPr baseline="30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46"/>
          <p:cNvSpPr txBox="1"/>
          <p:nvPr/>
        </p:nvSpPr>
        <p:spPr>
          <a:xfrm>
            <a:off x="7018850" y="2944375"/>
            <a:ext cx="823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Scale 2</a:t>
            </a:r>
            <a:r>
              <a:rPr baseline="30000" lang="en">
                <a:latin typeface="Roboto"/>
                <a:ea typeface="Roboto"/>
                <a:cs typeface="Roboto"/>
                <a:sym typeface="Roboto"/>
              </a:rPr>
              <a:t>3</a:t>
            </a:r>
            <a:endParaRPr baseline="30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46"/>
          <p:cNvSpPr txBox="1"/>
          <p:nvPr/>
        </p:nvSpPr>
        <p:spPr>
          <a:xfrm>
            <a:off x="7018850" y="3563450"/>
            <a:ext cx="823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Scale 2</a:t>
            </a:r>
            <a:r>
              <a:rPr baseline="30000" lang="en">
                <a:latin typeface="Roboto"/>
                <a:ea typeface="Roboto"/>
                <a:cs typeface="Roboto"/>
                <a:sym typeface="Roboto"/>
              </a:rPr>
              <a:t>4</a:t>
            </a:r>
            <a:endParaRPr baseline="30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46"/>
          <p:cNvSpPr txBox="1"/>
          <p:nvPr/>
        </p:nvSpPr>
        <p:spPr>
          <a:xfrm>
            <a:off x="6977750" y="4086100"/>
            <a:ext cx="9060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Scale 2</a:t>
            </a:r>
            <a:r>
              <a:rPr baseline="30000" lang="en">
                <a:latin typeface="Roboto"/>
                <a:ea typeface="Roboto"/>
                <a:cs typeface="Roboto"/>
                <a:sym typeface="Roboto"/>
              </a:rPr>
              <a:t>5</a:t>
            </a:r>
            <a:endParaRPr baseline="30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</a:t>
            </a:r>
            <a:endParaRPr/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Window length = 200ms = 0.2 x f</a:t>
            </a:r>
            <a:r>
              <a:rPr baseline="-25000" lang="en"/>
              <a:t>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window starting from QRS onset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for atleast two local maxima in 2</a:t>
            </a:r>
            <a:r>
              <a:rPr baseline="30000" lang="en"/>
              <a:t>4</a:t>
            </a:r>
            <a:r>
              <a:rPr lang="en"/>
              <a:t> scale &gt; ε</a:t>
            </a:r>
            <a:r>
              <a:rPr baseline="-25000" lang="en"/>
              <a:t>P</a:t>
            </a:r>
            <a:endParaRPr baseline="-25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they are present, then find significant peaks &gt; 𝛾</a:t>
            </a:r>
            <a:r>
              <a:rPr baseline="-25000" lang="en"/>
              <a:t>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Zero crossing between the significant peaks gives the location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125" y="3009325"/>
            <a:ext cx="4068376" cy="15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/>
          <p:nvPr/>
        </p:nvSpPr>
        <p:spPr>
          <a:xfrm>
            <a:off x="311700" y="3459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Uniphasic and Biphasic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48"/>
          <p:cNvSpPr txBox="1"/>
          <p:nvPr/>
        </p:nvSpPr>
        <p:spPr>
          <a:xfrm>
            <a:off x="365300" y="90225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Sometimes 3 significant peaks are detected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They correspond to 2 peaks in the ECG signal -- Biphasic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 second peak is generally weak but is of clinical significance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aseline="-25000"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= leftmost significant peak’s location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aseline="-25000"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last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= rightmost significant peak’s location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9"/>
          <p:cNvSpPr txBox="1"/>
          <p:nvPr/>
        </p:nvSpPr>
        <p:spPr>
          <a:xfrm>
            <a:off x="311700" y="3671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Delineation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49"/>
          <p:cNvSpPr txBox="1"/>
          <p:nvPr/>
        </p:nvSpPr>
        <p:spPr>
          <a:xfrm>
            <a:off x="311700" y="114415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Search window on left (right) side of n</a:t>
            </a:r>
            <a:r>
              <a:rPr baseline="-25000"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( n</a:t>
            </a:r>
            <a:r>
              <a:rPr baseline="-25000"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last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Window size = 40ms = 0.04 x f</a:t>
            </a:r>
            <a:r>
              <a:rPr baseline="-25000"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Two criteria are used to determine onset (end)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Search for a sample where absolute value of scale 2</a:t>
            </a:r>
            <a:r>
              <a:rPr baseline="30000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&lt; 𝛏</a:t>
            </a:r>
            <a:r>
              <a:rPr baseline="-25000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on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(𝛏</a:t>
            </a:r>
            <a:r>
              <a:rPr baseline="-25000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Search for a local minimum of  absolute value of scale 2</a:t>
            </a:r>
            <a:r>
              <a:rPr baseline="30000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before (after) n</a:t>
            </a:r>
            <a:r>
              <a:rPr baseline="-25000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( n</a:t>
            </a:r>
            <a:r>
              <a:rPr baseline="-25000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last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200" y="2871788"/>
            <a:ext cx="289560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Detection</a:t>
            </a:r>
            <a:endParaRPr/>
          </a:p>
        </p:txBody>
      </p:sp>
      <p:pic>
        <p:nvPicPr>
          <p:cNvPr id="347" name="Google Shape;34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625" y="966600"/>
            <a:ext cx="7330751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53" name="Google Shape;353;p5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Predictivity of &gt; 95% in many cases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Predictivity of 99% in some cases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Live Demonstration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161250" y="541900"/>
            <a:ext cx="4574100" cy="269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Wavelets are localized in both time and frequency domain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(Shown here</a:t>
            </a:r>
            <a:r>
              <a:rPr lang="en" sz="1900"/>
              <a:t> is celebrated Daubechies wavelet)</a:t>
            </a:r>
            <a:endParaRPr sz="1900"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3347" y="0"/>
            <a:ext cx="422065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161250" y="4335250"/>
            <a:ext cx="14328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Image Source : Wikipedia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2"/>
          <p:cNvSpPr txBox="1"/>
          <p:nvPr>
            <p:ph type="ctrTitle"/>
          </p:nvPr>
        </p:nvSpPr>
        <p:spPr>
          <a:xfrm>
            <a:off x="576650" y="21523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ECG Compression using SVD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5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runcated singular value decomposition (SVD)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Exploits Quasi-periodic ECG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MIT- BIH database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Reference paper: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“ECG Data Compression Using Truncated Singular Value Decomposition” ,  Jyh-Jong Wei, Chuang-Jan Chang, Nai-Kuan Chou, and Gwo-Jen Jan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SVD decomposition</a:t>
            </a:r>
            <a:endParaRPr/>
          </a:p>
        </p:txBody>
      </p:sp>
      <p:sp>
        <p:nvSpPr>
          <p:cNvPr id="370" name="Google Shape;370;p54"/>
          <p:cNvSpPr txBox="1"/>
          <p:nvPr>
            <p:ph idx="1" type="body"/>
          </p:nvPr>
        </p:nvSpPr>
        <p:spPr>
          <a:xfrm>
            <a:off x="235500" y="11256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where U  ,V  are orthogonal matrices which are also </a:t>
            </a:r>
            <a:r>
              <a:rPr lang="en"/>
              <a:t>are the left and right singular vectors respectively. S is a diagonal matrix. </a:t>
            </a:r>
            <a:endParaRPr/>
          </a:p>
        </p:txBody>
      </p:sp>
      <p:pic>
        <p:nvPicPr>
          <p:cNvPr id="371" name="Google Shape;371;p54"/>
          <p:cNvPicPr preferRelativeResize="0"/>
          <p:nvPr/>
        </p:nvPicPr>
        <p:blipFill rotWithShape="1">
          <a:blip r:embed="rId3">
            <a:alphaModFix/>
          </a:blip>
          <a:srcRect b="18057" l="33624" r="10742" t="15137"/>
          <a:stretch/>
        </p:blipFill>
        <p:spPr>
          <a:xfrm>
            <a:off x="3146775" y="1378575"/>
            <a:ext cx="1181625" cy="4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54"/>
          <p:cNvPicPr preferRelativeResize="0"/>
          <p:nvPr/>
        </p:nvPicPr>
        <p:blipFill rotWithShape="1">
          <a:blip r:embed="rId4">
            <a:alphaModFix/>
          </a:blip>
          <a:srcRect b="61373" l="0" r="0" t="0"/>
          <a:stretch/>
        </p:blipFill>
        <p:spPr>
          <a:xfrm>
            <a:off x="2165963" y="2916067"/>
            <a:ext cx="3143250" cy="14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5"/>
          <p:cNvSpPr txBox="1"/>
          <p:nvPr>
            <p:ph type="title"/>
          </p:nvPr>
        </p:nvSpPr>
        <p:spPr>
          <a:xfrm>
            <a:off x="242200" y="1667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flowchart</a:t>
            </a:r>
            <a:endParaRPr/>
          </a:p>
        </p:txBody>
      </p:sp>
      <p:pic>
        <p:nvPicPr>
          <p:cNvPr id="378" name="Google Shape;37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4521"/>
            <a:ext cx="9143998" cy="3112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2325"/>
            <a:ext cx="4608025" cy="34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4325" y="152400"/>
            <a:ext cx="24574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6712" y="887638"/>
            <a:ext cx="235267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4600" y="1820200"/>
            <a:ext cx="42005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2376500"/>
            <a:ext cx="4464049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6"/>
          <p:cNvSpPr txBox="1"/>
          <p:nvPr/>
        </p:nvSpPr>
        <p:spPr>
          <a:xfrm>
            <a:off x="5606013" y="532900"/>
            <a:ext cx="25377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 be converted to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56"/>
          <p:cNvSpPr txBox="1"/>
          <p:nvPr/>
        </p:nvSpPr>
        <p:spPr>
          <a:xfrm>
            <a:off x="5174050" y="1454688"/>
            <a:ext cx="25377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Transformation used: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Compression and decompression</a:t>
            </a:r>
            <a:endParaRPr/>
          </a:p>
        </p:txBody>
      </p:sp>
      <p:sp>
        <p:nvSpPr>
          <p:cNvPr id="395" name="Google Shape;395;p5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compressed form - 1) q singular triplets 2) period information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Decompression: Construct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Then we linearize </a:t>
            </a:r>
            <a:r>
              <a:rPr lang="en"/>
              <a:t>â and again apply the transform using the original periods to get the reconstructed signal</a:t>
            </a:r>
            <a:endParaRPr/>
          </a:p>
        </p:txBody>
      </p:sp>
      <p:pic>
        <p:nvPicPr>
          <p:cNvPr id="396" name="Google Shape;396;p57"/>
          <p:cNvPicPr preferRelativeResize="0"/>
          <p:nvPr/>
        </p:nvPicPr>
        <p:blipFill rotWithShape="1">
          <a:blip r:embed="rId3">
            <a:alphaModFix/>
          </a:blip>
          <a:srcRect b="15697" l="0" r="0" t="0"/>
          <a:stretch/>
        </p:blipFill>
        <p:spPr>
          <a:xfrm>
            <a:off x="2288450" y="2149625"/>
            <a:ext cx="1588475" cy="7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8"/>
          <p:cNvSpPr txBox="1"/>
          <p:nvPr>
            <p:ph idx="1" type="body"/>
          </p:nvPr>
        </p:nvSpPr>
        <p:spPr>
          <a:xfrm>
            <a:off x="6112375" y="279950"/>
            <a:ext cx="2627100" cy="3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=  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Signal Data compression is 62 times!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Reconstruction is very accurate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ercent root mean square difference - 7.7% for 1000 cycles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2" name="Google Shape;40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77" y="127425"/>
            <a:ext cx="5332176" cy="426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6" name="Google Shape;116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a trous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000" y="1346900"/>
            <a:ext cx="556260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33350" y="799075"/>
            <a:ext cx="8277300" cy="9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Each wavelets is related to a set of filters,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Which aspire to form bandpass filters as shown below:</a:t>
            </a:r>
            <a:endParaRPr sz="3000"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2076438"/>
            <a:ext cx="701040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ctrTitle"/>
          </p:nvPr>
        </p:nvSpPr>
        <p:spPr>
          <a:xfrm>
            <a:off x="576650" y="21523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Bank Design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Dyadic Wavelet Transform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Discretized scale (a) and translation (b) factors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Octave filter bank realization using Mallat’s algorithm 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875" y="1763750"/>
            <a:ext cx="903750" cy="37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8650" y="1791140"/>
            <a:ext cx="840082" cy="32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3750" y="1758500"/>
            <a:ext cx="903750" cy="389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4250" y="2524600"/>
            <a:ext cx="2309878" cy="3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Quadratic Spline Wavelet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325" y="1336087"/>
            <a:ext cx="3581351" cy="312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4388" y="2337225"/>
            <a:ext cx="315277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/>
        </p:nvSpPr>
        <p:spPr>
          <a:xfrm>
            <a:off x="4811325" y="1918100"/>
            <a:ext cx="30645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Fourier Transform of Wavelet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