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70" r:id="rId14"/>
    <p:sldId id="269" r:id="rId15"/>
    <p:sldId id="271" r:id="rId16"/>
    <p:sldId id="268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36" autoAdjust="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2019-11-03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2019-11-03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2019-11-03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2019-11-03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2019-11-03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2019-11-03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2019-11-03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2019-11-03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2019-11-03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2019-11-03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2019-11-03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2019-11-03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pskm/ProO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857" y="4169475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Assignment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51520" y="3607297"/>
            <a:ext cx="58671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PRODUCCER CONSUMER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A4D15-A496-4471-B8B1-4A190D087371}"/>
              </a:ext>
            </a:extLst>
          </p:cNvPr>
          <p:cNvSpPr txBox="1"/>
          <p:nvPr/>
        </p:nvSpPr>
        <p:spPr>
          <a:xfrm>
            <a:off x="1403648" y="4180774"/>
            <a:ext cx="13926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First in First out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07504" y="2931790"/>
            <a:ext cx="7740352" cy="2100656"/>
          </a:xfrm>
        </p:spPr>
        <p:txBody>
          <a:bodyPr/>
          <a:lstStyle/>
          <a:p>
            <a:r>
              <a:rPr lang="th-TH" b="1" dirty="0"/>
              <a:t>เงื่อนไขของ </a:t>
            </a:r>
            <a:r>
              <a:rPr lang="en-US" b="1" dirty="0"/>
              <a:t>Remove</a:t>
            </a:r>
          </a:p>
          <a:p>
            <a:r>
              <a:rPr lang="th-TH" dirty="0"/>
              <a:t>ตรวจสอบการทำงานของ </a:t>
            </a:r>
            <a:r>
              <a:rPr lang="en-US" dirty="0"/>
              <a:t>append </a:t>
            </a:r>
            <a:r>
              <a:rPr lang="th-TH" dirty="0"/>
              <a:t>ว่าไม่มีการทำงานอยู่</a:t>
            </a:r>
          </a:p>
          <a:p>
            <a:r>
              <a:rPr lang="th-TH" dirty="0"/>
              <a:t>ตรวจสอบบัฟเฟอร์ว่าไม่ได้ว่างอยู่</a:t>
            </a:r>
          </a:p>
          <a:p>
            <a:r>
              <a:rPr lang="th-TH" dirty="0"/>
              <a:t>เข้าถึงบัฟเฟอร์ได้เพียง</a:t>
            </a:r>
            <a:r>
              <a:rPr lang="th-TH" dirty="0" err="1"/>
              <a:t>เทรด</a:t>
            </a:r>
            <a:r>
              <a:rPr lang="th-TH" dirty="0"/>
              <a:t>เดียว</a:t>
            </a:r>
          </a:p>
          <a:p>
            <a:r>
              <a:rPr lang="th-TH" dirty="0"/>
              <a:t>ทุก</a:t>
            </a:r>
            <a:r>
              <a:rPr lang="th-TH" dirty="0" err="1"/>
              <a:t>เทรด</a:t>
            </a:r>
            <a:r>
              <a:rPr lang="th-TH" dirty="0"/>
              <a:t>ที่ทำงานมีเวลาจำกัดในการทำงาน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th-TH" sz="2200" dirty="0"/>
              <a:t>เงื่อนไข และวิธีการทำงานของ </a:t>
            </a:r>
            <a:r>
              <a:rPr lang="en-US" sz="2200" dirty="0"/>
              <a:t>Remove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9A3167-C5E9-40E7-B0AC-C2B1618E43E7}"/>
              </a:ext>
            </a:extLst>
          </p:cNvPr>
          <p:cNvSpPr txBox="1"/>
          <p:nvPr/>
        </p:nvSpPr>
        <p:spPr>
          <a:xfrm>
            <a:off x="107504" y="105958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err="1"/>
              <a:t>ฟั</a:t>
            </a:r>
            <a:r>
              <a:rPr lang="th-TH" b="1" dirty="0"/>
              <a:t>งก</a:t>
            </a:r>
            <a:r>
              <a:rPr lang="th-TH" b="1" dirty="0" err="1"/>
              <a:t>์ชั่น</a:t>
            </a:r>
            <a:r>
              <a:rPr lang="th-TH" b="1" dirty="0"/>
              <a:t> </a:t>
            </a:r>
            <a:r>
              <a:rPr lang="en-US" b="1" dirty="0"/>
              <a:t>Remove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837DA3-A976-4D86-BC31-2A0EE1DA5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90" y="1577515"/>
            <a:ext cx="8397750" cy="110799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void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remove_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id)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while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num_append_working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==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 {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this_thread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::yield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while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num_append_working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!=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||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myringbuf.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size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 &gt;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24292E"/>
                </a:solidFill>
                <a:latin typeface="SFMono-Regular"/>
              </a:rPr>
              <a:t>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remove_item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(id);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this_thread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::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sleep_for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chrono::nanoseconds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wait_time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&lt;&lt;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"Remove thread id : 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&lt;&lt; id &lt;&lt;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 was finished.\n"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&lt;&lt;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endl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9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th-TH" sz="2200" dirty="0"/>
              <a:t>เงื่อนไข และวิธีการทำงานของ </a:t>
            </a:r>
            <a:r>
              <a:rPr lang="en-US" sz="2200" dirty="0"/>
              <a:t>Remove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CF3F40-E7FC-4A03-ADB5-543E78E89657}"/>
              </a:ext>
            </a:extLst>
          </p:cNvPr>
          <p:cNvSpPr txBox="1"/>
          <p:nvPr/>
        </p:nvSpPr>
        <p:spPr>
          <a:xfrm>
            <a:off x="395536" y="1463488"/>
            <a:ext cx="60841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/>
              <a:t>ตรวจสอบว่า</a:t>
            </a:r>
            <a:r>
              <a:rPr lang="th-TH" sz="1400" dirty="0" err="1"/>
              <a:t>เทรด</a:t>
            </a:r>
            <a:r>
              <a:rPr lang="th-TH" sz="1400" dirty="0"/>
              <a:t>ของ </a:t>
            </a:r>
            <a:r>
              <a:rPr lang="en-US" sz="1400" dirty="0"/>
              <a:t>append </a:t>
            </a:r>
            <a:r>
              <a:rPr lang="th-TH" sz="1400" dirty="0"/>
              <a:t>ไม่ได้มีการทำงานอยู่ โดยตรวจสอบจากตัวแปร </a:t>
            </a:r>
            <a:r>
              <a:rPr lang="en-US" sz="1400" dirty="0" err="1"/>
              <a:t>num_append_working</a:t>
            </a:r>
            <a:endParaRPr lang="en-US" sz="1400" dirty="0"/>
          </a:p>
          <a:p>
            <a:r>
              <a:rPr lang="th-TH" sz="1400" dirty="0"/>
              <a:t>หากไม่มี</a:t>
            </a:r>
            <a:r>
              <a:rPr lang="th-TH" sz="1400" dirty="0" err="1"/>
              <a:t>เทรด</a:t>
            </a:r>
            <a:r>
              <a:rPr lang="th-TH" sz="1400" dirty="0"/>
              <a:t>ใดของ </a:t>
            </a:r>
            <a:r>
              <a:rPr lang="en-US" sz="1400" dirty="0"/>
              <a:t>append </a:t>
            </a:r>
            <a:r>
              <a:rPr lang="th-TH" sz="1400" dirty="0"/>
              <a:t>ทำงานอยู่แล้ว ให้ทำการรอชั่วขณะ</a:t>
            </a:r>
          </a:p>
          <a:p>
            <a:r>
              <a:rPr lang="th-TH" sz="1400" dirty="0"/>
              <a:t>หากบัฟเฟอร์มีขนาดมากกว่า 0 ให้ทำการเรียกใช้งาน </a:t>
            </a:r>
            <a:r>
              <a:rPr lang="en-US" sz="1400" dirty="0" err="1"/>
              <a:t>remove_item</a:t>
            </a:r>
            <a:r>
              <a:rPr lang="en-US" sz="1400" dirty="0"/>
              <a:t> </a:t>
            </a:r>
            <a:r>
              <a:rPr lang="th-TH" sz="1400" dirty="0"/>
              <a:t>พร้อมส่งค่า </a:t>
            </a:r>
            <a:r>
              <a:rPr lang="en-US" sz="1400" dirty="0"/>
              <a:t>id </a:t>
            </a:r>
            <a:r>
              <a:rPr lang="th-TH" sz="1400" dirty="0"/>
              <a:t>ของ</a:t>
            </a:r>
            <a:r>
              <a:rPr lang="th-TH" sz="1400" dirty="0" err="1"/>
              <a:t>เทรด</a:t>
            </a:r>
            <a:r>
              <a:rPr lang="th-TH" sz="1400" dirty="0"/>
              <a:t>ไปด้วย</a:t>
            </a:r>
          </a:p>
          <a:p>
            <a:pPr lvl="1"/>
            <a:r>
              <a:rPr lang="en-US" sz="1400" dirty="0"/>
              <a:t>- </a:t>
            </a:r>
            <a:r>
              <a:rPr lang="th-TH" sz="1400" dirty="0"/>
              <a:t>รับค่า </a:t>
            </a:r>
            <a:r>
              <a:rPr lang="en-US" sz="1400" dirty="0"/>
              <a:t>thread id</a:t>
            </a:r>
          </a:p>
          <a:p>
            <a:pPr lvl="1"/>
            <a:r>
              <a:rPr lang="en-US" sz="1400" dirty="0"/>
              <a:t>- </a:t>
            </a:r>
            <a:r>
              <a:rPr lang="th-TH" sz="1400" dirty="0"/>
              <a:t>ล็อกการทำงานของ </a:t>
            </a:r>
            <a:r>
              <a:rPr lang="en-US" sz="1400" dirty="0"/>
              <a:t>mutex </a:t>
            </a:r>
            <a:r>
              <a:rPr lang="th-TH" sz="1400" dirty="0"/>
              <a:t>ให้</a:t>
            </a:r>
            <a:r>
              <a:rPr lang="th-TH" sz="1400" dirty="0" err="1"/>
              <a:t>เทรด</a:t>
            </a:r>
            <a:r>
              <a:rPr lang="th-TH" sz="1400" dirty="0"/>
              <a:t>ที่เรียกใช้งาน</a:t>
            </a:r>
          </a:p>
          <a:p>
            <a:pPr lvl="1"/>
            <a:r>
              <a:rPr lang="en-US" sz="1400" dirty="0"/>
              <a:t>- </a:t>
            </a:r>
            <a:r>
              <a:rPr lang="th-TH" sz="1400" dirty="0"/>
              <a:t>ตรวจสอบว่าบัฟเฟอร์ไม่ว่าง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EEB27A-E7DE-4050-844C-2ED5E40F5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2818251"/>
            <a:ext cx="3456384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is_not_empty.wait_for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(lock, chrono::nanoseconds(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wait_time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), [] {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myringbuf.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size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 &gt;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 })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D96A9-FAB4-4008-B7B6-0FAC0DB72D88}"/>
              </a:ext>
            </a:extLst>
          </p:cNvPr>
          <p:cNvSpPr txBox="1"/>
          <p:nvPr/>
        </p:nvSpPr>
        <p:spPr>
          <a:xfrm>
            <a:off x="427534" y="2972451"/>
            <a:ext cx="6084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sz="1400" dirty="0"/>
          </a:p>
          <a:p>
            <a:pPr lvl="1"/>
            <a:r>
              <a:rPr lang="en-US" sz="1400" dirty="0"/>
              <a:t>- </a:t>
            </a:r>
            <a:r>
              <a:rPr lang="th-TH" sz="1400" dirty="0"/>
              <a:t>เลือกตำแหน่งต้นคิว และ ลบออกจากคิว</a:t>
            </a:r>
          </a:p>
          <a:p>
            <a:pPr lvl="1"/>
            <a:r>
              <a:rPr lang="en-US" sz="1400" dirty="0"/>
              <a:t>- </a:t>
            </a:r>
            <a:r>
              <a:rPr lang="th-TH" sz="1400" dirty="0"/>
              <a:t>เพิ่มค่า </a:t>
            </a:r>
            <a:r>
              <a:rPr lang="en-US" sz="1400" dirty="0" err="1"/>
              <a:t>c_count</a:t>
            </a:r>
            <a:endParaRPr lang="en-US" sz="1400" dirty="0"/>
          </a:p>
          <a:p>
            <a:pPr lvl="1"/>
            <a:r>
              <a:rPr lang="en-US" sz="1400" dirty="0"/>
              <a:t>- </a:t>
            </a:r>
            <a:r>
              <a:rPr lang="th-TH" sz="1400" dirty="0"/>
              <a:t>แสดงผลการทำงาน</a:t>
            </a:r>
          </a:p>
          <a:p>
            <a:pPr lvl="1"/>
            <a:r>
              <a:rPr lang="th-TH" sz="1400" dirty="0"/>
              <a:t>ส่งสัญญาณว่าบัฟเฟอร์ไม่เต็มออกไปให้ทุก</a:t>
            </a:r>
            <a:r>
              <a:rPr lang="th-TH" sz="1400" dirty="0" err="1"/>
              <a:t>เทรด</a:t>
            </a:r>
            <a:r>
              <a:rPr lang="th-TH" sz="1400" dirty="0"/>
              <a:t>ที่รอการทำงาน</a:t>
            </a:r>
          </a:p>
          <a:p>
            <a:r>
              <a:rPr lang="th-TH" sz="1400" dirty="0"/>
              <a:t>หาก</a:t>
            </a:r>
            <a:r>
              <a:rPr lang="th-TH" sz="1400" dirty="0" err="1"/>
              <a:t>เทรด</a:t>
            </a:r>
            <a:r>
              <a:rPr lang="th-TH" sz="1400" dirty="0"/>
              <a:t>ทำงานจนถึงเวลาที่กำหนดให้หยุดการทำงานของ</a:t>
            </a:r>
            <a:r>
              <a:rPr lang="th-TH" sz="1400" dirty="0" err="1"/>
              <a:t>เทรด</a:t>
            </a:r>
            <a:r>
              <a:rPr lang="th-TH" sz="1400" dirty="0"/>
              <a:t>นั้น ๆ</a:t>
            </a:r>
          </a:p>
          <a:p>
            <a:r>
              <a:rPr lang="th-TH" sz="1400" dirty="0"/>
              <a:t>แสดงผลการทำงาน</a:t>
            </a: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72B435-A49D-466B-BF01-7067E94C229D}"/>
              </a:ext>
            </a:extLst>
          </p:cNvPr>
          <p:cNvSpPr txBox="1"/>
          <p:nvPr/>
        </p:nvSpPr>
        <p:spPr>
          <a:xfrm>
            <a:off x="395536" y="113159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/>
              <a:t>วิธีการทำงานของ </a:t>
            </a:r>
            <a:r>
              <a:rPr lang="en-US" b="1"/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4065365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240882"/>
            <a:ext cx="3249230" cy="4634664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0ACD25-0465-43E9-B6E4-D414C71F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685800"/>
            <a:ext cx="2743200" cy="21656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</a:pPr>
            <a:r>
              <a:rPr lang="th-TH" sz="3000" dirty="0">
                <a:solidFill>
                  <a:srgbClr val="FFFFFF"/>
                </a:solidFill>
              </a:rPr>
              <a:t>ผลการทดสอบ</a:t>
            </a:r>
            <a:r>
              <a:rPr lang="en-US" sz="3000" dirty="0">
                <a:solidFill>
                  <a:srgbClr val="FFFFFF"/>
                </a:solidFill>
              </a:rPr>
              <a:t>Remove</a:t>
            </a:r>
            <a:endParaRPr lang="en-US" sz="3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2932700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>
            <a:extLst>
              <a:ext uri="{FF2B5EF4-FFF2-40B4-BE49-F238E27FC236}">
                <a16:creationId xmlns:a16="http://schemas.microsoft.com/office/drawing/2014/main" id="{49B1747B-2ED3-437B-8B50-0812A6E63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5366" y="1326255"/>
            <a:ext cx="4915159" cy="24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954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233586"/>
            <a:ext cx="3249230" cy="4634664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7212" y="557213"/>
            <a:ext cx="2607469" cy="37218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</a:pP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ผลการทำงาน</a:t>
            </a:r>
            <a:endParaRPr lang="en-US" sz="3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C9E329E-DC4B-4036-BF43-96F280B1A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5366" y="1528378"/>
            <a:ext cx="4915159" cy="209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1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sz="2200" dirty="0"/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98E28A-77B9-4135-A009-FC4C006894CD}"/>
              </a:ext>
            </a:extLst>
          </p:cNvPr>
          <p:cNvSpPr/>
          <p:nvPr/>
        </p:nvSpPr>
        <p:spPr>
          <a:xfrm>
            <a:off x="-18236" y="1059582"/>
            <a:ext cx="357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https://github.com/ipskm/ProOS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55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841771"/>
            <a:ext cx="6858000" cy="21300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</a:pP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324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23104"/>
            <a:ext cx="8496944" cy="460648"/>
          </a:xfrm>
        </p:spPr>
        <p:txBody>
          <a:bodyPr/>
          <a:lstStyle/>
          <a:p>
            <a:r>
              <a:rPr lang="th-TH" b="1" dirty="0" err="1"/>
              <a:t>การออกเเบบ</a:t>
            </a:r>
            <a:r>
              <a:rPr lang="th-TH" b="1" dirty="0"/>
              <a:t> </a:t>
            </a:r>
            <a:r>
              <a:rPr lang="en-US" b="1" dirty="0"/>
              <a:t>Buffer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-252536" y="1491630"/>
            <a:ext cx="7380585" cy="3424004"/>
          </a:xfrm>
        </p:spPr>
        <p:txBody>
          <a:bodyPr/>
          <a:lstStyle/>
          <a:p>
            <a:r>
              <a:rPr lang="th-TH" b="1" dirty="0"/>
              <a:t>บัฟเฟอร์แบบวงกลม โดยใช้ </a:t>
            </a:r>
            <a:r>
              <a:rPr lang="en-US" b="1" dirty="0"/>
              <a:t>Boost </a:t>
            </a:r>
            <a:r>
              <a:rPr lang="en-US" b="1" dirty="0" err="1"/>
              <a:t>Libraly</a:t>
            </a:r>
            <a:endParaRPr lang="en-US" b="1" dirty="0"/>
          </a:p>
          <a:p>
            <a:r>
              <a:rPr lang="th-TH" dirty="0"/>
              <a:t>บัฟเฟอร์แบบวงกลม (เรียกอีกอย่างว่าวงแหวนหรือบัฟเฟอร์แบบวงกลม) หมายถึงพื้นที่ในหน่วยความจำซึ่งใช้เพื่อเก็บข้อมูลที่เข้ามา เมื่อบัฟเฟอร์เต็มข้อมูลใหม่จะถูกเขียนเริ่มต้นที่จุดเริ่มต้นของบัฟเฟอร์และเขียนทับเก่า </a:t>
            </a:r>
            <a:r>
              <a:rPr lang="en-US" b="1" dirty="0"/>
              <a:t>boost :: </a:t>
            </a:r>
            <a:r>
              <a:rPr lang="en-US" b="1" dirty="0" err="1"/>
              <a:t>circular_buffer</a:t>
            </a:r>
            <a:r>
              <a:rPr lang="en-US" dirty="0"/>
              <a:t> </a:t>
            </a:r>
            <a:r>
              <a:rPr lang="th-TH" dirty="0"/>
              <a:t>เป็นคอนเทนเนอร์ที่สอดคล้องกับ </a:t>
            </a:r>
            <a:r>
              <a:rPr lang="en-US" dirty="0"/>
              <a:t>STL </a:t>
            </a:r>
            <a:r>
              <a:rPr lang="th-TH" dirty="0"/>
              <a:t>มันเป็นชนิดของลำดับที่คล้ายกับ </a:t>
            </a:r>
            <a:r>
              <a:rPr lang="en-US" dirty="0"/>
              <a:t>std :: list </a:t>
            </a:r>
            <a:r>
              <a:rPr lang="th-TH" dirty="0"/>
              <a:t>หรือ </a:t>
            </a:r>
            <a:r>
              <a:rPr lang="en-US" dirty="0"/>
              <a:t>std :: deque </a:t>
            </a:r>
            <a:r>
              <a:rPr lang="th-TH" dirty="0"/>
              <a:t>สนับสนุนการเข้าถึงตัววนซ้ำแบบสุ่มแทรกเวลาอย่างต่อเนื่องและลบการดำเนินการที่จุดเริ่มต้นหรือจุดสิ้นสุดของบัฟเฟอร์และการทำงานร่วมกันกับอัลกอริทึม </a:t>
            </a:r>
            <a:r>
              <a:rPr lang="en-US" dirty="0"/>
              <a:t>std </a:t>
            </a:r>
            <a:r>
              <a:rPr lang="en-US" dirty="0" err="1"/>
              <a:t>Circular_buffer</a:t>
            </a:r>
            <a:r>
              <a:rPr lang="en-US" dirty="0"/>
              <a:t> </a:t>
            </a:r>
            <a:r>
              <a:rPr lang="th-TH" dirty="0"/>
              <a:t>ได้รับการออกแบบมาเป็นพิเศษเพื่อให้มีความจุคงที่ เมื่อความจุของมันหมดลงองค์ประกอบที่เพิ่งแทรกเข้าไปใหม่จะทำให้องค์ประกอบถูกเขียนทับทั้งที่จุดเริ่มต้นหรือจุดสิ้นสุดของบัฟเฟอร์ (ขึ้นอยู่กับการใช้งานการแทรก) </a:t>
            </a:r>
            <a:r>
              <a:rPr lang="en-US" dirty="0" err="1"/>
              <a:t>Circular_buffer</a:t>
            </a:r>
            <a:r>
              <a:rPr lang="en-US" dirty="0"/>
              <a:t> </a:t>
            </a:r>
            <a:r>
              <a:rPr lang="th-TH" dirty="0"/>
              <a:t>จัดสรรหน่วยความจำเฉพาะเมื่อสร้างขึ้นเมื่อความจุถูกปรับอย่างชัดเจนหรือตามความจำเป็นเพื่อปรับขนาดหรือกำหนดการดำเนินการ</a:t>
            </a: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การออกแบบโปรแกรม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50B601-1C41-49B0-BC3D-D34D84602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9" y="1314502"/>
            <a:ext cx="5544616" cy="1384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#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include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&lt;boost/circular_buffer.hpp&gt;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boost::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circularbuffer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&gt;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buffername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(buffer size);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 descr="circular buffer">
            <a:extLst>
              <a:ext uri="{FF2B5EF4-FFF2-40B4-BE49-F238E27FC236}">
                <a16:creationId xmlns:a16="http://schemas.microsoft.com/office/drawing/2014/main" id="{4FDD55E3-DE64-44DB-A316-0FFEA7E91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198546"/>
            <a:ext cx="908210" cy="100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ircular buffer">
            <a:extLst>
              <a:ext uri="{FF2B5EF4-FFF2-40B4-BE49-F238E27FC236}">
                <a16:creationId xmlns:a16="http://schemas.microsoft.com/office/drawing/2014/main" id="{F4B4F955-074D-4478-AF71-A061E015F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378" y="3507854"/>
            <a:ext cx="2181622" cy="109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23104"/>
            <a:ext cx="8496944" cy="460648"/>
          </a:xfrm>
        </p:spPr>
        <p:txBody>
          <a:bodyPr/>
          <a:lstStyle/>
          <a:p>
            <a:r>
              <a:rPr lang="th-TH" b="1" dirty="0" err="1"/>
              <a:t>การออกเเบบ</a:t>
            </a:r>
            <a:r>
              <a:rPr lang="th-TH" b="1" dirty="0"/>
              <a:t> </a:t>
            </a:r>
            <a:r>
              <a:rPr lang="en-US" b="1" dirty="0"/>
              <a:t>Append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-324544" y="2067694"/>
            <a:ext cx="7848871" cy="2736304"/>
          </a:xfrm>
        </p:spPr>
        <p:txBody>
          <a:bodyPr/>
          <a:lstStyle/>
          <a:p>
            <a:r>
              <a:rPr lang="th-TH" dirty="0"/>
              <a:t>ฟังก์ชัน </a:t>
            </a:r>
            <a:r>
              <a:rPr lang="en-US" dirty="0"/>
              <a:t>append </a:t>
            </a:r>
            <a:r>
              <a:rPr lang="th-TH" dirty="0"/>
              <a:t>จะเพิ่มค่าของ </a:t>
            </a:r>
            <a:r>
              <a:rPr lang="en-US" dirty="0" err="1"/>
              <a:t>num_append_work</a:t>
            </a:r>
            <a:r>
              <a:rPr lang="en-US" dirty="0"/>
              <a:t> </a:t>
            </a:r>
            <a:r>
              <a:rPr lang="th-TH" dirty="0"/>
              <a:t>แล้วทำการเพิ่มค่าลงไปในบัฟเฟอร์คิว ตามจำนวนของการ รี</a:t>
            </a:r>
            <a:r>
              <a:rPr lang="th-TH" dirty="0" err="1"/>
              <a:t>เควส</a:t>
            </a:r>
            <a:r>
              <a:rPr lang="th-TH" dirty="0"/>
              <a:t> โดยการให้</a:t>
            </a:r>
            <a:r>
              <a:rPr lang="th-TH" dirty="0" err="1"/>
              <a:t>เทรด</a:t>
            </a:r>
            <a:r>
              <a:rPr lang="th-TH" dirty="0"/>
              <a:t>ที่เรียกใช้งาน </a:t>
            </a:r>
            <a:r>
              <a:rPr lang="en-US" dirty="0"/>
              <a:t>append </a:t>
            </a:r>
            <a:r>
              <a:rPr lang="th-TH" dirty="0"/>
              <a:t>ทำงานในฟังก์ชัน </a:t>
            </a:r>
            <a:r>
              <a:rPr lang="en-US" dirty="0" err="1"/>
              <a:t>add_item</a:t>
            </a:r>
            <a:r>
              <a:rPr lang="en-US" dirty="0"/>
              <a:t> </a:t>
            </a:r>
            <a:r>
              <a:rPr lang="th-TH" dirty="0"/>
              <a:t>และเมื่อทำงานเสร็จสิ้นจะหยุดการทำงานของ</a:t>
            </a:r>
            <a:r>
              <a:rPr lang="th-TH" dirty="0" err="1"/>
              <a:t>เทรด</a:t>
            </a:r>
            <a:r>
              <a:rPr lang="th-TH" dirty="0"/>
              <a:t>ที่เรียก </a:t>
            </a:r>
            <a:r>
              <a:rPr lang="en-US" dirty="0"/>
              <a:t>append </a:t>
            </a:r>
            <a:r>
              <a:rPr lang="th-TH" dirty="0"/>
              <a:t>และ ลดค่าของ </a:t>
            </a:r>
            <a:r>
              <a:rPr lang="en-US" dirty="0" err="1"/>
              <a:t>num_append_working</a:t>
            </a:r>
            <a:r>
              <a:rPr lang="en-US" dirty="0"/>
              <a:t> </a:t>
            </a:r>
            <a:r>
              <a:rPr lang="th-TH" dirty="0"/>
              <a:t>ลง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การออกแบบโปรแกรม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6B980C-7395-4281-87AD-9FEBECB48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80700"/>
            <a:ext cx="9144000" cy="45720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void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append_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id) { ++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num_append_working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while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&lt; REQUEST) {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add_item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(id); ++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 }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this_thread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::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sleep_for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chrono::nanoseconds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wait_time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)); --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num_append_working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 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28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23104"/>
            <a:ext cx="8496944" cy="568526"/>
          </a:xfrm>
        </p:spPr>
        <p:txBody>
          <a:bodyPr/>
          <a:lstStyle/>
          <a:p>
            <a:r>
              <a:rPr lang="th-TH" b="1" dirty="0" err="1"/>
              <a:t>ฟั</a:t>
            </a:r>
            <a:r>
              <a:rPr lang="th-TH" b="1" dirty="0"/>
              <a:t>งก</a:t>
            </a:r>
            <a:r>
              <a:rPr lang="th-TH" b="1" dirty="0" err="1"/>
              <a:t>์ชั่น</a:t>
            </a:r>
            <a:r>
              <a:rPr lang="th-TH" b="1" dirty="0"/>
              <a:t> </a:t>
            </a:r>
            <a:r>
              <a:rPr lang="en-US" b="1" dirty="0" err="1"/>
              <a:t>add_item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-324544" y="2499742"/>
            <a:ext cx="6840760" cy="2736304"/>
          </a:xfrm>
        </p:spPr>
        <p:txBody>
          <a:bodyPr/>
          <a:lstStyle/>
          <a:p>
            <a:r>
              <a:rPr lang="en-US" dirty="0" err="1"/>
              <a:t>add_item</a:t>
            </a:r>
            <a:r>
              <a:rPr lang="en-US" dirty="0"/>
              <a:t>() </a:t>
            </a:r>
            <a:r>
              <a:rPr lang="th-TH" dirty="0"/>
              <a:t>ออกแบบให้สามารถเข้าใช้งานได้เพียง</a:t>
            </a:r>
            <a:r>
              <a:rPr lang="th-TH" dirty="0" err="1"/>
              <a:t>เทรด</a:t>
            </a:r>
            <a:r>
              <a:rPr lang="th-TH" dirty="0"/>
              <a:t>เดียวเท่านั้นโดยค่าที่ จะถูกส่งเข้ามาเป็นค่า </a:t>
            </a:r>
            <a:r>
              <a:rPr lang="en-US" dirty="0"/>
              <a:t>thread id </a:t>
            </a:r>
            <a:r>
              <a:rPr lang="th-TH" dirty="0"/>
              <a:t>ของ </a:t>
            </a:r>
            <a:r>
              <a:rPr lang="en-US" dirty="0"/>
              <a:t>append thread </a:t>
            </a:r>
            <a:r>
              <a:rPr lang="th-TH" dirty="0"/>
              <a:t>จากนั้นจะใช้ </a:t>
            </a:r>
            <a:r>
              <a:rPr lang="en-US" dirty="0"/>
              <a:t>mutex </a:t>
            </a:r>
            <a:r>
              <a:rPr lang="th-TH" dirty="0"/>
              <a:t>ล็อกทรัพยากรบัฟเฟอร์ให้</a:t>
            </a:r>
            <a:r>
              <a:rPr lang="th-TH" dirty="0" err="1"/>
              <a:t>เทรด</a:t>
            </a:r>
            <a:r>
              <a:rPr lang="th-TH" dirty="0"/>
              <a:t>นั้น ๆ เพื่อไม่ให้</a:t>
            </a:r>
            <a:r>
              <a:rPr lang="th-TH" dirty="0" err="1"/>
              <a:t>เทรด</a:t>
            </a:r>
            <a:r>
              <a:rPr lang="th-TH" dirty="0"/>
              <a:t>อื่น ๆ ที่รอคอยอยู่เข้ามาทำงานได้ แล้วจะมีการทำงานอยู่ 2 แบบดังนี้</a:t>
            </a:r>
          </a:p>
          <a:p>
            <a:r>
              <a:rPr lang="th-TH" dirty="0"/>
              <a:t>บัฟเฟอร์เต็ม ก็จะทำการหยุดการทำงาน</a:t>
            </a:r>
            <a:r>
              <a:rPr lang="th-TH" dirty="0" err="1"/>
              <a:t>เทรด</a:t>
            </a:r>
            <a:r>
              <a:rPr lang="th-TH" dirty="0"/>
              <a:t>นั้นชั่วขณะ และส่งสัญญาณว่าคิวไม่ว่างออกไป</a:t>
            </a:r>
          </a:p>
          <a:p>
            <a:r>
              <a:rPr lang="th-TH" dirty="0"/>
              <a:t>บัฟเฟอร์ไม่เต็ม ก็จะทำการเรียกดูขนาดของคิวมาเก็บไว้ในตัวแปร และ เขียนค่าตัวแปรนั้นลง ไปในคิว และเมื่อทำงานเสร็จก็จะส่งสัญญาณออกไปว่าคิวไม่ว่างแล้ว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การออกแบบโปรแกรม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33E928A-ED96-46B4-9319-B3314F826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216"/>
            <a:ext cx="7596336" cy="69249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void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add_item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append_id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 {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random_num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rand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 %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100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</a:t>
            </a:r>
            <a:endParaRPr kumimoji="0" lang="th-TH" altLang="en-US" sz="9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unique_lock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&lt;mutex&gt;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lock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ymutex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 </a:t>
            </a:r>
            <a:endParaRPr kumimoji="0" lang="th-TH" altLang="en-US" sz="9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is_not_full.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wait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(lock, [] {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myringbuf.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size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 != BUFFER_SIZE; });</a:t>
            </a:r>
            <a:endParaRPr kumimoji="0" lang="th-TH" altLang="en-US" sz="9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myringbuf.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push_back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random_num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 </a:t>
            </a:r>
            <a:endParaRPr kumimoji="0" lang="th-TH" altLang="en-US" sz="9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//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cout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 &lt;&lt; "Append ID : " &lt;&lt;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append_id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 &lt;&lt; " add " &lt;&lt;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random_num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 &lt;&lt;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endl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is_not_empty.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notify_all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(); 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1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23104"/>
            <a:ext cx="8496944" cy="460648"/>
          </a:xfrm>
        </p:spPr>
        <p:txBody>
          <a:bodyPr/>
          <a:lstStyle/>
          <a:p>
            <a:r>
              <a:rPr lang="th-TH" b="1" dirty="0" err="1"/>
              <a:t>การออกเเบบ</a:t>
            </a:r>
            <a:r>
              <a:rPr lang="th-TH" b="1" dirty="0"/>
              <a:t> </a:t>
            </a:r>
            <a:r>
              <a:rPr lang="en-US" b="1" dirty="0"/>
              <a:t>Remove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-324544" y="2559326"/>
            <a:ext cx="7848871" cy="1224136"/>
          </a:xfrm>
        </p:spPr>
        <p:txBody>
          <a:bodyPr/>
          <a:lstStyle/>
          <a:p>
            <a:r>
              <a:rPr lang="th-TH" dirty="0"/>
              <a:t>ฟังก์ชัน </a:t>
            </a:r>
            <a:r>
              <a:rPr lang="en-US" dirty="0"/>
              <a:t>remove </a:t>
            </a:r>
            <a:r>
              <a:rPr lang="th-TH" dirty="0"/>
              <a:t>จะตรวจสอบว่าไม่มี</a:t>
            </a:r>
            <a:r>
              <a:rPr lang="th-TH" dirty="0" err="1"/>
              <a:t>เทรด</a:t>
            </a:r>
            <a:r>
              <a:rPr lang="th-TH" dirty="0"/>
              <a:t> </a:t>
            </a:r>
            <a:r>
              <a:rPr lang="en-US" dirty="0"/>
              <a:t>append </a:t>
            </a:r>
            <a:r>
              <a:rPr lang="th-TH" dirty="0"/>
              <a:t>ทำงานอยู่หรือบัฟเฟอร์ไม่ว่างก็จะเรียกการทำงานของ </a:t>
            </a:r>
          </a:p>
          <a:p>
            <a:r>
              <a:rPr lang="en-US" dirty="0" err="1"/>
              <a:t>remove_item</a:t>
            </a:r>
            <a:r>
              <a:rPr lang="en-US" dirty="0"/>
              <a:t> </a:t>
            </a:r>
            <a:r>
              <a:rPr lang="th-TH" dirty="0"/>
              <a:t>เพื่อนำคิวออกจากบัฟเฟอร์จากนั้นก็จะหยุดการทำงานของ</a:t>
            </a:r>
            <a:r>
              <a:rPr lang="th-TH" dirty="0" err="1"/>
              <a:t>เทรด</a:t>
            </a:r>
            <a:r>
              <a:rPr lang="th-TH" dirty="0"/>
              <a:t>นั้นลง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การออกแบบโปรแกรม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B8AF1D8-D86F-4321-B55A-7FDF9C9A8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63638"/>
            <a:ext cx="6444208" cy="83099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void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remove_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id) { </a:t>
            </a:r>
            <a:endParaRPr kumimoji="0" lang="th-TH" altLang="en-US" sz="9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while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num_append_working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==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 {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this_thread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::yield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(); </a:t>
            </a:r>
            <a:endParaRPr kumimoji="0" lang="th-TH" altLang="en-US" sz="9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</a:t>
            </a:r>
            <a:endParaRPr kumimoji="0" lang="th-TH" altLang="en-US" sz="9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while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num_append_working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!=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||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myringbuf.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size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 &gt;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 {</a:t>
            </a:r>
            <a:endParaRPr kumimoji="0" lang="th-TH" altLang="en-US" sz="9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remove_item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(id);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this_thread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::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sleep_for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chrono::nanoseconds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wait_time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)); }</a:t>
            </a:r>
            <a:endParaRPr kumimoji="0" lang="th-TH" altLang="en-US" sz="9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th-TH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4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89997"/>
            <a:ext cx="8496944" cy="460648"/>
          </a:xfrm>
        </p:spPr>
        <p:txBody>
          <a:bodyPr/>
          <a:lstStyle/>
          <a:p>
            <a:r>
              <a:rPr lang="th-TH" b="1" dirty="0" err="1"/>
              <a:t>ฟั</a:t>
            </a:r>
            <a:r>
              <a:rPr lang="th-TH" b="1" dirty="0"/>
              <a:t>งก</a:t>
            </a:r>
            <a:r>
              <a:rPr lang="th-TH" b="1" dirty="0" err="1"/>
              <a:t>์ชั่น</a:t>
            </a:r>
            <a:r>
              <a:rPr lang="th-TH" b="1" dirty="0"/>
              <a:t> </a:t>
            </a:r>
            <a:r>
              <a:rPr lang="en-US" b="1" dirty="0" err="1"/>
              <a:t>remove_item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-324544" y="2643758"/>
            <a:ext cx="7848871" cy="1942731"/>
          </a:xfrm>
        </p:spPr>
        <p:txBody>
          <a:bodyPr/>
          <a:lstStyle/>
          <a:p>
            <a:r>
              <a:rPr lang="th-TH" dirty="0"/>
              <a:t>ฟังก์ชัน </a:t>
            </a:r>
            <a:r>
              <a:rPr lang="en-US" dirty="0" err="1"/>
              <a:t>remove_item</a:t>
            </a:r>
            <a:r>
              <a:rPr lang="en-US" dirty="0"/>
              <a:t> </a:t>
            </a:r>
            <a:r>
              <a:rPr lang="th-TH" dirty="0"/>
              <a:t>จะมีการเข้าถึงฟังก์ชันนี้ได้เพียงแค่</a:t>
            </a:r>
            <a:r>
              <a:rPr lang="th-TH" dirty="0" err="1"/>
              <a:t>เทรด</a:t>
            </a:r>
            <a:r>
              <a:rPr lang="th-TH" dirty="0"/>
              <a:t>เดียวเท่านั้น เมื่อทำการเรียกใช้งาน</a:t>
            </a:r>
            <a:r>
              <a:rPr lang="th-TH" dirty="0" err="1"/>
              <a:t>ฟั</a:t>
            </a:r>
            <a:r>
              <a:rPr lang="th-TH" dirty="0"/>
              <a:t>งก</a:t>
            </a:r>
            <a:r>
              <a:rPr lang="th-TH" dirty="0" err="1"/>
              <a:t>์ชั่น</a:t>
            </a:r>
            <a:r>
              <a:rPr lang="th-TH" dirty="0"/>
              <a:t>ก็จะใช้ </a:t>
            </a:r>
            <a:r>
              <a:rPr lang="en-US" dirty="0"/>
              <a:t>mutex </a:t>
            </a:r>
            <a:r>
              <a:rPr lang="th-TH" dirty="0"/>
              <a:t>ล็อก</a:t>
            </a:r>
            <a:r>
              <a:rPr lang="th-TH" dirty="0" err="1"/>
              <a:t>ทรัพ</a:t>
            </a:r>
            <a:r>
              <a:rPr lang="th-TH" dirty="0"/>
              <a:t>ยาการบัฟเฟอร์ให้เข้าถึงได้เพียงแค่</a:t>
            </a:r>
            <a:r>
              <a:rPr lang="th-TH" dirty="0" err="1"/>
              <a:t>เทรด</a:t>
            </a:r>
            <a:r>
              <a:rPr lang="th-TH" dirty="0"/>
              <a:t>เดียวและมีการทำงานอยู่ 2 แบบดังนี้</a:t>
            </a:r>
          </a:p>
          <a:p>
            <a:r>
              <a:rPr lang="th-TH" dirty="0"/>
              <a:t>บัฟเฟอร์ว่าง จะหยุดการทำงาน</a:t>
            </a:r>
            <a:r>
              <a:rPr lang="th-TH" dirty="0" err="1"/>
              <a:t>เทรด</a:t>
            </a:r>
            <a:r>
              <a:rPr lang="th-TH" dirty="0"/>
              <a:t>นั้น ๆ และส่งสัญญาณออกไปให้</a:t>
            </a:r>
            <a:r>
              <a:rPr lang="th-TH" dirty="0" err="1"/>
              <a:t>เทรด</a:t>
            </a:r>
            <a:r>
              <a:rPr lang="th-TH" dirty="0"/>
              <a:t>อื่น ๆ ที่รอทำงาน</a:t>
            </a:r>
          </a:p>
          <a:p>
            <a:r>
              <a:rPr lang="th-TH" dirty="0"/>
              <a:t>บัฟเฟอร์ไม่ว่างหรือเต็ม จะไอเท</a:t>
            </a:r>
            <a:r>
              <a:rPr lang="th-TH" dirty="0" err="1"/>
              <a:t>็ม</a:t>
            </a:r>
            <a:r>
              <a:rPr lang="th-TH" dirty="0"/>
              <a:t>ที่หน้าคิวและทำการ </a:t>
            </a:r>
            <a:r>
              <a:rPr lang="en-US" dirty="0"/>
              <a:t>dequeue </a:t>
            </a:r>
            <a:r>
              <a:rPr lang="th-TH" dirty="0"/>
              <a:t>ออกจากบัฟเฟอร์ และส่งสัญญาณให้</a:t>
            </a:r>
            <a:r>
              <a:rPr lang="th-TH" dirty="0" err="1"/>
              <a:t>เทรด</a:t>
            </a:r>
            <a:r>
              <a:rPr lang="th-TH" dirty="0"/>
              <a:t>อื่น ๆ ที่รอทำงาน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การออกแบบโปรแกรม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B5E9347-2FE5-4C9E-8CE9-4E4217240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6177"/>
            <a:ext cx="7827784" cy="83099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void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remove_item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remove_id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 {</a:t>
            </a:r>
            <a:endParaRPr kumimoji="0" lang="th-TH" altLang="en-US" sz="9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unique_lock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&lt;mutex&gt;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lock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ymutex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 </a:t>
            </a:r>
            <a:endParaRPr kumimoji="0" lang="th-TH" altLang="en-US" sz="9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product; </a:t>
            </a:r>
            <a:endParaRPr kumimoji="0" lang="th-TH" altLang="en-US" sz="9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is_not_empty.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wait_for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(lock,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chrono::nanoseconds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wait_time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), [] {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myringbuf.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size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 &gt;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 })) { </a:t>
            </a:r>
            <a:endParaRPr kumimoji="0" lang="th-TH" altLang="en-US" sz="9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product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myringbuf.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front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myringbuf.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pop_front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(); ++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c_count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//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cout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 &lt;&lt; "Remove ID : " &lt;&lt;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remove_id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 &lt;&lt; " remove " &lt;&lt; product &lt;&lt;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endl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is_not_full.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notify_all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(); }</a:t>
            </a:r>
            <a:endParaRPr kumimoji="0" lang="th-TH" altLang="en-US" sz="9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17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240882"/>
            <a:ext cx="3249230" cy="4634664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5677" y="685800"/>
            <a:ext cx="2743200" cy="21656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FLOWCHART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677" y="3127875"/>
            <a:ext cx="2743200" cy="1144198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en-US" sz="15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กระบวนการทำงานของ producer and consumer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2932700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Flowchart">
            <a:extLst>
              <a:ext uri="{FF2B5EF4-FFF2-40B4-BE49-F238E27FC236}">
                <a16:creationId xmlns:a16="http://schemas.microsoft.com/office/drawing/2014/main" id="{951B2A24-0AD6-44A2-BC48-13A450484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5366" y="522649"/>
            <a:ext cx="4915159" cy="410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19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0" y="2572464"/>
            <a:ext cx="3456384" cy="2100656"/>
          </a:xfrm>
        </p:spPr>
        <p:txBody>
          <a:bodyPr/>
          <a:lstStyle/>
          <a:p>
            <a:r>
              <a:rPr lang="th-TH" b="1" dirty="0"/>
              <a:t>เงื่อนไขของ </a:t>
            </a:r>
            <a:r>
              <a:rPr lang="en-US" b="1" dirty="0"/>
              <a:t>Append</a:t>
            </a:r>
          </a:p>
          <a:p>
            <a:r>
              <a:rPr lang="th-TH" dirty="0"/>
              <a:t>เงื่อนไขการทำงานของ </a:t>
            </a:r>
            <a:r>
              <a:rPr lang="en-US" dirty="0"/>
              <a:t>append</a:t>
            </a:r>
          </a:p>
          <a:p>
            <a:r>
              <a:rPr lang="th-TH" dirty="0"/>
              <a:t>ทำงานตามรี</a:t>
            </a:r>
            <a:r>
              <a:rPr lang="th-TH" dirty="0" err="1"/>
              <a:t>เควส</a:t>
            </a:r>
            <a:r>
              <a:rPr lang="th-TH" dirty="0"/>
              <a:t>ที่กำหนด</a:t>
            </a:r>
          </a:p>
          <a:p>
            <a:r>
              <a:rPr lang="th-TH" dirty="0"/>
              <a:t>เข้าถึงบัฟเฟอร์ได้เพียง</a:t>
            </a:r>
            <a:r>
              <a:rPr lang="th-TH" dirty="0" err="1"/>
              <a:t>เทรด</a:t>
            </a:r>
            <a:r>
              <a:rPr lang="th-TH" dirty="0"/>
              <a:t>เดียว</a:t>
            </a:r>
          </a:p>
          <a:p>
            <a:r>
              <a:rPr lang="th-TH" dirty="0"/>
              <a:t>ทุก</a:t>
            </a:r>
            <a:r>
              <a:rPr lang="th-TH" dirty="0" err="1"/>
              <a:t>เทรด</a:t>
            </a:r>
            <a:r>
              <a:rPr lang="th-TH" dirty="0"/>
              <a:t>มีเวลาทำงานจำกัดในการทำงาน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th-TH" sz="2200" dirty="0"/>
              <a:t>เงื่อนไข วิธีการทำงาน </a:t>
            </a:r>
            <a:r>
              <a:rPr lang="th-TH" sz="2200" dirty="0" err="1"/>
              <a:t>เเละ</a:t>
            </a:r>
            <a:r>
              <a:rPr lang="th-TH" sz="2200" dirty="0"/>
              <a:t>การพิสูจน์คุณสมบัติของ </a:t>
            </a:r>
            <a:r>
              <a:rPr lang="en-US" sz="2200" dirty="0"/>
              <a:t>Append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9A3167-C5E9-40E7-B0AC-C2B1618E43E7}"/>
              </a:ext>
            </a:extLst>
          </p:cNvPr>
          <p:cNvSpPr txBox="1"/>
          <p:nvPr/>
        </p:nvSpPr>
        <p:spPr>
          <a:xfrm>
            <a:off x="107504" y="105958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err="1"/>
              <a:t>ฟั</a:t>
            </a:r>
            <a:r>
              <a:rPr lang="th-TH" b="1" dirty="0"/>
              <a:t>งก</a:t>
            </a:r>
            <a:r>
              <a:rPr lang="th-TH" b="1" dirty="0" err="1"/>
              <a:t>์ชั่น</a:t>
            </a:r>
            <a:r>
              <a:rPr lang="th-TH" b="1" dirty="0"/>
              <a:t> </a:t>
            </a:r>
            <a:r>
              <a:rPr lang="en-US" b="1" dirty="0"/>
              <a:t>Append</a:t>
            </a:r>
          </a:p>
          <a:p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9AE043F-7E30-4413-9919-A3038DCA2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534780"/>
            <a:ext cx="4293163" cy="69249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void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append_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id)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++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num_append_working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while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&lt; REQUEST)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add_item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(id); ++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24292E"/>
                </a:solidFill>
                <a:latin typeface="SFMono-Regular"/>
              </a:rPr>
              <a:t>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this_thread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::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sleep_for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chrono::nanoseconds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wait_time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)); --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num_append_working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CF3F40-E7FC-4A03-ADB5-543E78E89657}"/>
              </a:ext>
            </a:extLst>
          </p:cNvPr>
          <p:cNvSpPr txBox="1"/>
          <p:nvPr/>
        </p:nvSpPr>
        <p:spPr>
          <a:xfrm>
            <a:off x="3131841" y="2558177"/>
            <a:ext cx="590465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b="1" dirty="0">
                <a:latin typeface="Arial" panose="020B0604020202020204" pitchFamily="34" charset="0"/>
              </a:rPr>
              <a:t>วิธีการทำงานของ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</a:p>
          <a:p>
            <a:r>
              <a:rPr lang="th-TH" sz="1400" dirty="0">
                <a:latin typeface="Arial" panose="020B0604020202020204" pitchFamily="34" charset="0"/>
              </a:rPr>
              <a:t>เพิ่มค่าของ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num_append_working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sz="1400" dirty="0">
                <a:latin typeface="Arial" panose="020B0604020202020204" pitchFamily="34" charset="0"/>
              </a:rPr>
              <a:t>ขึ้นตามจำนวน</a:t>
            </a:r>
            <a:r>
              <a:rPr lang="th-TH" sz="1400" dirty="0" err="1">
                <a:latin typeface="Arial" panose="020B0604020202020204" pitchFamily="34" charset="0"/>
              </a:rPr>
              <a:t>เทรด</a:t>
            </a:r>
            <a:r>
              <a:rPr lang="th-TH" sz="1400" dirty="0">
                <a:latin typeface="Arial" panose="020B0604020202020204" pitchFamily="34" charset="0"/>
              </a:rPr>
              <a:t>ที่ใช้งาน</a:t>
            </a:r>
          </a:p>
          <a:p>
            <a:r>
              <a:rPr lang="th-TH" sz="1400" dirty="0">
                <a:latin typeface="Arial" panose="020B0604020202020204" pitchFamily="34" charset="0"/>
              </a:rPr>
              <a:t>วนลูปทำงานตามรี</a:t>
            </a:r>
            <a:r>
              <a:rPr lang="th-TH" sz="1400" dirty="0" err="1">
                <a:latin typeface="Arial" panose="020B0604020202020204" pitchFamily="34" charset="0"/>
              </a:rPr>
              <a:t>เควส</a:t>
            </a:r>
            <a:r>
              <a:rPr lang="th-TH" sz="1400" dirty="0">
                <a:latin typeface="Arial" panose="020B0604020202020204" pitchFamily="34" charset="0"/>
              </a:rPr>
              <a:t>ที่ได้กำหนดไว้</a:t>
            </a:r>
          </a:p>
          <a:p>
            <a:r>
              <a:rPr lang="th-TH" sz="1400" dirty="0">
                <a:latin typeface="Arial" panose="020B0604020202020204" pitchFamily="34" charset="0"/>
              </a:rPr>
              <a:t>เรียกใช้งาน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add_item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sz="1400" dirty="0">
                <a:latin typeface="Arial" panose="020B0604020202020204" pitchFamily="34" charset="0"/>
              </a:rPr>
              <a:t>โดยส่งค่า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Append_id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sz="1400" dirty="0">
                <a:latin typeface="Arial" panose="020B0604020202020204" pitchFamily="34" charset="0"/>
              </a:rPr>
              <a:t>ไปให้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th-TH" sz="1400" dirty="0">
                <a:latin typeface="Arial" panose="020B0604020202020204" pitchFamily="34" charset="0"/>
              </a:rPr>
              <a:t>รับค่าของ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append id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th-TH" sz="1400" dirty="0">
                <a:latin typeface="Arial" panose="020B0604020202020204" pitchFamily="34" charset="0"/>
              </a:rPr>
              <a:t>สุ่มตัวเลขและเก็บไว้ในตัวแปร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th-TH" sz="1400" dirty="0">
                <a:latin typeface="Arial" panose="020B0604020202020204" pitchFamily="34" charset="0"/>
              </a:rPr>
              <a:t>ล็อก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metex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sz="1400" dirty="0">
                <a:latin typeface="Arial" panose="020B0604020202020204" pitchFamily="34" charset="0"/>
              </a:rPr>
              <a:t>ให้</a:t>
            </a:r>
            <a:r>
              <a:rPr lang="th-TH" sz="1400" dirty="0" err="1">
                <a:latin typeface="Arial" panose="020B0604020202020204" pitchFamily="34" charset="0"/>
              </a:rPr>
              <a:t>เทรด</a:t>
            </a:r>
            <a:r>
              <a:rPr lang="th-TH" sz="1400" dirty="0">
                <a:latin typeface="Arial" panose="020B0604020202020204" pitchFamily="34" charset="0"/>
              </a:rPr>
              <a:t>ที่เรียกใช้งาน</a:t>
            </a:r>
          </a:p>
          <a:p>
            <a:pPr lvl="1"/>
            <a:r>
              <a:rPr lang="en-US" sz="1400" dirty="0">
                <a:latin typeface="Arial" panose="020B0604020202020204" pitchFamily="34" charset="0"/>
              </a:rPr>
              <a:t>- </a:t>
            </a:r>
            <a:r>
              <a:rPr lang="th-TH" sz="1400" dirty="0">
                <a:latin typeface="Arial" panose="020B0604020202020204" pitchFamily="34" charset="0"/>
              </a:rPr>
              <a:t>ตรวจสอบบัฟเฟอร์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</a:rPr>
              <a:t>         - </a:t>
            </a:r>
            <a:r>
              <a:rPr lang="th-TH" sz="1400" dirty="0">
                <a:latin typeface="Arial" panose="020B0604020202020204" pitchFamily="34" charset="0"/>
              </a:rPr>
              <a:t>เพิ่มค่าของ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random_num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sz="1400" dirty="0">
                <a:latin typeface="Arial" panose="020B0604020202020204" pitchFamily="34" charset="0"/>
              </a:rPr>
              <a:t>เข้าไปที่ท้ายคิวของบัฟเฟอร์</a:t>
            </a:r>
          </a:p>
          <a:p>
            <a:r>
              <a:rPr lang="en-US" sz="1400" dirty="0">
                <a:latin typeface="Arial" panose="020B0604020202020204" pitchFamily="34" charset="0"/>
              </a:rPr>
              <a:t>         - </a:t>
            </a:r>
            <a:r>
              <a:rPr lang="th-TH" sz="1400" dirty="0">
                <a:latin typeface="Arial" panose="020B0604020202020204" pitchFamily="34" charset="0"/>
              </a:rPr>
              <a:t>แสดงผลการเพิ่ม</a:t>
            </a:r>
          </a:p>
          <a:p>
            <a:r>
              <a:rPr lang="en-US" sz="1400" dirty="0">
                <a:latin typeface="Arial" panose="020B0604020202020204" pitchFamily="34" charset="0"/>
              </a:rPr>
              <a:t>         - </a:t>
            </a:r>
            <a:r>
              <a:rPr lang="th-TH" sz="1400" dirty="0">
                <a:latin typeface="Arial" panose="020B0604020202020204" pitchFamily="34" charset="0"/>
              </a:rPr>
              <a:t>ส่งสัญญาณให้ทุก</a:t>
            </a:r>
            <a:r>
              <a:rPr lang="th-TH" sz="1400" dirty="0" err="1">
                <a:latin typeface="Arial" panose="020B0604020202020204" pitchFamily="34" charset="0"/>
              </a:rPr>
              <a:t>เทรด</a:t>
            </a:r>
            <a:r>
              <a:rPr lang="th-TH" sz="1400" dirty="0">
                <a:latin typeface="Arial" panose="020B0604020202020204" pitchFamily="34" charset="0"/>
              </a:rPr>
              <a:t>ที่รอการทำงานว่าบัฟเฟอร์ไม่ว่าง</a:t>
            </a:r>
          </a:p>
          <a:p>
            <a:pPr marL="742950" lvl="1" indent="-285750">
              <a:buFontTx/>
              <a:buChar char="-"/>
            </a:pPr>
            <a:endParaRPr lang="th-TH" sz="1400" dirty="0">
              <a:latin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73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240882"/>
            <a:ext cx="3249230" cy="4634664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5677" y="685800"/>
            <a:ext cx="2743200" cy="21656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</a:pPr>
            <a:r>
              <a:rPr lang="th-TH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ผลการทดสอบ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Append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2932700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>
            <a:extLst>
              <a:ext uri="{FF2B5EF4-FFF2-40B4-BE49-F238E27FC236}">
                <a16:creationId xmlns:a16="http://schemas.microsoft.com/office/drawing/2014/main" id="{F07F9F22-11C5-4D86-8DD5-97DA95E53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5366" y="1206934"/>
            <a:ext cx="4915159" cy="273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46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1333</Words>
  <Application>Microsoft Office PowerPoint</Application>
  <PresentationFormat>On-screen Show (16:9)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Malgun Gothic</vt:lpstr>
      <vt:lpstr>Arial</vt:lpstr>
      <vt:lpstr>Calibri</vt:lpstr>
      <vt:lpstr>SFMono-Regular</vt:lpstr>
      <vt:lpstr>Office Theme</vt:lpstr>
      <vt:lpstr>Custom Design</vt:lpstr>
      <vt:lpstr>PowerPoint Presentation</vt:lpstr>
      <vt:lpstr>การออกแบบโปรแกรม</vt:lpstr>
      <vt:lpstr>การออกแบบโปรแกรม</vt:lpstr>
      <vt:lpstr>การออกแบบโปรแกรม</vt:lpstr>
      <vt:lpstr>การออกแบบโปรแกรม</vt:lpstr>
      <vt:lpstr>การออกแบบโปรแกรม</vt:lpstr>
      <vt:lpstr>FLOWCHART</vt:lpstr>
      <vt:lpstr>เงื่อนไข วิธีการทำงาน เเละการพิสูจน์คุณสมบัติของ Append</vt:lpstr>
      <vt:lpstr>ผลการทดสอบAppend</vt:lpstr>
      <vt:lpstr>เงื่อนไข และวิธีการทำงานของ Remove</vt:lpstr>
      <vt:lpstr>เงื่อนไข และวิธีการทำงานของ Remove</vt:lpstr>
      <vt:lpstr>ผลการทดสอบRemove</vt:lpstr>
      <vt:lpstr>ผลการทำงาน</vt:lpstr>
      <vt:lpstr>CODE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สาธิต ทรัพย์เมฆ</dc:creator>
  <cp:lastModifiedBy>สาธิต ทรัพย์เมฆ</cp:lastModifiedBy>
  <cp:revision>3</cp:revision>
  <dcterms:created xsi:type="dcterms:W3CDTF">2019-11-03T07:27:03Z</dcterms:created>
  <dcterms:modified xsi:type="dcterms:W3CDTF">2019-11-03T07:35:46Z</dcterms:modified>
</cp:coreProperties>
</file>