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982ECA-E2E8-4F3A-B61A-A5ECF7C7800C}">
  <a:tblStyle styleId="{3B982ECA-E2E8-4F3A-B61A-A5ECF7C780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ef72ef2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ef72ef2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ef72ef2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ef72ef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ef72ef2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ef72ef2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f72ef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f72ef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f72ef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f72ef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f72ef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f72ef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f72ef2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f72ef2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ef72ef2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ef72ef2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ef72ef2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ef72ef2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f72ef2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f72ef2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f72ef2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ef72ef2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595249"/>
            <a:ext cx="3054600" cy="19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1Peter and the Salvation of the Soul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754250" y="1009050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彼得前書 靈魂的救恩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28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Salvation of the Soul and Faith 魂的救恩與信心</a:t>
            </a:r>
            <a:endParaRPr sz="36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996625"/>
            <a:ext cx="86109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essential requirement implied: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Salvation of the Soul is a process and faith is the implied attitude throughout (1:9)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魂的救恩是一個過程，信心是從始至終當有的態度 </a:t>
            </a:r>
            <a:r>
              <a:rPr lang="en"/>
              <a:t>(1:9)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when we </a:t>
            </a:r>
            <a:r>
              <a:rPr b="1" lang="en"/>
              <a:t>trust</a:t>
            </a:r>
            <a:r>
              <a:rPr lang="en"/>
              <a:t> the Lord we can </a:t>
            </a:r>
            <a:r>
              <a:rPr b="1" lang="en"/>
              <a:t>submit</a:t>
            </a:r>
            <a:r>
              <a:rPr lang="en"/>
              <a:t> to Him in the midst of </a:t>
            </a:r>
            <a:r>
              <a:rPr b="1" lang="en"/>
              <a:t>sufferings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唯有</a:t>
            </a:r>
            <a:r>
              <a:rPr b="1" lang="en"/>
              <a:t>信靠</a:t>
            </a:r>
            <a:r>
              <a:rPr lang="en"/>
              <a:t>主，</a:t>
            </a:r>
            <a:r>
              <a:rPr lang="en"/>
              <a:t>我們才</a:t>
            </a:r>
            <a:r>
              <a:rPr lang="en"/>
              <a:t>能在</a:t>
            </a:r>
            <a:r>
              <a:rPr b="1" lang="en"/>
              <a:t>患難</a:t>
            </a:r>
            <a:r>
              <a:rPr lang="en"/>
              <a:t>之中，把自己</a:t>
            </a:r>
            <a:r>
              <a:rPr b="1" lang="en"/>
              <a:t>交託</a:t>
            </a:r>
            <a:r>
              <a:rPr lang="en"/>
              <a:t>給祂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Otherwise we “kick and scream” and miss an opportunity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否則我們只是白白受苦，而錯失了機會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may not know </a:t>
            </a:r>
            <a:r>
              <a:rPr b="1" lang="en"/>
              <a:t>why</a:t>
            </a:r>
            <a:r>
              <a:rPr lang="en"/>
              <a:t> but we know </a:t>
            </a:r>
            <a:r>
              <a:rPr b="1" lang="en"/>
              <a:t>Whom</a:t>
            </a:r>
            <a:r>
              <a:rPr lang="en"/>
              <a:t> (consciousness of God)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我們或許不能夠完全明白，但我們知道誰與我們同在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28600"/>
            <a:ext cx="8832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Evidences of the Salvation of the Soul 魂的救恩的證據</a:t>
            </a:r>
            <a:endParaRPr sz="36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process is running its normal course there will be evidences: 當</a:t>
            </a:r>
            <a:r>
              <a:rPr lang="en"/>
              <a:t>救恩正常工作時，會有表現證據：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</a:t>
            </a:r>
            <a:r>
              <a:rPr lang="en"/>
              <a:t> crucial </a:t>
            </a:r>
            <a:r>
              <a:rPr b="1" lang="en"/>
              <a:t>horizontal</a:t>
            </a:r>
            <a:r>
              <a:rPr lang="en"/>
              <a:t> dimension (1:22; 4:8) 在關鍵的</a:t>
            </a:r>
            <a:r>
              <a:rPr b="1" lang="en"/>
              <a:t>水平方面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...which proves </a:t>
            </a:r>
            <a:r>
              <a:rPr b="1" lang="en"/>
              <a:t>spiritual reality</a:t>
            </a:r>
            <a:r>
              <a:rPr lang="en"/>
              <a:t> (1:22; 2:1)   這個證明</a:t>
            </a:r>
            <a:r>
              <a:rPr b="1" lang="en"/>
              <a:t>屬靈的真實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well-doing</a:t>
            </a:r>
            <a:r>
              <a:rPr lang="en"/>
              <a:t>: the hallmark of true submission (2:12,14,20; 3:2,6,11,16,17; 4:19) </a:t>
            </a:r>
            <a:r>
              <a:rPr b="1" lang="en"/>
              <a:t>好的行為</a:t>
            </a:r>
            <a:r>
              <a:rPr lang="en"/>
              <a:t>： 是真正順服的特徵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 though there’s suffering involved, there’s an underlying note of </a:t>
            </a:r>
            <a:r>
              <a:rPr b="1" lang="en"/>
              <a:t>joy</a:t>
            </a:r>
            <a:r>
              <a:rPr lang="en"/>
              <a:t> (1:6,8; 4:13) 雖然有著受苦，但是有著底下/潛在的喜樂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28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though</a:t>
            </a:r>
            <a:r>
              <a:rPr lang="en" sz="3600"/>
              <a:t>ts 總結</a:t>
            </a:r>
            <a:endParaRPr sz="36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582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words of balance/caution… </a:t>
            </a:r>
            <a:r>
              <a:rPr lang="en"/>
              <a:t>關於兩方面的平衡/提醒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Denying the soul does not mean soul annihilation </a:t>
            </a:r>
            <a:br>
              <a:rPr lang="en"/>
            </a:br>
            <a:r>
              <a:rPr lang="en"/>
              <a:t>捨己（魂）並不意味著致魂的消失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Suffering does not mean an ascetic outlook of life (4:19) (“The Christian’s choice is not for suffering but for the will of God” ~ O.Chambers)</a:t>
            </a:r>
            <a:br>
              <a:rPr lang="en"/>
            </a:br>
            <a:r>
              <a:rPr lang="en"/>
              <a:t>受苦並不意味著對待生活要苦修，苦行 （基督徒的選擇不是為著受苦， 而是神的旨意 ~ 章伯斯)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0896" y="228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Themes in the Epistle     </a:t>
            </a:r>
            <a:r>
              <a:rPr lang="en" sz="3600"/>
              <a:t>彼得前書主題</a:t>
            </a:r>
            <a:endParaRPr sz="36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4300"/>
            <a:ext cx="85206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Epistle can be divided by predominant thought in three main sections: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Salvation of the Soul</a:t>
            </a:r>
            <a:r>
              <a:rPr lang="en"/>
              <a:t> seems to be the common unifying theme of the 3 sections (1:9; 2:25; 4:19).</a:t>
            </a:r>
            <a:r>
              <a:rPr lang="en"/>
              <a:t>靈魂的救恩是貫穿三段之中的共同主題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874250" y="17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{3B982ECA-E2E8-4F3A-B61A-A5ECF7C7800C}</a:tableStyleId>
              </a:tblPr>
              <a:tblGrid>
                <a:gridCol w="1339100"/>
                <a:gridCol w="5899900"/>
              </a:tblGrid>
              <a:tr h="43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1:1 - 2:10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Salvation             救恩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2:11- 3:12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Submission         </a:t>
                      </a:r>
                      <a:r>
                        <a:rPr lang="en" sz="1800"/>
                        <a:t>順服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3:13 - 5:11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Suffering             </a:t>
                      </a:r>
                      <a:r>
                        <a:rPr lang="en" sz="1800"/>
                        <a:t>受苦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28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Salvation of the Soul Defined </a:t>
            </a:r>
            <a:r>
              <a:rPr lang="en" sz="3600"/>
              <a:t>魂的救恩的定義</a:t>
            </a:r>
            <a:endParaRPr sz="3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Epistle opens speaking of our salvation (1:3-9)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consists of</a:t>
            </a:r>
            <a:r>
              <a:rPr lang="en"/>
              <a:t> 3 distinct aspects</a:t>
            </a:r>
            <a:r>
              <a:rPr lang="en"/>
              <a:t>: </a:t>
            </a:r>
            <a:r>
              <a:rPr lang="en"/>
              <a:t>書信開始講到我們救恩的三個方面：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Salvation of the Spi</a:t>
            </a:r>
            <a:r>
              <a:rPr lang="en"/>
              <a:t>rit 靈的救恩(1:3)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Salvation of the </a:t>
            </a:r>
            <a:r>
              <a:rPr lang="en"/>
              <a:t>Body 體的救恩(1:5)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Salvation of the Soul  魂的救恩(1:9)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Salvation of the Soul</a:t>
            </a:r>
            <a:r>
              <a:rPr lang="en"/>
              <a:t>: the purification/transformation work of the Holy Spirit in the believer’s soul, after regeneration, conforming us to the image of Christ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魂的救恩</a:t>
            </a:r>
            <a:r>
              <a:rPr lang="en"/>
              <a:t>：是在重生之後，聖靈在信徒的魂裡所做的潔淨，更新的工作，為要把我們磨成基督的形象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28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Salvation in Scripture </a:t>
            </a:r>
            <a:r>
              <a:rPr lang="en" sz="3600"/>
              <a:t>聖</a:t>
            </a:r>
            <a:r>
              <a:rPr lang="en" sz="3600"/>
              <a:t>經中的救恩</a:t>
            </a:r>
            <a:endParaRPr sz="36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311675" y="16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{3B982ECA-E2E8-4F3A-B61A-A5ECF7C7800C}</a:tableStyleId>
              </a:tblPr>
              <a:tblGrid>
                <a:gridCol w="556975"/>
                <a:gridCol w="2654550"/>
                <a:gridCol w="2654550"/>
                <a:gridCol w="2654550"/>
              </a:tblGrid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Spirit                 靈 (1:3)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Soul                    魂(1:9)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                   體(1:5)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Regeneration   重生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Transformation   更新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Transfiguration     變化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Past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過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現在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將來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Penalty of sin   罪的工價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Power of sin       罪的權勢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Presence of sin    罪的所在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              一霎時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             一個過程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                  一霎時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unbelievers 為著未信之人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believers     為著信徒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believers        為著信徒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Salvation of the Soul from Peter’s Background (1)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從彼得的經歷看魂的救恩（1）</a:t>
            </a:r>
            <a:endParaRPr sz="36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806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Peter’s confession is a pivotal event in the Synoptic Gospels (Matt 16:16-28) </a:t>
            </a:r>
            <a:br>
              <a:rPr lang="en" sz="1400"/>
            </a:br>
            <a:r>
              <a:rPr lang="en" sz="1400"/>
              <a:t>彼得的宣告是在概要福音書裏的關鍵事件 （馬太福音 16:15-28）</a:t>
            </a:r>
            <a:br>
              <a:rPr lang="en" sz="1400"/>
            </a:br>
            <a:r>
              <a:rPr lang="en" sz="1400"/>
              <a:t>It must have caused a rather deep impression on Peter (1Pet 2:4,5) </a:t>
            </a:r>
            <a:br>
              <a:rPr lang="en" sz="1400"/>
            </a:br>
            <a:r>
              <a:rPr lang="en" sz="1400"/>
              <a:t>這件事在彼得的心中留下重要的印象 （彼得前書 2:4，5）</a:t>
            </a:r>
            <a:br>
              <a:rPr lang="en" sz="1400"/>
            </a:br>
            <a:r>
              <a:rPr lang="en" sz="1400"/>
              <a:t>The Salvation of the Soul is an integral part of the story (Matt 16:25) </a:t>
            </a:r>
            <a:br>
              <a:rPr lang="en" sz="1400"/>
            </a:br>
            <a:r>
              <a:rPr lang="en" sz="1400"/>
              <a:t>魂的救恩貫穿，連結在這個故事中 （馬太福音16:25）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story illustrates what happens on the initial salvation of every believer: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這個故事描述了在每一個信主的人身上起初的拯救：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He is the Living Stone, we also become living stones in the spiritual House 他是活石，</a:t>
            </a:r>
            <a:r>
              <a:rPr lang="en" sz="1400"/>
              <a:t>我們也成為他靈宮裏的活石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New </a:t>
            </a:r>
            <a:r>
              <a:rPr b="1" lang="en" sz="1400"/>
              <a:t>spiritual</a:t>
            </a:r>
            <a:r>
              <a:rPr lang="en" sz="1400"/>
              <a:t> constitution (like our Lord’s)  成為新的，屬靈的內在（像主一樣）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From dust to stone 從塵土變成石頭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</a:t>
            </a:r>
            <a:r>
              <a:rPr lang="en" sz="1400"/>
              <a:t> Lord’s “extra”  revelation to Peter: He is going to fulfill God’s Purpose using those living stones (v.18) </a:t>
            </a:r>
            <a:r>
              <a:rPr lang="en" sz="1400"/>
              <a:t>我們主對彼得的‘特別的‘啟示：他要用這些活石來完成神的旨意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But there is an enormous problem getting in the way: Peter’s undealt soul (v. 21-23)</a:t>
            </a:r>
            <a:br>
              <a:rPr lang="en" sz="1400"/>
            </a:br>
            <a:r>
              <a:rPr lang="en" sz="1400"/>
              <a:t>但</a:t>
            </a:r>
            <a:r>
              <a:rPr lang="en" sz="1400"/>
              <a:t>這裏有一個巨大的問題攔阻：彼得沒有受過對付的魂 （21-23節）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There’s nothing necessarily sinful in view but is still self-originated, independent from the Lord…  the venom of the Serpent, injected in the garden, is there (v. 23)</a:t>
            </a:r>
            <a:r>
              <a:rPr lang="en" sz="1400"/>
              <a:t>這裏不一定是罪的問題，而是從己出來，與主獨立 … 這是在伊甸園中蛇所注射在人裡的毒素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All the soul’s faculties are in view: </a:t>
            </a:r>
            <a:r>
              <a:rPr lang="en" sz="1400"/>
              <a:t>思考一下這一幕中魂的功作：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Emotion</a:t>
            </a:r>
            <a:r>
              <a:rPr lang="en" sz="1400"/>
              <a:t>:  Peter acts out of natural affection for his Master (“be kind to Thyself”) </a:t>
            </a:r>
            <a:r>
              <a:rPr lang="en" sz="1400"/>
              <a:t>情感：彼得在這裡處於天然人的愛  (“要善待你自己“）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Mind</a:t>
            </a:r>
            <a:r>
              <a:rPr lang="en" sz="1400"/>
              <a:t>:  Peter is not setting his mind in God’s interests </a:t>
            </a:r>
            <a:r>
              <a:rPr lang="en" sz="1400"/>
              <a:t>心思：彼得沒有將他的心思放在神的利益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Will</a:t>
            </a:r>
            <a:r>
              <a:rPr lang="en" sz="1400"/>
              <a:t>:  Peter’s will is prevailing over God’s </a:t>
            </a:r>
            <a:r>
              <a:rPr lang="en" sz="1400"/>
              <a:t>意志：彼得的意志要強過神的旨意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Salvation of the Soul from Peter’s Background (2)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從彼得的經歷看魂的救恩（2）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46275" y="1301425"/>
            <a:ext cx="88362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What’s the Lord’s rem</a:t>
            </a:r>
            <a:r>
              <a:rPr lang="en" sz="1600"/>
              <a:t>edy?  主的药方是什么？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“...d</a:t>
            </a:r>
            <a:r>
              <a:rPr lang="en" sz="1600"/>
              <a:t>eny himself… follow Me” (Matt 16:24) “...捨己...跟從我” (太 16:24)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i.e., don’t live by your soul life (</a:t>
            </a:r>
            <a:r>
              <a:rPr b="1" lang="en" sz="1600"/>
              <a:t>deny</a:t>
            </a:r>
            <a:r>
              <a:rPr lang="en" sz="1600"/>
              <a:t>)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不要靠著你魂的生命而活（</a:t>
            </a:r>
            <a:r>
              <a:rPr b="1" lang="en" sz="1600"/>
              <a:t>捨己</a:t>
            </a:r>
            <a:r>
              <a:rPr lang="en" sz="1600"/>
              <a:t>）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but by your new spiritual </a:t>
            </a:r>
            <a:r>
              <a:rPr lang="en" sz="1600"/>
              <a:t>constitution</a:t>
            </a:r>
            <a:r>
              <a:rPr lang="en" sz="1600"/>
              <a:t> in Christ (</a:t>
            </a:r>
            <a:r>
              <a:rPr b="1" lang="en" sz="1600"/>
              <a:t>follow Me</a:t>
            </a:r>
            <a:r>
              <a:rPr lang="en" sz="1600"/>
              <a:t>).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而是靠着你在基督里那属灵的生命而活(</a:t>
            </a:r>
            <a:r>
              <a:rPr b="1" lang="en" sz="1600"/>
              <a:t>跟從我</a:t>
            </a:r>
            <a:r>
              <a:rPr lang="en" sz="1600"/>
              <a:t>)。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That describes the s</a:t>
            </a:r>
            <a:r>
              <a:rPr lang="en" sz="1600"/>
              <a:t>alvation of the soul (Matt 16:25) 這就描述了魂的救恩(太 16:25)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When we deny ourselves and follow our Lord, our soul is suffering </a:t>
            </a:r>
            <a:r>
              <a:rPr b="1" lang="en" sz="1600"/>
              <a:t>loss</a:t>
            </a:r>
            <a:r>
              <a:rPr lang="en" sz="1600"/>
              <a:t> at that moment;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當我們捨己，跟從主的時候，我們的魂是在那裡受</a:t>
            </a:r>
            <a:r>
              <a:rPr b="1" lang="en" sz="1600"/>
              <a:t>損失</a:t>
            </a:r>
            <a:r>
              <a:rPr lang="en" sz="1600"/>
              <a:t>；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but in reality it is being purified, transformed, and ultimately </a:t>
            </a:r>
            <a:r>
              <a:rPr b="1" lang="en" sz="1600"/>
              <a:t>saved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但實際上，我們的魂也在經歷潔淨，更新，以及完全的</a:t>
            </a:r>
            <a:r>
              <a:rPr b="1" lang="en" sz="1600"/>
              <a:t>拯救</a:t>
            </a:r>
            <a:r>
              <a:rPr lang="en" sz="1600"/>
              <a:t>。</a:t>
            </a:r>
            <a:endParaRPr sz="1600"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Salvation of the Soul from Peter’s Background (3)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從彼得的經歷看魂的救恩（3）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28600"/>
            <a:ext cx="8832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Salvation of the Soul and Suffering </a:t>
            </a:r>
            <a:r>
              <a:rPr lang="en" sz="3600"/>
              <a:t>魂的救恩與受苦</a:t>
            </a:r>
            <a:endParaRPr sz="3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9300" y="996625"/>
            <a:ext cx="8673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1:7 a gold refining metaphor is used to describe the Salvation of the Soul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1:7 用試驗金子來比喻靈魂的救恩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God has the end result in view (1:9) 神知晓那最终的果效 </a:t>
            </a:r>
            <a:r>
              <a:rPr lang="en"/>
              <a:t>(1:9)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...salvation of the soul (i.e., soul transformed/purified)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靈魂的救恩(魂的更新，洁净)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here’s pain involved in the process (almost incidental)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在这个过程中会有苦痛（几乎总是发生）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Suffering as the appointed way to </a:t>
            </a:r>
            <a:r>
              <a:rPr b="1" lang="en"/>
              <a:t>glory</a:t>
            </a:r>
            <a:r>
              <a:rPr lang="en"/>
              <a:t>: 5:10; 4:13; Rom 5:1-3; 2Cor 4:17; etc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受苦是</a:t>
            </a:r>
            <a:r>
              <a:rPr b="1" lang="en"/>
              <a:t>得榮耀</a:t>
            </a:r>
            <a:r>
              <a:rPr lang="en"/>
              <a:t>的必經之路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 from both Testaments: Joseph, Moses, David, Job, Paul, etc…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聖經中的例子：約瑟，摩西，大衛，約伯，保羅。。。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28600"/>
            <a:ext cx="8778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Salvation of the Soul and Submission 魂的救恩與順服</a:t>
            </a:r>
            <a:endParaRPr sz="36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778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suffering in itself is no guarantee that God’s intended effect will be produced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受苦本身並不能保證神所定意的果效成就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There’s an indispensable attitude required on our part: </a:t>
            </a:r>
            <a:r>
              <a:rPr b="1" lang="en"/>
              <a:t>submission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在我們身上需要一個不可或缺的態度：</a:t>
            </a:r>
            <a:r>
              <a:rPr b="1" lang="en"/>
              <a:t>順服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Shepherd</a:t>
            </a:r>
            <a:r>
              <a:rPr lang="en"/>
              <a:t> of our soul: s</a:t>
            </a:r>
            <a:r>
              <a:rPr lang="en"/>
              <a:t>ubmission to the Lord implied </a:t>
            </a:r>
            <a:r>
              <a:rPr lang="en"/>
              <a:t>(2:25)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我們魂的</a:t>
            </a:r>
            <a:r>
              <a:rPr b="1" lang="en"/>
              <a:t>牧人</a:t>
            </a:r>
            <a:r>
              <a:rPr lang="en"/>
              <a:t>:就是講到我們對主的順服 (2:25)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example of our Lord (2:18-24)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我們主的榜樣 </a:t>
            </a:r>
            <a:r>
              <a:rPr lang="en"/>
              <a:t>(2:18-24)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