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66" r:id="rId3"/>
    <p:sldId id="268" r:id="rId4"/>
    <p:sldId id="257" r:id="rId5"/>
    <p:sldId id="258" r:id="rId6"/>
    <p:sldId id="272" r:id="rId7"/>
    <p:sldId id="273" r:id="rId8"/>
    <p:sldId id="274" r:id="rId9"/>
    <p:sldId id="259" r:id="rId10"/>
    <p:sldId id="275" r:id="rId11"/>
    <p:sldId id="276" r:id="rId12"/>
    <p:sldId id="277" r:id="rId13"/>
    <p:sldId id="262" r:id="rId14"/>
    <p:sldId id="278" r:id="rId15"/>
    <p:sldId id="263" r:id="rId16"/>
    <p:sldId id="279" r:id="rId17"/>
    <p:sldId id="265" r:id="rId18"/>
  </p:sldIdLst>
  <p:sldSz cx="12192000" cy="6858000"/>
  <p:notesSz cx="6858000" cy="93138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0" autoAdjust="0"/>
    <p:restoredTop sz="94674"/>
  </p:normalViewPr>
  <p:slideViewPr>
    <p:cSldViewPr snapToGrid="0">
      <p:cViewPr varScale="1">
        <p:scale>
          <a:sx n="124" d="100"/>
          <a:sy n="124" d="100"/>
        </p:scale>
        <p:origin x="2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E2E03AF9-D591-4C37-8B29-EC1D841E1A9B}" type="datetimeFigureOut">
              <a:rPr lang="en-US" smtClean="0"/>
              <a:t>9/2/19</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13"/>
            <a:ext cx="5486400" cy="3668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6725"/>
          </a:xfrm>
          <a:prstGeom prst="rect">
            <a:avLst/>
          </a:prstGeom>
        </p:spPr>
        <p:txBody>
          <a:bodyPr vert="horz" lIns="91440" tIns="45720" rIns="91440" bIns="45720" rtlCol="0" anchor="b"/>
          <a:lstStyle>
            <a:lvl1pPr algn="r">
              <a:defRPr sz="1200"/>
            </a:lvl1pPr>
          </a:lstStyle>
          <a:p>
            <a:fld id="{CA335020-BDC8-41FB-8BD0-ADD94568F4CC}" type="slidenum">
              <a:rPr lang="en-US" smtClean="0"/>
              <a:t>‹#›</a:t>
            </a:fld>
            <a:endParaRPr lang="en-US"/>
          </a:p>
        </p:txBody>
      </p:sp>
    </p:spTree>
    <p:extLst>
      <p:ext uri="{BB962C8B-B14F-4D97-AF65-F5344CB8AC3E}">
        <p14:creationId xmlns:p14="http://schemas.microsoft.com/office/powerpoint/2010/main" val="247784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335020-BDC8-41FB-8BD0-ADD94568F4CC}" type="slidenum">
              <a:rPr lang="en-US" smtClean="0"/>
              <a:t>2</a:t>
            </a:fld>
            <a:endParaRPr lang="en-US"/>
          </a:p>
        </p:txBody>
      </p:sp>
    </p:spTree>
    <p:extLst>
      <p:ext uri="{BB962C8B-B14F-4D97-AF65-F5344CB8AC3E}">
        <p14:creationId xmlns:p14="http://schemas.microsoft.com/office/powerpoint/2010/main" val="349614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335020-BDC8-41FB-8BD0-ADD94568F4CC}" type="slidenum">
              <a:rPr lang="en-US" smtClean="0"/>
              <a:t>3</a:t>
            </a:fld>
            <a:endParaRPr lang="en-US"/>
          </a:p>
        </p:txBody>
      </p:sp>
    </p:spTree>
    <p:extLst>
      <p:ext uri="{BB962C8B-B14F-4D97-AF65-F5344CB8AC3E}">
        <p14:creationId xmlns:p14="http://schemas.microsoft.com/office/powerpoint/2010/main" val="4139427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335020-BDC8-41FB-8BD0-ADD94568F4CC}" type="slidenum">
              <a:rPr lang="en-US" smtClean="0"/>
              <a:t>6</a:t>
            </a:fld>
            <a:endParaRPr lang="en-US"/>
          </a:p>
        </p:txBody>
      </p:sp>
    </p:spTree>
    <p:extLst>
      <p:ext uri="{BB962C8B-B14F-4D97-AF65-F5344CB8AC3E}">
        <p14:creationId xmlns:p14="http://schemas.microsoft.com/office/powerpoint/2010/main" val="357219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335020-BDC8-41FB-8BD0-ADD94568F4CC}" type="slidenum">
              <a:rPr lang="en-US" smtClean="0"/>
              <a:t>17</a:t>
            </a:fld>
            <a:endParaRPr lang="en-US"/>
          </a:p>
        </p:txBody>
      </p:sp>
    </p:spTree>
    <p:extLst>
      <p:ext uri="{BB962C8B-B14F-4D97-AF65-F5344CB8AC3E}">
        <p14:creationId xmlns:p14="http://schemas.microsoft.com/office/powerpoint/2010/main" val="215412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D03C25-EC32-4316-9D41-F2DC31FFE42B}" type="datetime1">
              <a:rPr lang="en-US" smtClean="0"/>
              <a:t>9/2/19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C1CA57-C61F-4119-99D4-3821B234F1EF}" type="datetime1">
              <a:rPr lang="en-US" smtClean="0"/>
              <a:t>9/2/19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4D4C8-78EA-481F-8322-186378812139}" type="datetime1">
              <a:rPr lang="en-US" smtClean="0"/>
              <a:t>9/2/19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0138E-185A-4DFF-BBFE-DC171F8FF7D9}" type="datetime1">
              <a:rPr lang="en-US" smtClean="0"/>
              <a:t>9/2/19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49337-F5E4-459C-B37E-06FF6A9DF34F}" type="datetime1">
              <a:rPr lang="en-US" smtClean="0"/>
              <a:t>9/2/19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4393DFB-0D0D-4611-9365-1B17620E8D3A}" type="datetime1">
              <a:rPr lang="en-US" smtClean="0"/>
              <a:t>9/2/19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ED5DF05-4927-4E58-9A32-8F7AFE0A0A7E}" type="datetime1">
              <a:rPr lang="en-US" smtClean="0"/>
              <a:t>9/2/19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309D4F9-41A5-4C86-AB18-5DF6C4165C1D}" type="datetime1">
              <a:rPr lang="en-US" smtClean="0"/>
              <a:t>9/2/19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9ECB381-3DA2-4675-8AB4-728E1C135348}" type="datetime1">
              <a:rPr lang="en-US" smtClean="0"/>
              <a:t>9/2/19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DE8C1DE-3CCE-42B8-93B8-7919D8657F1E}" type="datetime1">
              <a:rPr lang="en-US" smtClean="0"/>
              <a:t>9/2/19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72EDD27-C8DD-4112-A8FE-B315449AF342}" type="datetime1">
              <a:rPr lang="en-US" smtClean="0"/>
              <a:t>9/2/19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E2F7A55-6CB0-4F18-9513-083C097E9018}" type="datetime1">
              <a:rPr lang="en-US" smtClean="0"/>
              <a:t>9/2/19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sz="8000" dirty="0"/>
            </a:br>
            <a:r>
              <a:rPr lang="en-US" sz="6000" b="1" spc="0" dirty="0">
                <a:latin typeface="Palatino" pitchFamily="2" charset="77"/>
                <a:ea typeface="Palatino" pitchFamily="2" charset="77"/>
              </a:rPr>
              <a:t>2 Peter </a:t>
            </a:r>
            <a:r>
              <a:rPr lang="zh-TW" altLang="en-US" sz="6000" spc="0" dirty="0">
                <a:latin typeface="STHeiti" panose="02010600040101010101" pitchFamily="2" charset="-122"/>
                <a:ea typeface="STHeiti" panose="02010600040101010101" pitchFamily="2" charset="-122"/>
              </a:rPr>
              <a:t>彼得後書</a:t>
            </a:r>
            <a:endParaRPr lang="en-US" sz="6000" spc="0" dirty="0">
              <a:latin typeface="STHeiti" panose="02010600040101010101" pitchFamily="2" charset="-122"/>
              <a:ea typeface="STHeiti" panose="02010600040101010101" pitchFamily="2" charset="-122"/>
            </a:endParaRPr>
          </a:p>
        </p:txBody>
      </p:sp>
      <p:sp>
        <p:nvSpPr>
          <p:cNvPr id="3" name="Subtitle 2"/>
          <p:cNvSpPr>
            <a:spLocks noGrp="1"/>
          </p:cNvSpPr>
          <p:nvPr>
            <p:ph type="subTitle" idx="1"/>
          </p:nvPr>
        </p:nvSpPr>
        <p:spPr>
          <a:xfrm>
            <a:off x="1069848" y="4553712"/>
            <a:ext cx="7559375" cy="1020435"/>
          </a:xfrm>
        </p:spPr>
        <p:txBody>
          <a:bodyPr>
            <a:normAutofit fontScale="25000" lnSpcReduction="20000"/>
          </a:bodyPr>
          <a:lstStyle/>
          <a:p>
            <a:pPr>
              <a:lnSpc>
                <a:spcPct val="120000"/>
              </a:lnSpc>
            </a:pPr>
            <a:r>
              <a:rPr lang="en-US" sz="7200" dirty="0">
                <a:solidFill>
                  <a:schemeClr val="bg1"/>
                </a:solidFill>
                <a:latin typeface="Helvetica" pitchFamily="2" charset="0"/>
              </a:rPr>
              <a:t>JESUS CHRIST DAWNING AS THE SON OF GOD IN OUR HEARTS</a:t>
            </a:r>
          </a:p>
          <a:p>
            <a:pPr>
              <a:lnSpc>
                <a:spcPct val="120000"/>
              </a:lnSpc>
            </a:pPr>
            <a:r>
              <a:rPr lang="zh-TW" altLang="en-US" sz="8000" dirty="0">
                <a:solidFill>
                  <a:schemeClr val="bg1"/>
                </a:solidFill>
                <a:latin typeface="Yuanti SC" panose="02010600040101010101" pitchFamily="2" charset="-122"/>
                <a:ea typeface="Yuanti SC" panose="02010600040101010101" pitchFamily="2" charset="-122"/>
              </a:rPr>
              <a:t>耶穌基督神的兒子</a:t>
            </a:r>
            <a:r>
              <a:rPr lang="ja-JP" altLang="en-US" sz="8000">
                <a:solidFill>
                  <a:schemeClr val="bg1"/>
                </a:solidFill>
                <a:latin typeface="Yuanti SC" panose="02010600040101010101" pitchFamily="2" charset="-122"/>
                <a:ea typeface="Yuanti SC" panose="02010600040101010101" pitchFamily="2" charset="-122"/>
              </a:rPr>
              <a:t>如同曙光</a:t>
            </a:r>
            <a:r>
              <a:rPr lang="zh-TW" altLang="en-US" sz="8000" dirty="0">
                <a:solidFill>
                  <a:schemeClr val="bg1"/>
                </a:solidFill>
                <a:latin typeface="Yuanti SC" panose="02010600040101010101" pitchFamily="2" charset="-122"/>
                <a:ea typeface="Yuanti SC" panose="02010600040101010101" pitchFamily="2" charset="-122"/>
              </a:rPr>
              <a:t>一樣的在我們心中顯現</a:t>
            </a:r>
            <a:endParaRPr lang="en-US" sz="8000" dirty="0">
              <a:solidFill>
                <a:schemeClr val="bg1"/>
              </a:solidFill>
              <a:latin typeface="Yuanti SC" panose="02010600040101010101" pitchFamily="2" charset="-122"/>
              <a:ea typeface="Yuanti SC" panose="02010600040101010101" pitchFamily="2" charset="-122"/>
            </a:endParaRPr>
          </a:p>
          <a:p>
            <a:pPr>
              <a:lnSpc>
                <a:spcPct val="120000"/>
              </a:lnSpc>
            </a:pPr>
            <a:endParaRPr lang="en-US" sz="8000" dirty="0">
              <a:solidFill>
                <a:schemeClr val="bg1"/>
              </a:solidFill>
              <a:latin typeface="Yuanti SC" panose="02010600040101010101" pitchFamily="2" charset="-122"/>
              <a:ea typeface="Yuanti SC" panose="02010600040101010101" pitchFamily="2" charset="-122"/>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53260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800" b="1" dirty="0">
                <a:latin typeface="Palatino" pitchFamily="2" charset="77"/>
                <a:ea typeface="Palatino" pitchFamily="2" charset="77"/>
                <a:cs typeface="Arial Hebrew" pitchFamily="2" charset="-79"/>
              </a:rPr>
              <a:t>2 Peter</a:t>
            </a:r>
            <a:br>
              <a:rPr lang="en-US" sz="4800" b="1" dirty="0">
                <a:latin typeface="Palatino" pitchFamily="2" charset="77"/>
                <a:ea typeface="Palatino" pitchFamily="2" charset="77"/>
                <a:cs typeface="Arial Hebrew" pitchFamily="2" charset="-79"/>
              </a:rPr>
            </a:br>
            <a:r>
              <a:rPr lang="zh-TW" altLang="en-US" sz="4000" dirty="0">
                <a:latin typeface="Heiti SC Medium" pitchFamily="2" charset="-128"/>
                <a:ea typeface="Heiti SC Medium" pitchFamily="2" charset="-128"/>
                <a:cs typeface="Arial Hebrew" pitchFamily="2" charset="-79"/>
              </a:rPr>
              <a:t>彼得後書</a:t>
            </a:r>
            <a:br>
              <a:rPr lang="en-US" altLang="zh-TW" sz="4000" dirty="0">
                <a:latin typeface="Heiti SC Medium" pitchFamily="2" charset="-128"/>
                <a:ea typeface="Heiti SC Medium" pitchFamily="2" charset="-128"/>
                <a:cs typeface="Arial Hebrew" pitchFamily="2" charset="-79"/>
              </a:rPr>
            </a:br>
            <a:br>
              <a:rPr lang="en-US" altLang="zh-TW" sz="4000" dirty="0">
                <a:latin typeface="Heiti SC Medium" pitchFamily="2" charset="-128"/>
                <a:ea typeface="Heiti SC Medium" pitchFamily="2" charset="-128"/>
                <a:cs typeface="Arial Hebrew" pitchFamily="2" charset="-79"/>
              </a:rPr>
            </a:br>
            <a:br>
              <a:rPr lang="en-US" dirty="0"/>
            </a:br>
            <a:br>
              <a:rPr lang="en-US" sz="2800" dirty="0"/>
            </a:br>
            <a:r>
              <a:rPr lang="en-US" sz="2400" dirty="0">
                <a:latin typeface="Helvetica" pitchFamily="2" charset="0"/>
              </a:rPr>
              <a:t>2. Use Diligence</a:t>
            </a:r>
            <a:br>
              <a:rPr lang="en-US" sz="2800" dirty="0"/>
            </a:br>
            <a:r>
              <a:rPr lang="en-US" altLang="ja-JP" sz="2400" dirty="0">
                <a:latin typeface="Yuanti SC" panose="02010600040101010101" pitchFamily="2" charset="-122"/>
                <a:ea typeface="Yuanti SC" panose="02010600040101010101" pitchFamily="2" charset="-122"/>
              </a:rPr>
              <a:t>2. </a:t>
            </a:r>
            <a:r>
              <a:rPr lang="ja-JP" altLang="en-US" sz="2400">
                <a:latin typeface="Yuanti SC" panose="02010600040101010101" pitchFamily="2" charset="-122"/>
                <a:ea typeface="Yuanti SC" panose="02010600040101010101" pitchFamily="2" charset="-122"/>
              </a:rPr>
              <a:t>要殷勤</a:t>
            </a:r>
            <a:br>
              <a:rPr lang="en-US" sz="2800" dirty="0"/>
            </a:br>
            <a:endParaRPr lang="en-US" dirty="0"/>
          </a:p>
        </p:txBody>
      </p:sp>
      <p:sp>
        <p:nvSpPr>
          <p:cNvPr id="3" name="Content Placeholder 2"/>
          <p:cNvSpPr>
            <a:spLocks noGrp="1"/>
          </p:cNvSpPr>
          <p:nvPr>
            <p:ph idx="1"/>
          </p:nvPr>
        </p:nvSpPr>
        <p:spPr>
          <a:xfrm>
            <a:off x="3657600" y="864108"/>
            <a:ext cx="7526868" cy="5120640"/>
          </a:xfrm>
        </p:spPr>
        <p:txBody>
          <a:bodyPr>
            <a:normAutofit fontScale="25000" lnSpcReduction="20000"/>
          </a:bodyPr>
          <a:lstStyle/>
          <a:p>
            <a:endParaRPr lang="en-US" dirty="0">
              <a:latin typeface="Helvetica" pitchFamily="2" charset="0"/>
            </a:endParaRPr>
          </a:p>
          <a:p>
            <a:pPr>
              <a:lnSpc>
                <a:spcPct val="160000"/>
              </a:lnSpc>
            </a:pPr>
            <a:r>
              <a:rPr lang="en-US" sz="8000" dirty="0">
                <a:latin typeface="Helvetica" pitchFamily="2" charset="0"/>
              </a:rPr>
              <a:t>Peter encourages us to be diligent: not to stumble, enter into the (millennium) kingdom, be mindful of </a:t>
            </a:r>
            <a:r>
              <a:rPr lang="en-US" sz="8000" dirty="0" err="1">
                <a:latin typeface="Helvetica" pitchFamily="2" charset="0"/>
              </a:rPr>
              <a:t>parousia</a:t>
            </a:r>
            <a:r>
              <a:rPr lang="en-US" sz="8000" dirty="0">
                <a:latin typeface="Helvetica" pitchFamily="2" charset="0"/>
              </a:rPr>
              <a:t>, be found in Christ without spot/blameless</a:t>
            </a:r>
          </a:p>
          <a:p>
            <a:pPr>
              <a:lnSpc>
                <a:spcPct val="160000"/>
              </a:lnSpc>
            </a:pPr>
            <a:r>
              <a:rPr lang="ja-JP" altLang="en-US" sz="80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8000">
                <a:solidFill>
                  <a:schemeClr val="accent6">
                    <a:lumMod val="50000"/>
                  </a:schemeClr>
                </a:solidFill>
                <a:latin typeface="Microsoft JhengHei" panose="020B0604030504040204" pitchFamily="34" charset="-120"/>
                <a:ea typeface="Microsoft JhengHei" panose="020B0604030504040204" pitchFamily="34" charset="-120"/>
              </a:rPr>
              <a:t>鼓勵我們要殷勤：不要失腳，可以進入千年國度當中，要關注</a:t>
            </a:r>
            <a:r>
              <a:rPr lang="zh-Hant" altLang="en-US" sz="8000" dirty="0">
                <a:solidFill>
                  <a:schemeClr val="accent6">
                    <a:lumMod val="50000"/>
                  </a:schemeClr>
                </a:solidFill>
                <a:latin typeface="Microsoft JhengHei" panose="020B0604030504040204" pitchFamily="34" charset="-120"/>
                <a:ea typeface="Microsoft JhengHei" panose="020B0604030504040204" pitchFamily="34" charset="-120"/>
              </a:rPr>
              <a:t> </a:t>
            </a:r>
            <a:r>
              <a:rPr lang="ja-JP" altLang="en-US" sz="8000">
                <a:solidFill>
                  <a:schemeClr val="accent6">
                    <a:lumMod val="50000"/>
                  </a:schemeClr>
                </a:solidFill>
                <a:latin typeface="Microsoft JhengHei" panose="020B0604030504040204" pitchFamily="34" charset="-120"/>
                <a:ea typeface="Microsoft JhengHei" panose="020B0604030504040204" pitchFamily="34" charset="-120"/>
              </a:rPr>
              <a:t>主的</a:t>
            </a:r>
            <a:r>
              <a:rPr lang="zh-TW" altLang="en-US" sz="8000" dirty="0">
                <a:solidFill>
                  <a:schemeClr val="accent6">
                    <a:lumMod val="50000"/>
                  </a:schemeClr>
                </a:solidFill>
              </a:rPr>
              <a:t>同在（巴路西亞）</a:t>
            </a:r>
            <a:r>
              <a:rPr lang="en-US" sz="8000" dirty="0">
                <a:solidFill>
                  <a:schemeClr val="accent6">
                    <a:lumMod val="50000"/>
                  </a:schemeClr>
                </a:solidFill>
              </a:rPr>
              <a:t> </a:t>
            </a:r>
            <a:r>
              <a:rPr lang="ja-JP" altLang="en-US" sz="8000">
                <a:solidFill>
                  <a:schemeClr val="accent6">
                    <a:lumMod val="50000"/>
                  </a:schemeClr>
                </a:solidFill>
                <a:latin typeface="Microsoft JhengHei" panose="020B0604030504040204" pitchFamily="34" charset="-120"/>
                <a:ea typeface="Microsoft JhengHei" panose="020B0604030504040204" pitchFamily="34" charset="-120"/>
              </a:rPr>
              <a:t>，在基督裏沒有</a:t>
            </a:r>
            <a:r>
              <a:rPr lang="zh-TW" altLang="en-US" sz="8000" dirty="0">
                <a:solidFill>
                  <a:schemeClr val="accent6">
                    <a:lumMod val="50000"/>
                  </a:schemeClr>
                </a:solidFill>
              </a:rPr>
              <a:t>瑕疵</a:t>
            </a:r>
            <a:r>
              <a:rPr lang="ja-JP" altLang="en-US" sz="8000">
                <a:solidFill>
                  <a:schemeClr val="accent6">
                    <a:lumMod val="50000"/>
                  </a:schemeClr>
                </a:solidFill>
                <a:latin typeface="Microsoft JhengHei" panose="020B0604030504040204" pitchFamily="34" charset="-120"/>
                <a:ea typeface="Microsoft JhengHei" panose="020B0604030504040204" pitchFamily="34" charset="-120"/>
              </a:rPr>
              <a:t>，無可指摘。</a:t>
            </a:r>
            <a:endParaRPr lang="en-US" altLang="ja-JP" sz="8000" dirty="0">
              <a:solidFill>
                <a:schemeClr val="accent6">
                  <a:lumMod val="50000"/>
                </a:schemeClr>
              </a:solidFill>
              <a:latin typeface="Microsoft JhengHei" panose="020B0604030504040204" pitchFamily="34" charset="-120"/>
              <a:ea typeface="Microsoft JhengHei" panose="020B0604030504040204" pitchFamily="34" charset="-120"/>
            </a:endParaRPr>
          </a:p>
          <a:p>
            <a:pPr marL="0" indent="0">
              <a:lnSpc>
                <a:spcPct val="160000"/>
              </a:lnSpc>
              <a:buNone/>
            </a:pPr>
            <a:endParaRPr lang="en-US" sz="8000" dirty="0"/>
          </a:p>
          <a:p>
            <a:pPr>
              <a:lnSpc>
                <a:spcPct val="160000"/>
              </a:lnSpc>
            </a:pPr>
            <a:r>
              <a:rPr lang="en-US" sz="8000" dirty="0">
                <a:latin typeface="Helvetica" pitchFamily="2" charset="0"/>
              </a:rPr>
              <a:t>We cannot be lax or passive about the Lord’s coming and our conduct.</a:t>
            </a:r>
          </a:p>
          <a:p>
            <a:pPr>
              <a:lnSpc>
                <a:spcPct val="160000"/>
              </a:lnSpc>
            </a:pPr>
            <a:r>
              <a:rPr lang="zh-TW" altLang="en-US" sz="8000" dirty="0">
                <a:solidFill>
                  <a:schemeClr val="accent6">
                    <a:lumMod val="50000"/>
                  </a:schemeClr>
                </a:solidFill>
              </a:rPr>
              <a:t>對於 主的再來及我們自己的行為</a:t>
            </a:r>
            <a:r>
              <a:rPr lang="ja-JP" altLang="en-US" sz="8000">
                <a:solidFill>
                  <a:schemeClr val="accent6">
                    <a:lumMod val="50000"/>
                  </a:schemeClr>
                </a:solidFill>
                <a:latin typeface="Microsoft JhengHei" panose="020B0604030504040204" pitchFamily="34" charset="-120"/>
                <a:ea typeface="Microsoft JhengHei" panose="020B0604030504040204" pitchFamily="34" charset="-120"/>
              </a:rPr>
              <a:t>上，我們不能夠</a:t>
            </a:r>
            <a:r>
              <a:rPr lang="zh-TW" altLang="en-US" sz="8000" dirty="0">
                <a:solidFill>
                  <a:schemeClr val="accent6">
                    <a:lumMod val="50000"/>
                  </a:schemeClr>
                </a:solidFill>
              </a:rPr>
              <a:t>鬆懈</a:t>
            </a:r>
            <a:r>
              <a:rPr lang="ja-JP" altLang="en-US" sz="8000">
                <a:solidFill>
                  <a:schemeClr val="accent6">
                    <a:lumMod val="50000"/>
                  </a:schemeClr>
                </a:solidFill>
                <a:latin typeface="Microsoft JhengHei" panose="020B0604030504040204" pitchFamily="34" charset="-120"/>
                <a:ea typeface="Microsoft JhengHei" panose="020B0604030504040204" pitchFamily="34" charset="-120"/>
              </a:rPr>
              <a:t>或是被動。</a:t>
            </a:r>
          </a:p>
          <a:p>
            <a:pPr marL="0" indent="0">
              <a:buNone/>
            </a:pPr>
            <a:br>
              <a:rPr lang="ja-JP" altLang="en-US" sz="3800">
                <a:solidFill>
                  <a:schemeClr val="accent6">
                    <a:lumMod val="50000"/>
                  </a:schemeClr>
                </a:solidFill>
                <a:latin typeface="Microsoft JhengHei" panose="020B0604030504040204" pitchFamily="34" charset="-120"/>
                <a:ea typeface="Microsoft JhengHei" panose="020B0604030504040204" pitchFamily="34" charset="-120"/>
              </a:rPr>
            </a:br>
            <a:br>
              <a:rPr lang="ja-JP" altLang="en-US"/>
            </a:br>
            <a:endParaRPr lang="en-US" dirty="0">
              <a:latin typeface="Helvetica"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22632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lstStyle/>
          <a:p>
            <a:r>
              <a:rPr lang="en-US" sz="4800" b="1" dirty="0">
                <a:latin typeface="Palatino" pitchFamily="2" charset="77"/>
                <a:ea typeface="Palatino" pitchFamily="2" charset="77"/>
                <a:cs typeface="Arial Hebrew" pitchFamily="2" charset="-79"/>
              </a:rPr>
              <a:t>2 Peter</a:t>
            </a:r>
            <a:br>
              <a:rPr lang="en-US" b="1" dirty="0">
                <a:latin typeface="Palatino" pitchFamily="2" charset="77"/>
                <a:ea typeface="Palatino" pitchFamily="2" charset="77"/>
                <a:cs typeface="Arial Hebrew" pitchFamily="2" charset="-79"/>
              </a:rPr>
            </a:br>
            <a:r>
              <a:rPr lang="zh-TW" altLang="en-US" sz="4000" dirty="0">
                <a:latin typeface="Heiti SC Medium" pitchFamily="2" charset="-128"/>
                <a:ea typeface="Heiti SC Medium" pitchFamily="2" charset="-128"/>
                <a:cs typeface="Arial Hebrew" pitchFamily="2" charset="-79"/>
              </a:rPr>
              <a:t>彼得後書</a:t>
            </a:r>
            <a:br>
              <a:rPr lang="en-US" dirty="0"/>
            </a:br>
            <a:br>
              <a:rPr lang="en-US" dirty="0"/>
            </a:br>
            <a:br>
              <a:rPr lang="en-US" dirty="0"/>
            </a:br>
            <a:r>
              <a:rPr lang="en-US" sz="2800" dirty="0">
                <a:latin typeface="Helvetica" pitchFamily="2" charset="0"/>
              </a:rPr>
              <a:t>3. Enter the Kingdom Richly</a:t>
            </a:r>
            <a:br>
              <a:rPr lang="en-US" sz="2800" dirty="0"/>
            </a:br>
            <a:r>
              <a:rPr lang="en-US" sz="2800" dirty="0">
                <a:latin typeface="Yuanti SC" panose="02010600040101010101" pitchFamily="2" charset="-122"/>
                <a:ea typeface="Yuanti SC" panose="02010600040101010101" pitchFamily="2" charset="-122"/>
              </a:rPr>
              <a:t>3. </a:t>
            </a:r>
            <a:r>
              <a:rPr lang="en-US" sz="2400" dirty="0" err="1">
                <a:latin typeface="Yuanti SC" panose="02010600040101010101" pitchFamily="2" charset="-122"/>
                <a:ea typeface="Yuanti SC" panose="02010600040101010101" pitchFamily="2" charset="-122"/>
              </a:rPr>
              <a:t>豐豐富服的進入祂的國度</a:t>
            </a:r>
            <a:br>
              <a:rPr lang="en-US" sz="2400" dirty="0">
                <a:latin typeface="Yuanti SC" panose="02010600040101010101" pitchFamily="2" charset="-122"/>
                <a:ea typeface="Yuanti SC" panose="02010600040101010101" pitchFamily="2" charset="-122"/>
              </a:rPr>
            </a:br>
            <a:endParaRPr lang="en-US" sz="2400" dirty="0">
              <a:latin typeface="Yuanti SC" panose="02010600040101010101" pitchFamily="2" charset="-122"/>
              <a:ea typeface="Yuanti SC" panose="02010600040101010101" pitchFamily="2" charset="-122"/>
            </a:endParaRPr>
          </a:p>
        </p:txBody>
      </p:sp>
      <p:sp>
        <p:nvSpPr>
          <p:cNvPr id="3" name="Content Placeholder 2"/>
          <p:cNvSpPr>
            <a:spLocks noGrp="1"/>
          </p:cNvSpPr>
          <p:nvPr>
            <p:ph idx="1"/>
          </p:nvPr>
        </p:nvSpPr>
        <p:spPr/>
        <p:txBody>
          <a:bodyPr>
            <a:normAutofit lnSpcReduction="10000"/>
          </a:bodyPr>
          <a:lstStyle/>
          <a:p>
            <a:pPr>
              <a:lnSpc>
                <a:spcPct val="100000"/>
              </a:lnSpc>
            </a:pPr>
            <a:r>
              <a:rPr lang="en-US" i="1" dirty="0">
                <a:solidFill>
                  <a:schemeClr val="accent5">
                    <a:lumMod val="50000"/>
                  </a:schemeClr>
                </a:solidFill>
                <a:latin typeface="Palatino" pitchFamily="2" charset="77"/>
                <a:ea typeface="Palatino" pitchFamily="2" charset="77"/>
              </a:rPr>
              <a:t>2 Pet. 1:10,11 Therefore, brethren, </a:t>
            </a:r>
            <a:r>
              <a:rPr lang="en-US" b="1" i="1" dirty="0">
                <a:solidFill>
                  <a:schemeClr val="accent5">
                    <a:lumMod val="50000"/>
                  </a:schemeClr>
                </a:solidFill>
                <a:latin typeface="Palatino" pitchFamily="2" charset="77"/>
                <a:ea typeface="Palatino" pitchFamily="2" charset="77"/>
              </a:rPr>
              <a:t>be even more diligent to make your call and election sure, </a:t>
            </a:r>
            <a:r>
              <a:rPr lang="en-US" i="1" dirty="0">
                <a:solidFill>
                  <a:schemeClr val="accent5">
                    <a:lumMod val="50000"/>
                  </a:schemeClr>
                </a:solidFill>
                <a:latin typeface="Palatino" pitchFamily="2" charset="77"/>
                <a:ea typeface="Palatino" pitchFamily="2" charset="77"/>
              </a:rPr>
              <a:t>for if you do these things you will never stumble; 11 </a:t>
            </a:r>
            <a:r>
              <a:rPr lang="en-US" b="1" i="1" dirty="0">
                <a:solidFill>
                  <a:schemeClr val="accent5">
                    <a:lumMod val="50000"/>
                  </a:schemeClr>
                </a:solidFill>
                <a:latin typeface="Palatino" pitchFamily="2" charset="77"/>
                <a:ea typeface="Palatino" pitchFamily="2" charset="77"/>
              </a:rPr>
              <a:t>for so an entrance will be supplied to you abundantly into the everlasting kingdom of our Lord and Savior Jesus Christ.</a:t>
            </a:r>
          </a:p>
          <a:p>
            <a:pPr>
              <a:lnSpc>
                <a:spcPct val="100000"/>
              </a:lnSpc>
            </a:pPr>
            <a:r>
              <a:rPr lang="ja-JP" altLang="en-US">
                <a:solidFill>
                  <a:srgbClr val="002060"/>
                </a:solidFill>
                <a:latin typeface="Kaiti SC" panose="02010600040101010101" pitchFamily="2" charset="-122"/>
                <a:ea typeface="Kaiti SC" panose="02010600040101010101" pitchFamily="2" charset="-122"/>
              </a:rPr>
              <a:t>彼得後書第</a:t>
            </a:r>
            <a:r>
              <a:rPr lang="en-US" altLang="ja-JP" dirty="0">
                <a:solidFill>
                  <a:srgbClr val="002060"/>
                </a:solidFill>
                <a:latin typeface="Kaiti SC" panose="02010600040101010101" pitchFamily="2" charset="-122"/>
                <a:ea typeface="Kaiti SC" panose="02010600040101010101" pitchFamily="2" charset="-122"/>
              </a:rPr>
              <a:t>1</a:t>
            </a:r>
            <a:r>
              <a:rPr lang="ja-JP" altLang="en-US">
                <a:solidFill>
                  <a:srgbClr val="002060"/>
                </a:solidFill>
                <a:latin typeface="Kaiti SC" panose="02010600040101010101" pitchFamily="2" charset="-122"/>
                <a:ea typeface="Kaiti SC" panose="02010600040101010101" pitchFamily="2" charset="-122"/>
              </a:rPr>
              <a:t>章</a:t>
            </a:r>
            <a:r>
              <a:rPr lang="en-US" altLang="ja-JP" dirty="0">
                <a:solidFill>
                  <a:srgbClr val="002060"/>
                </a:solidFill>
                <a:latin typeface="Kaiti SC" panose="02010600040101010101" pitchFamily="2" charset="-122"/>
                <a:ea typeface="Kaiti SC" panose="02010600040101010101" pitchFamily="2" charset="-122"/>
              </a:rPr>
              <a:t>10</a:t>
            </a:r>
            <a:r>
              <a:rPr lang="ja-JP" altLang="en-US">
                <a:solidFill>
                  <a:srgbClr val="002060"/>
                </a:solidFill>
                <a:latin typeface="Kaiti SC" panose="02010600040101010101" pitchFamily="2" charset="-122"/>
                <a:ea typeface="Kaiti SC" panose="02010600040101010101" pitchFamily="2" charset="-122"/>
              </a:rPr>
              <a:t>到</a:t>
            </a:r>
            <a:r>
              <a:rPr lang="en-US" altLang="ja-JP" dirty="0">
                <a:solidFill>
                  <a:srgbClr val="002060"/>
                </a:solidFill>
                <a:latin typeface="Kaiti SC" panose="02010600040101010101" pitchFamily="2" charset="-122"/>
                <a:ea typeface="Kaiti SC" panose="02010600040101010101" pitchFamily="2" charset="-122"/>
              </a:rPr>
              <a:t>11</a:t>
            </a:r>
            <a:r>
              <a:rPr lang="ja-JP" altLang="en-US">
                <a:solidFill>
                  <a:srgbClr val="002060"/>
                </a:solidFill>
                <a:latin typeface="Kaiti SC" panose="02010600040101010101" pitchFamily="2" charset="-122"/>
                <a:ea typeface="Kaiti SC" panose="02010600040101010101" pitchFamily="2" charset="-122"/>
              </a:rPr>
              <a:t>節： 所以弟兄們，</a:t>
            </a:r>
            <a:r>
              <a:rPr lang="ja-JP" altLang="en-US" b="1">
                <a:solidFill>
                  <a:srgbClr val="002060"/>
                </a:solidFill>
                <a:latin typeface="Kaiti SC" panose="02010600040101010101" pitchFamily="2" charset="-122"/>
                <a:ea typeface="Kaiti SC" panose="02010600040101010101" pitchFamily="2" charset="-122"/>
              </a:rPr>
              <a:t>應當更加殷勤，使你們所蒙的恩召和揀選堅定不移。</a:t>
            </a:r>
            <a:r>
              <a:rPr lang="ja-JP" altLang="en-US">
                <a:solidFill>
                  <a:srgbClr val="002060"/>
                </a:solidFill>
                <a:latin typeface="Kaiti SC" panose="02010600040101010101" pitchFamily="2" charset="-122"/>
                <a:ea typeface="Kaiti SC" panose="02010600040101010101" pitchFamily="2" charset="-122"/>
              </a:rPr>
              <a:t>你們若行這幾樣，就永不失腳。</a:t>
            </a:r>
            <a:r>
              <a:rPr lang="ja-JP" altLang="en-US" b="1">
                <a:solidFill>
                  <a:srgbClr val="002060"/>
                </a:solidFill>
                <a:latin typeface="Kaiti SC" panose="02010600040101010101" pitchFamily="2" charset="-122"/>
                <a:ea typeface="Kaiti SC" panose="02010600040101010101" pitchFamily="2" charset="-122"/>
              </a:rPr>
              <a:t>這樣，必叫你們豐豐富富的得以進入我們主救主耶穌基督永遠的國。</a:t>
            </a:r>
            <a:br>
              <a:rPr lang="ja-JP" altLang="en-US"/>
            </a:br>
            <a:endParaRPr lang="en-US" dirty="0">
              <a:latin typeface="Helvetica" pitchFamily="2" charset="0"/>
            </a:endParaRPr>
          </a:p>
          <a:p>
            <a:r>
              <a:rPr lang="en-US" sz="2400" dirty="0">
                <a:latin typeface="Helvetica" pitchFamily="2" charset="0"/>
              </a:rPr>
              <a:t>Peter is addressing this letter to the brethren, </a:t>
            </a:r>
            <a:r>
              <a:rPr lang="en-US" sz="2400" dirty="0" err="1">
                <a:latin typeface="Helvetica" pitchFamily="2" charset="0"/>
              </a:rPr>
              <a:t>ie</a:t>
            </a:r>
            <a:r>
              <a:rPr lang="en-US" sz="2400" dirty="0">
                <a:latin typeface="Helvetica" pitchFamily="2" charset="0"/>
              </a:rPr>
              <a:t>, those who are saved. </a:t>
            </a:r>
          </a:p>
          <a:p>
            <a:pPr marL="0" indent="0">
              <a:buNone/>
            </a:pPr>
            <a:r>
              <a:rPr lang="en-US" altLang="ja-JP" sz="2400" dirty="0"/>
              <a:t>   </a:t>
            </a:r>
            <a:r>
              <a:rPr lang="ja-JP" altLang="en-US" sz="24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2400">
                <a:solidFill>
                  <a:schemeClr val="accent6">
                    <a:lumMod val="50000"/>
                  </a:schemeClr>
                </a:solidFill>
                <a:latin typeface="Microsoft JhengHei" panose="020B0604030504040204" pitchFamily="34" charset="-120"/>
                <a:ea typeface="Microsoft JhengHei" panose="020B0604030504040204" pitchFamily="34" charset="-120"/>
              </a:rPr>
              <a:t>書信是寫給弟兄們的</a:t>
            </a:r>
            <a:r>
              <a:rPr lang="zh-TW" altLang="en-US" dirty="0">
                <a:solidFill>
                  <a:schemeClr val="accent6">
                    <a:lumMod val="50000"/>
                  </a:schemeClr>
                </a:solidFill>
              </a:rPr>
              <a:t>（ 也就是 ：那些已經得救的人）</a:t>
            </a:r>
            <a:endParaRPr lang="en-US" dirty="0">
              <a:solidFill>
                <a:schemeClr val="accent6">
                  <a:lumMod val="50000"/>
                </a:schemeClr>
              </a:solidFill>
            </a:endParaRPr>
          </a:p>
          <a:p>
            <a:pPr marL="0" indent="0">
              <a:buNone/>
            </a:pPr>
            <a:br>
              <a:rPr lang="ja-JP" altLang="en-US" sz="2400">
                <a:solidFill>
                  <a:schemeClr val="accent6">
                    <a:lumMod val="50000"/>
                  </a:schemeClr>
                </a:solidFill>
                <a:latin typeface="Microsoft JhengHei" panose="020B0604030504040204" pitchFamily="34" charset="-120"/>
                <a:ea typeface="Microsoft JhengHei" panose="020B0604030504040204" pitchFamily="34" charset="-120"/>
              </a:rPr>
            </a:br>
            <a:br>
              <a:rPr lang="ja-JP" altLang="en-US" sz="1800"/>
            </a:br>
            <a:endParaRPr lang="en-US" sz="1800" dirty="0">
              <a:latin typeface="Helvetica"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46737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lstStyle/>
          <a:p>
            <a:r>
              <a:rPr lang="en-US" sz="4800" b="1" dirty="0">
                <a:latin typeface="Palatino" pitchFamily="2" charset="77"/>
                <a:ea typeface="Palatino" pitchFamily="2" charset="77"/>
                <a:cs typeface="Arial Hebrew" pitchFamily="2" charset="-79"/>
              </a:rPr>
              <a:t>2 Peter</a:t>
            </a:r>
            <a:br>
              <a:rPr lang="en-US" b="1" dirty="0">
                <a:latin typeface="Palatino" pitchFamily="2" charset="77"/>
                <a:ea typeface="Palatino" pitchFamily="2" charset="77"/>
                <a:cs typeface="Arial Hebrew" pitchFamily="2" charset="-79"/>
              </a:rPr>
            </a:br>
            <a:r>
              <a:rPr lang="zh-TW" altLang="en-US" sz="4000" dirty="0">
                <a:latin typeface="Heiti SC Medium" pitchFamily="2" charset="-128"/>
                <a:ea typeface="Heiti SC Medium" pitchFamily="2" charset="-128"/>
                <a:cs typeface="Arial Hebrew" pitchFamily="2" charset="-79"/>
              </a:rPr>
              <a:t>彼得後書</a:t>
            </a:r>
            <a:br>
              <a:rPr lang="en-US" dirty="0"/>
            </a:br>
            <a:br>
              <a:rPr lang="en-US" dirty="0"/>
            </a:br>
            <a:br>
              <a:rPr lang="en-US" dirty="0"/>
            </a:br>
            <a:r>
              <a:rPr lang="en-US" sz="2800" dirty="0">
                <a:latin typeface="Helvetica" pitchFamily="2" charset="0"/>
              </a:rPr>
              <a:t>3. Enter the Kingdom Richly</a:t>
            </a:r>
            <a:br>
              <a:rPr lang="en-US" sz="2800" dirty="0"/>
            </a:br>
            <a:r>
              <a:rPr lang="en-US" sz="2800" dirty="0">
                <a:latin typeface="Yuanti SC" panose="02010600040101010101" pitchFamily="2" charset="-122"/>
                <a:ea typeface="Yuanti SC" panose="02010600040101010101" pitchFamily="2" charset="-122"/>
              </a:rPr>
              <a:t>3. </a:t>
            </a:r>
            <a:r>
              <a:rPr lang="en-US" sz="2400" dirty="0" err="1">
                <a:latin typeface="Yuanti SC" panose="02010600040101010101" pitchFamily="2" charset="-122"/>
                <a:ea typeface="Yuanti SC" panose="02010600040101010101" pitchFamily="2" charset="-122"/>
              </a:rPr>
              <a:t>豐豐富服的進入祂的國度</a:t>
            </a:r>
            <a:br>
              <a:rPr lang="en-US" sz="2400" dirty="0">
                <a:latin typeface="Yuanti SC" panose="02010600040101010101" pitchFamily="2" charset="-122"/>
                <a:ea typeface="Yuanti SC" panose="02010600040101010101" pitchFamily="2" charset="-122"/>
              </a:rPr>
            </a:br>
            <a:endParaRPr lang="en-US" sz="2400" dirty="0">
              <a:latin typeface="Yuanti SC" panose="02010600040101010101" pitchFamily="2" charset="-122"/>
              <a:ea typeface="Yuanti SC" panose="02010600040101010101" pitchFamily="2" charset="-122"/>
            </a:endParaRPr>
          </a:p>
        </p:txBody>
      </p:sp>
      <p:sp>
        <p:nvSpPr>
          <p:cNvPr id="3" name="Content Placeholder 2"/>
          <p:cNvSpPr>
            <a:spLocks noGrp="1"/>
          </p:cNvSpPr>
          <p:nvPr>
            <p:ph idx="1"/>
          </p:nvPr>
        </p:nvSpPr>
        <p:spPr>
          <a:xfrm>
            <a:off x="3637052" y="719191"/>
            <a:ext cx="7547416" cy="5265557"/>
          </a:xfrm>
        </p:spPr>
        <p:txBody>
          <a:bodyPr>
            <a:noAutofit/>
          </a:bodyPr>
          <a:lstStyle/>
          <a:p>
            <a:pPr marL="0" indent="0">
              <a:lnSpc>
                <a:spcPct val="100000"/>
              </a:lnSpc>
              <a:spcBef>
                <a:spcPts val="600"/>
              </a:spcBef>
            </a:pPr>
            <a:r>
              <a:rPr lang="en-US" b="1" dirty="0">
                <a:latin typeface="Helvetica" pitchFamily="2" charset="0"/>
              </a:rPr>
              <a:t>The goal is to enter into the kingdom richly</a:t>
            </a:r>
            <a:r>
              <a:rPr lang="en-US" dirty="0">
                <a:latin typeface="Helvetica" pitchFamily="2" charset="0"/>
              </a:rPr>
              <a:t>, </a:t>
            </a:r>
            <a:r>
              <a:rPr lang="en-US" dirty="0" err="1">
                <a:latin typeface="Helvetica" pitchFamily="2" charset="0"/>
              </a:rPr>
              <a:t>ie</a:t>
            </a:r>
            <a:r>
              <a:rPr lang="en-US" dirty="0">
                <a:latin typeface="Helvetica" pitchFamily="2" charset="0"/>
              </a:rPr>
              <a:t>, not all saved children enter into the kingdom richly. This refers to the millennium, which is by reward, in addition to grace: that is what he means to make your call and election sure, not referring to salvation to eternal life which is by grace only. </a:t>
            </a:r>
          </a:p>
          <a:p>
            <a:pPr marL="0" indent="0">
              <a:lnSpc>
                <a:spcPct val="100000"/>
              </a:lnSpc>
              <a:spcBef>
                <a:spcPts val="600"/>
              </a:spcBef>
            </a:pPr>
            <a:r>
              <a:rPr lang="zh-TW" altLang="en-US" b="1" dirty="0">
                <a:solidFill>
                  <a:schemeClr val="accent6">
                    <a:lumMod val="50000"/>
                  </a:schemeClr>
                </a:solidFill>
              </a:rPr>
              <a:t>目標</a:t>
            </a:r>
            <a:r>
              <a:rPr lang="ja-JP" altLang="en-US" b="1">
                <a:solidFill>
                  <a:schemeClr val="accent6">
                    <a:lumMod val="50000"/>
                  </a:schemeClr>
                </a:solidFill>
                <a:latin typeface="Microsoft JhengHei" panose="020B0604030504040204" pitchFamily="34" charset="-120"/>
                <a:ea typeface="Microsoft JhengHei" panose="020B0604030504040204" pitchFamily="34" charset="-120"/>
              </a:rPr>
              <a:t>是得以豐豐富富的進入神的國</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 也就是</a:t>
            </a:r>
            <a:r>
              <a:rPr lang="zh-TW" altLang="en-US" dirty="0">
                <a:solidFill>
                  <a:schemeClr val="accent6">
                    <a:lumMod val="50000"/>
                  </a:schemeClr>
                </a:solidFill>
              </a:rPr>
              <a:t>說</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 ，不是所有神的兒女都可以豐豐富富的進入神的國度。這裏講到的是千禧年，</a:t>
            </a:r>
            <a:r>
              <a:rPr lang="zh-TW" altLang="en-US" dirty="0">
                <a:solidFill>
                  <a:schemeClr val="accent6">
                    <a:lumMod val="50000"/>
                  </a:schemeClr>
                </a:solidFill>
                <a:latin typeface="Microsoft JhengHei" panose="020B0604030504040204" pitchFamily="34" charset="-120"/>
                <a:ea typeface="Microsoft JhengHei" panose="020B0604030504040204" pitchFamily="34" charset="-120"/>
              </a:rPr>
              <a:t>是恩典之外</a:t>
            </a:r>
            <a:r>
              <a:rPr lang="zh-TW" altLang="en-US" dirty="0">
                <a:solidFill>
                  <a:schemeClr val="accent6">
                    <a:lumMod val="50000"/>
                  </a:schemeClr>
                </a:solidFill>
              </a:rPr>
              <a:t>另加上的</a:t>
            </a:r>
            <a:r>
              <a:rPr lang="zh-TW" altLang="en-US" dirty="0">
                <a:solidFill>
                  <a:schemeClr val="accent6">
                    <a:lumMod val="50000"/>
                  </a:schemeClr>
                </a:solidFill>
                <a:latin typeface="Microsoft JhengHei" panose="020B0604030504040204" pitchFamily="34" charset="-120"/>
                <a:ea typeface="Microsoft JhengHei" panose="020B0604030504040204" pitchFamily="34" charset="-120"/>
              </a:rPr>
              <a:t>獎賞</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a:t>
            </a:r>
            <a:r>
              <a:rPr lang="zh-TW" altLang="en-US" dirty="0">
                <a:solidFill>
                  <a:schemeClr val="accent6">
                    <a:lumMod val="50000"/>
                  </a:schemeClr>
                </a:solidFill>
              </a:rPr>
              <a:t>那也就是他所指的</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讓我們的所蒙的恩召和揀選堅定不移，這不是指我們得到永生時起初的恩典。 </a:t>
            </a:r>
            <a:endParaRPr lang="en-US" dirty="0">
              <a:solidFill>
                <a:schemeClr val="accent6">
                  <a:lumMod val="50000"/>
                </a:schemeClr>
              </a:solidFill>
              <a:latin typeface="Microsoft JhengHei" panose="020B0604030504040204" pitchFamily="34" charset="-120"/>
              <a:ea typeface="Microsoft JhengHei" panose="020B0604030504040204" pitchFamily="34" charset="-120"/>
            </a:endParaRPr>
          </a:p>
          <a:p>
            <a:pPr marL="0" indent="0">
              <a:lnSpc>
                <a:spcPct val="100000"/>
              </a:lnSpc>
              <a:spcBef>
                <a:spcPts val="600"/>
              </a:spcBef>
            </a:pPr>
            <a:r>
              <a:rPr lang="en-US" dirty="0">
                <a:latin typeface="Helvetica" pitchFamily="2" charset="0"/>
              </a:rPr>
              <a:t>Are we diligent to richly enter into the millennial kingdom? </a:t>
            </a:r>
            <a:r>
              <a:rPr lang="en-US" b="1" dirty="0">
                <a:latin typeface="Helvetica" pitchFamily="2" charset="0"/>
              </a:rPr>
              <a:t>Where is our diligence</a:t>
            </a:r>
            <a:r>
              <a:rPr lang="en-US" dirty="0">
                <a:latin typeface="Helvetica" pitchFamily="2" charset="0"/>
              </a:rPr>
              <a:t>: self, family, enjoyment, world, “passion”?</a:t>
            </a:r>
          </a:p>
          <a:p>
            <a:pPr marL="0" indent="0">
              <a:lnSpc>
                <a:spcPct val="100000"/>
              </a:lnSpc>
              <a:spcBef>
                <a:spcPts val="600"/>
              </a:spcBef>
            </a:pPr>
            <a:r>
              <a:rPr lang="ja-JP" altLang="en-US">
                <a:solidFill>
                  <a:schemeClr val="accent6">
                    <a:lumMod val="50000"/>
                  </a:schemeClr>
                </a:solidFill>
                <a:latin typeface="Microsoft JhengHei" panose="020B0604030504040204" pitchFamily="34" charset="-120"/>
                <a:ea typeface="Microsoft JhengHei" panose="020B0604030504040204" pitchFamily="34" charset="-120"/>
              </a:rPr>
              <a:t>我們是否在為著豐富進入神的千年國度而殷勤</a:t>
            </a:r>
            <a:r>
              <a:rPr lang="zh-TW" altLang="en-US" dirty="0">
                <a:solidFill>
                  <a:schemeClr val="accent6">
                    <a:lumMod val="50000"/>
                  </a:schemeClr>
                </a:solidFill>
              </a:rPr>
              <a:t>呢</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a:t>
            </a:r>
            <a:r>
              <a:rPr lang="ja-JP" altLang="en-US" b="1">
                <a:solidFill>
                  <a:schemeClr val="accent6">
                    <a:lumMod val="50000"/>
                  </a:schemeClr>
                </a:solidFill>
                <a:latin typeface="Microsoft JhengHei" panose="020B0604030504040204" pitchFamily="34" charset="-120"/>
                <a:ea typeface="Microsoft JhengHei" panose="020B0604030504040204" pitchFamily="34" charset="-120"/>
              </a:rPr>
              <a:t>到底我們在什麽事情上殷勤呢</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？是自己，家庭，享受，世界，還是我們的“</a:t>
            </a:r>
            <a:r>
              <a:rPr lang="zh-TW" altLang="en-US" dirty="0">
                <a:solidFill>
                  <a:schemeClr val="accent6">
                    <a:lumMod val="50000"/>
                  </a:schemeClr>
                </a:solidFill>
              </a:rPr>
              <a:t>狂熱</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”（追求）？ </a:t>
            </a:r>
            <a:endParaRPr lang="en-US" dirty="0">
              <a:latin typeface="Helvetica"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67247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b="1" dirty="0">
                <a:latin typeface="Palatino" pitchFamily="2" charset="77"/>
                <a:ea typeface="Palatino" pitchFamily="2" charset="77"/>
                <a:cs typeface="Arial Hebrew" pitchFamily="2" charset="-79"/>
              </a:rPr>
              <a:t>2 Peter</a:t>
            </a:r>
            <a:br>
              <a:rPr lang="en-US" sz="4800" b="1" dirty="0">
                <a:latin typeface="Palatino" pitchFamily="2" charset="77"/>
                <a:ea typeface="Palatino" pitchFamily="2" charset="77"/>
                <a:cs typeface="Arial Hebrew" pitchFamily="2" charset="-79"/>
              </a:rPr>
            </a:br>
            <a:r>
              <a:rPr lang="zh-TW" altLang="en-US" sz="5300" dirty="0">
                <a:latin typeface="Heiti SC Medium" pitchFamily="2" charset="-128"/>
                <a:ea typeface="Heiti SC Medium" pitchFamily="2" charset="-128"/>
                <a:cs typeface="Arial Hebrew" pitchFamily="2" charset="-79"/>
              </a:rPr>
              <a:t>彼得後書</a:t>
            </a:r>
            <a:br>
              <a:rPr lang="en-US" altLang="zh-TW" sz="4800" dirty="0">
                <a:latin typeface="Heiti SC Medium" pitchFamily="2" charset="-128"/>
                <a:ea typeface="Heiti SC Medium" pitchFamily="2" charset="-128"/>
                <a:cs typeface="Arial Hebrew" pitchFamily="2" charset="-79"/>
              </a:rPr>
            </a:br>
            <a:br>
              <a:rPr lang="en-US" altLang="zh-TW" sz="4800" dirty="0">
                <a:latin typeface="Heiti SC Medium" pitchFamily="2" charset="-128"/>
                <a:ea typeface="Heiti SC Medium" pitchFamily="2" charset="-128"/>
                <a:cs typeface="Arial Hebrew" pitchFamily="2" charset="-79"/>
              </a:rPr>
            </a:br>
            <a:br>
              <a:rPr lang="en-US" dirty="0"/>
            </a:br>
            <a:br>
              <a:rPr lang="en-US" dirty="0"/>
            </a:br>
            <a:r>
              <a:rPr lang="en-US" sz="2200" dirty="0">
                <a:latin typeface="Helvetica" pitchFamily="2" charset="0"/>
              </a:rPr>
              <a:t>4. Be Careful and Mindful of Christ’s Coming (Parousia)</a:t>
            </a:r>
            <a:br>
              <a:rPr lang="en-US" sz="2200" dirty="0">
                <a:latin typeface="Helvetica" pitchFamily="2" charset="0"/>
              </a:rPr>
            </a:br>
            <a:r>
              <a:rPr lang="en-US" altLang="ja-JP" sz="2200" dirty="0">
                <a:latin typeface="Yuanti SC" panose="02010600040101010101" pitchFamily="2" charset="-122"/>
                <a:ea typeface="Yuanti SC" panose="02010600040101010101" pitchFamily="2" charset="-122"/>
              </a:rPr>
              <a:t>4.</a:t>
            </a:r>
            <a:r>
              <a:rPr lang="zh-Hant" altLang="en-US" sz="2200" dirty="0">
                <a:latin typeface="Yuanti SC" panose="02010600040101010101" pitchFamily="2" charset="-122"/>
                <a:ea typeface="Yuanti SC" panose="02010600040101010101" pitchFamily="2" charset="-122"/>
              </a:rPr>
              <a:t> </a:t>
            </a:r>
            <a:r>
              <a:rPr lang="zh-TW" altLang="en-US" sz="2200" dirty="0">
                <a:latin typeface="Yuanti SC" panose="02010600040101010101" pitchFamily="2" charset="-122"/>
                <a:ea typeface="Yuanti SC" panose="02010600040101010101" pitchFamily="2" charset="-122"/>
              </a:rPr>
              <a:t>要仔細的留意基督的再來（巴路西亞）</a:t>
            </a:r>
            <a:br>
              <a:rPr lang="en-US" sz="2200" dirty="0">
                <a:latin typeface="Yuanti SC" panose="02010600040101010101" pitchFamily="2" charset="-122"/>
                <a:ea typeface="Yuanti SC" panose="02010600040101010101" pitchFamily="2" charset="-122"/>
              </a:rPr>
            </a:br>
            <a:endParaRPr lang="en-US" sz="2200" dirty="0">
              <a:latin typeface="Yuanti SC" panose="02010600040101010101" pitchFamily="2" charset="-122"/>
              <a:ea typeface="Yuanti SC" panose="02010600040101010101" pitchFamily="2" charset="-122"/>
            </a:endParaRPr>
          </a:p>
        </p:txBody>
      </p:sp>
      <p:sp>
        <p:nvSpPr>
          <p:cNvPr id="3" name="Content Placeholder 2"/>
          <p:cNvSpPr>
            <a:spLocks noGrp="1"/>
          </p:cNvSpPr>
          <p:nvPr>
            <p:ph idx="1"/>
          </p:nvPr>
        </p:nvSpPr>
        <p:spPr>
          <a:xfrm>
            <a:off x="3575407" y="864108"/>
            <a:ext cx="7609061" cy="5120640"/>
          </a:xfrm>
        </p:spPr>
        <p:txBody>
          <a:bodyPr>
            <a:normAutofit lnSpcReduction="10000"/>
          </a:bodyPr>
          <a:lstStyle/>
          <a:p>
            <a:r>
              <a:rPr lang="en-US" b="1" dirty="0">
                <a:latin typeface="Helvetica" pitchFamily="2" charset="0"/>
              </a:rPr>
              <a:t>Coming </a:t>
            </a:r>
            <a:r>
              <a:rPr lang="en-US" dirty="0">
                <a:latin typeface="Helvetica" pitchFamily="2" charset="0"/>
              </a:rPr>
              <a:t>= </a:t>
            </a:r>
            <a:r>
              <a:rPr lang="en-US" b="1" dirty="0">
                <a:latin typeface="Helvetica" pitchFamily="2" charset="0"/>
              </a:rPr>
              <a:t>Parousia</a:t>
            </a:r>
            <a:r>
              <a:rPr lang="en-US" dirty="0">
                <a:latin typeface="Helvetica" pitchFamily="2" charset="0"/>
              </a:rPr>
              <a:t> = </a:t>
            </a:r>
            <a:r>
              <a:rPr lang="en-US" b="1" dirty="0">
                <a:latin typeface="Helvetica" pitchFamily="2" charset="0"/>
              </a:rPr>
              <a:t>advent of Christ’s return</a:t>
            </a:r>
            <a:r>
              <a:rPr lang="en-US" dirty="0">
                <a:latin typeface="Helvetica" pitchFamily="2" charset="0"/>
              </a:rPr>
              <a:t>. Used 3 times.</a:t>
            </a:r>
          </a:p>
          <a:p>
            <a:r>
              <a:rPr lang="zh-TW" altLang="en-US" dirty="0">
                <a:solidFill>
                  <a:schemeClr val="accent6">
                    <a:lumMod val="50000"/>
                  </a:schemeClr>
                </a:solidFill>
                <a:latin typeface="Microsoft JhengHei" panose="020B0604030504040204" pitchFamily="34" charset="-120"/>
                <a:ea typeface="Microsoft JhengHei" panose="020B0604030504040204" pitchFamily="34" charset="-120"/>
              </a:rPr>
              <a:t>再來＝巴路西亞＝基督的再來（被引用了三次）</a:t>
            </a:r>
            <a:endParaRPr lang="en-US" dirty="0">
              <a:solidFill>
                <a:schemeClr val="accent6">
                  <a:lumMod val="50000"/>
                </a:schemeClr>
              </a:solidFill>
              <a:latin typeface="Microsoft JhengHei" panose="020B0604030504040204" pitchFamily="34" charset="-120"/>
              <a:ea typeface="Microsoft JhengHei" panose="020B0604030504040204" pitchFamily="34" charset="-120"/>
            </a:endParaRPr>
          </a:p>
          <a:p>
            <a:r>
              <a:rPr lang="en-US" sz="1800" i="1" dirty="0">
                <a:solidFill>
                  <a:schemeClr val="accent5">
                    <a:lumMod val="50000"/>
                  </a:schemeClr>
                </a:solidFill>
                <a:latin typeface="Palatino" pitchFamily="2" charset="77"/>
                <a:ea typeface="Palatino" pitchFamily="2" charset="77"/>
              </a:rPr>
              <a:t>2 Pet. 1:16 For we did not follow cunningly devised fables when we made known to you the power and </a:t>
            </a:r>
            <a:r>
              <a:rPr lang="en-US" sz="1800" b="1" i="1" dirty="0">
                <a:solidFill>
                  <a:schemeClr val="accent5">
                    <a:lumMod val="50000"/>
                  </a:schemeClr>
                </a:solidFill>
                <a:latin typeface="Palatino" pitchFamily="2" charset="77"/>
                <a:ea typeface="Palatino" pitchFamily="2" charset="77"/>
              </a:rPr>
              <a:t>coming</a:t>
            </a:r>
            <a:r>
              <a:rPr lang="en-US" sz="1800" i="1" dirty="0">
                <a:solidFill>
                  <a:schemeClr val="accent5">
                    <a:lumMod val="50000"/>
                  </a:schemeClr>
                </a:solidFill>
                <a:latin typeface="Palatino" pitchFamily="2" charset="77"/>
                <a:ea typeface="Palatino" pitchFamily="2" charset="77"/>
              </a:rPr>
              <a:t> of our Lord Jesus Christ, but were eyewitnesses of His majesty.</a:t>
            </a:r>
          </a:p>
          <a:p>
            <a:r>
              <a:rPr lang="ja-JP" altLang="en-US">
                <a:solidFill>
                  <a:srgbClr val="002060"/>
                </a:solidFill>
                <a:latin typeface="Kaiti SC" panose="02010600040101010101" pitchFamily="2" charset="-122"/>
                <a:ea typeface="Kaiti SC" panose="02010600040101010101" pitchFamily="2" charset="-122"/>
              </a:rPr>
              <a:t>彼後</a:t>
            </a:r>
            <a:r>
              <a:rPr lang="en-US" altLang="zh-Hant" dirty="0">
                <a:solidFill>
                  <a:srgbClr val="002060"/>
                </a:solidFill>
                <a:latin typeface="Kaiti SC" panose="02010600040101010101" pitchFamily="2" charset="-122"/>
                <a:ea typeface="Kaiti SC" panose="02010600040101010101" pitchFamily="2" charset="-122"/>
              </a:rPr>
              <a:t>1:</a:t>
            </a:r>
            <a:r>
              <a:rPr lang="en-US" altLang="ja-JP" dirty="0">
                <a:solidFill>
                  <a:srgbClr val="002060"/>
                </a:solidFill>
                <a:latin typeface="Kaiti SC" panose="02010600040101010101" pitchFamily="2" charset="-122"/>
                <a:ea typeface="Kaiti SC" panose="02010600040101010101" pitchFamily="2" charset="-122"/>
              </a:rPr>
              <a:t>16</a:t>
            </a:r>
            <a:r>
              <a:rPr lang="ja-JP" altLang="en-US">
                <a:solidFill>
                  <a:srgbClr val="002060"/>
                </a:solidFill>
                <a:latin typeface="Kaiti SC" panose="02010600040101010101" pitchFamily="2" charset="-122"/>
                <a:ea typeface="Kaiti SC" panose="02010600040101010101" pitchFamily="2" charset="-122"/>
              </a:rPr>
              <a:t> 我們從前將我們主耶穌基督的大能和他</a:t>
            </a:r>
            <a:r>
              <a:rPr lang="ja-JP" altLang="en-US" b="1">
                <a:solidFill>
                  <a:srgbClr val="002060"/>
                </a:solidFill>
                <a:latin typeface="Kaiti SC" panose="02010600040101010101" pitchFamily="2" charset="-122"/>
                <a:ea typeface="Kaiti SC" panose="02010600040101010101" pitchFamily="2" charset="-122"/>
              </a:rPr>
              <a:t>降臨</a:t>
            </a:r>
            <a:r>
              <a:rPr lang="ja-JP" altLang="en-US">
                <a:solidFill>
                  <a:srgbClr val="002060"/>
                </a:solidFill>
                <a:latin typeface="Kaiti SC" panose="02010600040101010101" pitchFamily="2" charset="-122"/>
                <a:ea typeface="Kaiti SC" panose="02010600040101010101" pitchFamily="2" charset="-122"/>
              </a:rPr>
              <a:t>的事告訴你們，並不是隨從乖巧捏造的虛言，乃是親眼見過他的威榮。</a:t>
            </a:r>
          </a:p>
          <a:p>
            <a:r>
              <a:rPr lang="en-US" sz="1800" i="1" dirty="0">
                <a:solidFill>
                  <a:schemeClr val="accent5">
                    <a:lumMod val="50000"/>
                  </a:schemeClr>
                </a:solidFill>
                <a:latin typeface="Palatino" pitchFamily="2" charset="77"/>
                <a:ea typeface="Palatino" pitchFamily="2" charset="77"/>
              </a:rPr>
              <a:t>2 Pet. 3:4 "Where is the promise of His </a:t>
            </a:r>
            <a:r>
              <a:rPr lang="en-US" sz="1800" b="1" i="1" dirty="0">
                <a:solidFill>
                  <a:schemeClr val="accent5">
                    <a:lumMod val="50000"/>
                  </a:schemeClr>
                </a:solidFill>
                <a:latin typeface="Palatino" pitchFamily="2" charset="77"/>
                <a:ea typeface="Palatino" pitchFamily="2" charset="77"/>
              </a:rPr>
              <a:t>coming</a:t>
            </a:r>
            <a:r>
              <a:rPr lang="en-US" sz="1800" i="1" dirty="0">
                <a:solidFill>
                  <a:schemeClr val="accent5">
                    <a:lumMod val="50000"/>
                  </a:schemeClr>
                </a:solidFill>
                <a:latin typeface="Palatino" pitchFamily="2" charset="77"/>
                <a:ea typeface="Palatino" pitchFamily="2" charset="77"/>
              </a:rPr>
              <a:t>? For since the fathers fell asleep, all things continue as they were from the beginning of creation.“</a:t>
            </a:r>
          </a:p>
          <a:p>
            <a:r>
              <a:rPr lang="ja-JP" altLang="en-US">
                <a:solidFill>
                  <a:srgbClr val="002060"/>
                </a:solidFill>
                <a:latin typeface="Kaiti SC" panose="02010600040101010101" pitchFamily="2" charset="-122"/>
                <a:ea typeface="Kaiti SC" panose="02010600040101010101" pitchFamily="2" charset="-122"/>
              </a:rPr>
              <a:t>彼後</a:t>
            </a:r>
            <a:r>
              <a:rPr lang="en-US" altLang="zh-Hant" dirty="0">
                <a:solidFill>
                  <a:srgbClr val="002060"/>
                </a:solidFill>
                <a:latin typeface="Kaiti SC" panose="02010600040101010101" pitchFamily="2" charset="-122"/>
                <a:ea typeface="Kaiti SC" panose="02010600040101010101" pitchFamily="2" charset="-122"/>
              </a:rPr>
              <a:t>3:4</a:t>
            </a:r>
            <a:r>
              <a:rPr lang="ja-JP" altLang="en-US">
                <a:solidFill>
                  <a:srgbClr val="002060"/>
                </a:solidFill>
                <a:latin typeface="Kaiti SC" panose="02010600040101010101" pitchFamily="2" charset="-122"/>
                <a:ea typeface="Kaiti SC" panose="02010600040101010101" pitchFamily="2" charset="-122"/>
              </a:rPr>
              <a:t> ： 「主要</a:t>
            </a:r>
            <a:r>
              <a:rPr lang="ja-JP" altLang="en-US" b="1">
                <a:solidFill>
                  <a:srgbClr val="002060"/>
                </a:solidFill>
                <a:latin typeface="Kaiti SC" panose="02010600040101010101" pitchFamily="2" charset="-122"/>
                <a:ea typeface="Kaiti SC" panose="02010600040101010101" pitchFamily="2" charset="-122"/>
              </a:rPr>
              <a:t>降臨</a:t>
            </a:r>
            <a:r>
              <a:rPr lang="ja-JP" altLang="en-US">
                <a:solidFill>
                  <a:srgbClr val="002060"/>
                </a:solidFill>
                <a:latin typeface="Kaiti SC" panose="02010600040101010101" pitchFamily="2" charset="-122"/>
                <a:ea typeface="Kaiti SC" panose="02010600040101010101" pitchFamily="2" charset="-122"/>
              </a:rPr>
              <a:t>的應許在那裡呢？因為從列祖睡了以來，萬物與起初創造的時候仍是一樣。」</a:t>
            </a:r>
            <a:endParaRPr lang="en-US" sz="1800" dirty="0">
              <a:solidFill>
                <a:srgbClr val="002060"/>
              </a:solidFill>
              <a:latin typeface="Kaiti SC" panose="02010600040101010101" pitchFamily="2" charset="-122"/>
              <a:ea typeface="Kaiti SC" panose="02010600040101010101" pitchFamily="2" charset="-122"/>
            </a:endParaRPr>
          </a:p>
          <a:p>
            <a:r>
              <a:rPr lang="en-US" sz="1800" i="1" dirty="0">
                <a:solidFill>
                  <a:schemeClr val="accent5">
                    <a:lumMod val="50000"/>
                  </a:schemeClr>
                </a:solidFill>
                <a:latin typeface="Palatino" pitchFamily="2" charset="77"/>
                <a:ea typeface="Palatino" pitchFamily="2" charset="77"/>
              </a:rPr>
              <a:t>2 Pet. 3:12 looking for and hastening the </a:t>
            </a:r>
            <a:r>
              <a:rPr lang="en-US" sz="1800" b="1" i="1" dirty="0">
                <a:solidFill>
                  <a:schemeClr val="accent5">
                    <a:lumMod val="50000"/>
                  </a:schemeClr>
                </a:solidFill>
                <a:latin typeface="Palatino" pitchFamily="2" charset="77"/>
                <a:ea typeface="Palatino" pitchFamily="2" charset="77"/>
              </a:rPr>
              <a:t>coming</a:t>
            </a:r>
            <a:r>
              <a:rPr lang="en-US" sz="1800" i="1" dirty="0">
                <a:solidFill>
                  <a:schemeClr val="accent5">
                    <a:lumMod val="50000"/>
                  </a:schemeClr>
                </a:solidFill>
                <a:latin typeface="Palatino" pitchFamily="2" charset="77"/>
                <a:ea typeface="Palatino" pitchFamily="2" charset="77"/>
              </a:rPr>
              <a:t> of the day of God, because of which the heavens will be dissolved, being on fire, and the elements will melt with fervent heat?</a:t>
            </a:r>
          </a:p>
          <a:p>
            <a:r>
              <a:rPr lang="ja-JP" altLang="en-US">
                <a:solidFill>
                  <a:srgbClr val="002060"/>
                </a:solidFill>
                <a:latin typeface="Kaiti SC" panose="02010600040101010101" pitchFamily="2" charset="-122"/>
                <a:ea typeface="Kaiti SC" panose="02010600040101010101" pitchFamily="2" charset="-122"/>
              </a:rPr>
              <a:t>彼後</a:t>
            </a:r>
            <a:r>
              <a:rPr lang="en-US" altLang="zh-Hant" dirty="0">
                <a:solidFill>
                  <a:srgbClr val="002060"/>
                </a:solidFill>
                <a:latin typeface="Kaiti SC" panose="02010600040101010101" pitchFamily="2" charset="-122"/>
                <a:ea typeface="Kaiti SC" panose="02010600040101010101" pitchFamily="2" charset="-122"/>
              </a:rPr>
              <a:t>3:12</a:t>
            </a:r>
            <a:r>
              <a:rPr lang="ja-JP" altLang="en-US">
                <a:solidFill>
                  <a:srgbClr val="002060"/>
                </a:solidFill>
                <a:latin typeface="Kaiti SC" panose="02010600040101010101" pitchFamily="2" charset="-122"/>
                <a:ea typeface="Kaiti SC" panose="02010600040101010101" pitchFamily="2" charset="-122"/>
              </a:rPr>
              <a:t>： 切切仰望神的日子</a:t>
            </a:r>
            <a:r>
              <a:rPr lang="ja-JP" altLang="en-US" b="1">
                <a:solidFill>
                  <a:srgbClr val="002060"/>
                </a:solidFill>
                <a:latin typeface="Kaiti SC" panose="02010600040101010101" pitchFamily="2" charset="-122"/>
                <a:ea typeface="Kaiti SC" panose="02010600040101010101" pitchFamily="2" charset="-122"/>
              </a:rPr>
              <a:t>來到</a:t>
            </a:r>
            <a:r>
              <a:rPr lang="ja-JP" altLang="en-US">
                <a:solidFill>
                  <a:srgbClr val="002060"/>
                </a:solidFill>
                <a:latin typeface="Kaiti SC" panose="02010600040101010101" pitchFamily="2" charset="-122"/>
                <a:ea typeface="Kaiti SC" panose="02010600040101010101" pitchFamily="2" charset="-122"/>
              </a:rPr>
              <a:t>。在那日，天被火燒就銷化了，有形質的都要被烈火鎔化。</a:t>
            </a:r>
            <a:endParaRPr lang="en-US" sz="1800" dirty="0">
              <a:solidFill>
                <a:srgbClr val="002060"/>
              </a:solidFill>
              <a:latin typeface="Kaiti SC" panose="02010600040101010101" pitchFamily="2" charset="-122"/>
              <a:ea typeface="Kaiti SC" panose="02010600040101010101" pitchFamily="2" charset="-122"/>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85945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Palatino" pitchFamily="2" charset="77"/>
                <a:ea typeface="Palatino" pitchFamily="2" charset="77"/>
                <a:cs typeface="Arial Hebrew" pitchFamily="2" charset="-79"/>
              </a:rPr>
              <a:t>2 Peter</a:t>
            </a:r>
            <a:br>
              <a:rPr lang="en-US" sz="4800" b="1" dirty="0">
                <a:latin typeface="Palatino" pitchFamily="2" charset="77"/>
                <a:ea typeface="Palatino" pitchFamily="2" charset="77"/>
                <a:cs typeface="Arial Hebrew" pitchFamily="2" charset="-79"/>
              </a:rPr>
            </a:br>
            <a:r>
              <a:rPr lang="zh-TW" altLang="en-US" sz="4800" dirty="0">
                <a:latin typeface="Heiti SC Medium" pitchFamily="2" charset="-128"/>
                <a:ea typeface="Heiti SC Medium" pitchFamily="2" charset="-128"/>
                <a:cs typeface="Arial Hebrew" pitchFamily="2" charset="-79"/>
              </a:rPr>
              <a:t>彼得後書</a:t>
            </a:r>
            <a:br>
              <a:rPr lang="en-US" altLang="zh-TW" sz="4800" dirty="0">
                <a:latin typeface="Heiti SC Medium" pitchFamily="2" charset="-128"/>
                <a:ea typeface="Heiti SC Medium" pitchFamily="2" charset="-128"/>
                <a:cs typeface="Arial Hebrew" pitchFamily="2" charset="-79"/>
              </a:rPr>
            </a:br>
            <a:br>
              <a:rPr lang="en-US" dirty="0"/>
            </a:br>
            <a:br>
              <a:rPr lang="en-US" dirty="0"/>
            </a:br>
            <a:br>
              <a:rPr lang="en-US" dirty="0"/>
            </a:br>
            <a:r>
              <a:rPr lang="en-US" sz="2000" dirty="0">
                <a:latin typeface="Helvetica" pitchFamily="2" charset="0"/>
              </a:rPr>
              <a:t>4. Be Careful and Mindful of Christ’s Coming (Parousia)</a:t>
            </a:r>
            <a:br>
              <a:rPr lang="en-US" sz="2000" dirty="0">
                <a:latin typeface="Helvetica" pitchFamily="2" charset="0"/>
              </a:rPr>
            </a:br>
            <a:r>
              <a:rPr lang="en-US" altLang="ja-JP" sz="2000" dirty="0">
                <a:latin typeface="Yuanti SC" panose="02010600040101010101" pitchFamily="2" charset="-122"/>
                <a:ea typeface="Yuanti SC" panose="02010600040101010101" pitchFamily="2" charset="-122"/>
              </a:rPr>
              <a:t>4.</a:t>
            </a:r>
            <a:r>
              <a:rPr lang="zh-Hant" altLang="en-US" sz="2000" dirty="0">
                <a:latin typeface="Yuanti SC" panose="02010600040101010101" pitchFamily="2" charset="-122"/>
                <a:ea typeface="Yuanti SC" panose="02010600040101010101" pitchFamily="2" charset="-122"/>
              </a:rPr>
              <a:t> </a:t>
            </a:r>
            <a:r>
              <a:rPr lang="zh-TW" altLang="en-US" sz="2000" dirty="0">
                <a:latin typeface="Yuanti SC" panose="02010600040101010101" pitchFamily="2" charset="-122"/>
                <a:ea typeface="Yuanti SC" panose="02010600040101010101" pitchFamily="2" charset="-122"/>
              </a:rPr>
              <a:t>要仔細的留意基督的再來（巴路西亞）</a:t>
            </a:r>
            <a:br>
              <a:rPr lang="en-US" sz="2000" dirty="0">
                <a:latin typeface="Yuanti SC" panose="02010600040101010101" pitchFamily="2" charset="-122"/>
                <a:ea typeface="Yuanti SC" panose="02010600040101010101" pitchFamily="2" charset="-122"/>
              </a:rPr>
            </a:br>
            <a:endParaRPr lang="en-US" sz="2000" dirty="0">
              <a:latin typeface="Yuanti SC" panose="02010600040101010101" pitchFamily="2" charset="-122"/>
              <a:ea typeface="Yuanti SC" panose="02010600040101010101" pitchFamily="2" charset="-122"/>
            </a:endParaRPr>
          </a:p>
        </p:txBody>
      </p:sp>
      <p:sp>
        <p:nvSpPr>
          <p:cNvPr id="3" name="Content Placeholder 2"/>
          <p:cNvSpPr>
            <a:spLocks noGrp="1"/>
          </p:cNvSpPr>
          <p:nvPr>
            <p:ph idx="1"/>
          </p:nvPr>
        </p:nvSpPr>
        <p:spPr/>
        <p:txBody>
          <a:bodyPr>
            <a:normAutofit fontScale="92500"/>
          </a:bodyPr>
          <a:lstStyle/>
          <a:p>
            <a:pPr>
              <a:lnSpc>
                <a:spcPct val="150000"/>
              </a:lnSpc>
            </a:pPr>
            <a:r>
              <a:rPr lang="en-US" sz="2400" b="1" dirty="0">
                <a:latin typeface="Helvetica" pitchFamily="2" charset="0"/>
              </a:rPr>
              <a:t>How do we view Christ’s second coming</a:t>
            </a:r>
            <a:r>
              <a:rPr lang="en-US" sz="2400" dirty="0">
                <a:latin typeface="Helvetica" pitchFamily="2" charset="0"/>
              </a:rPr>
              <a:t>? Most missed Christ’s first coming. Is His second coming important to me? </a:t>
            </a:r>
            <a:r>
              <a:rPr lang="en-US" sz="2400" b="1" dirty="0">
                <a:latin typeface="Helvetica" pitchFamily="2" charset="0"/>
              </a:rPr>
              <a:t>How is His coming factored in my life, plans, goals, service?  </a:t>
            </a:r>
          </a:p>
          <a:p>
            <a:pPr>
              <a:lnSpc>
                <a:spcPct val="150000"/>
              </a:lnSpc>
            </a:pPr>
            <a:endParaRPr lang="en-US" sz="2400" b="1" dirty="0">
              <a:latin typeface="Helvetica" pitchFamily="2" charset="0"/>
            </a:endParaRPr>
          </a:p>
          <a:p>
            <a:pPr>
              <a:lnSpc>
                <a:spcPct val="150000"/>
              </a:lnSpc>
            </a:pPr>
            <a:r>
              <a:rPr lang="ja-JP" altLang="en-US" sz="2200" b="1">
                <a:solidFill>
                  <a:schemeClr val="accent6">
                    <a:lumMod val="50000"/>
                  </a:schemeClr>
                </a:solidFill>
                <a:latin typeface="Microsoft JhengHei" panose="020B0604030504040204" pitchFamily="34" charset="-120"/>
                <a:ea typeface="Microsoft JhengHei" panose="020B0604030504040204" pitchFamily="34" charset="-120"/>
              </a:rPr>
              <a:t>我們如何</a:t>
            </a:r>
            <a:r>
              <a:rPr lang="zh-TW" altLang="en-US" sz="2200" b="1" dirty="0">
                <a:solidFill>
                  <a:schemeClr val="accent6">
                    <a:lumMod val="50000"/>
                  </a:schemeClr>
                </a:solidFill>
              </a:rPr>
              <a:t>面對</a:t>
            </a:r>
            <a:r>
              <a:rPr lang="ja-JP" altLang="en-US" sz="2200" b="1">
                <a:solidFill>
                  <a:schemeClr val="accent6">
                    <a:lumMod val="50000"/>
                  </a:schemeClr>
                </a:solidFill>
                <a:latin typeface="Microsoft JhengHei" panose="020B0604030504040204" pitchFamily="34" charset="-120"/>
                <a:ea typeface="Microsoft JhengHei" panose="020B0604030504040204" pitchFamily="34" charset="-120"/>
              </a:rPr>
              <a:t>基督的再來呢</a:t>
            </a:r>
            <a:r>
              <a:rPr lang="ja-JP" altLang="en-US" sz="2200">
                <a:solidFill>
                  <a:schemeClr val="accent6">
                    <a:lumMod val="50000"/>
                  </a:schemeClr>
                </a:solidFill>
                <a:latin typeface="Microsoft JhengHei" panose="020B0604030504040204" pitchFamily="34" charset="-120"/>
                <a:ea typeface="Microsoft JhengHei" panose="020B0604030504040204" pitchFamily="34" charset="-120"/>
              </a:rPr>
              <a:t>？大多數</a:t>
            </a:r>
            <a:r>
              <a:rPr lang="zh-TW" altLang="en-US" sz="2200" dirty="0">
                <a:solidFill>
                  <a:schemeClr val="accent6">
                    <a:lumMod val="50000"/>
                  </a:schemeClr>
                </a:solidFill>
                <a:latin typeface="Microsoft JhengHei" panose="020B0604030504040204" pitchFamily="34" charset="-120"/>
                <a:ea typeface="Microsoft JhengHei" panose="020B0604030504040204" pitchFamily="34" charset="-120"/>
              </a:rPr>
              <a:t>的</a:t>
            </a:r>
            <a:r>
              <a:rPr lang="ja-JP" altLang="en-US" sz="2200">
                <a:solidFill>
                  <a:schemeClr val="accent6">
                    <a:lumMod val="50000"/>
                  </a:schemeClr>
                </a:solidFill>
                <a:latin typeface="Microsoft JhengHei" panose="020B0604030504040204" pitchFamily="34" charset="-120"/>
                <a:ea typeface="Microsoft JhengHei" panose="020B0604030504040204" pitchFamily="34" charset="-120"/>
              </a:rPr>
              <a:t>人錯過了基督的第一次來到，</a:t>
            </a:r>
            <a:r>
              <a:rPr lang="zh-TW" altLang="en-US" sz="2200" dirty="0">
                <a:solidFill>
                  <a:schemeClr val="accent6">
                    <a:lumMod val="50000"/>
                  </a:schemeClr>
                </a:solidFill>
                <a:latin typeface="Microsoft JhengHei" panose="020B0604030504040204" pitchFamily="34" charset="-120"/>
                <a:ea typeface="Microsoft JhengHei" panose="020B0604030504040204" pitchFamily="34" charset="-120"/>
              </a:rPr>
              <a:t>祂</a:t>
            </a:r>
            <a:r>
              <a:rPr lang="ja-JP" altLang="en-US" sz="2200">
                <a:solidFill>
                  <a:schemeClr val="accent6">
                    <a:lumMod val="50000"/>
                  </a:schemeClr>
                </a:solidFill>
                <a:latin typeface="Microsoft JhengHei" panose="020B0604030504040204" pitchFamily="34" charset="-120"/>
                <a:ea typeface="Microsoft JhengHei" panose="020B0604030504040204" pitchFamily="34" charset="-120"/>
              </a:rPr>
              <a:t>的再來對我是否重要呢？</a:t>
            </a:r>
            <a:r>
              <a:rPr lang="zh-TW" altLang="en-US" sz="2200" b="1" dirty="0">
                <a:solidFill>
                  <a:schemeClr val="accent6">
                    <a:lumMod val="50000"/>
                  </a:schemeClr>
                </a:solidFill>
                <a:latin typeface="Microsoft JhengHei" panose="020B0604030504040204" pitchFamily="34" charset="-120"/>
                <a:ea typeface="Microsoft JhengHei" panose="020B0604030504040204" pitchFamily="34" charset="-120"/>
              </a:rPr>
              <a:t>祂</a:t>
            </a:r>
            <a:r>
              <a:rPr lang="ja-JP" altLang="en-US" sz="2200" b="1">
                <a:solidFill>
                  <a:schemeClr val="accent6">
                    <a:lumMod val="50000"/>
                  </a:schemeClr>
                </a:solidFill>
                <a:latin typeface="Microsoft JhengHei" panose="020B0604030504040204" pitchFamily="34" charset="-120"/>
                <a:ea typeface="Microsoft JhengHei" panose="020B0604030504040204" pitchFamily="34" charset="-120"/>
              </a:rPr>
              <a:t>的再來，如何影響我的生活，計劃，目標和服</a:t>
            </a:r>
            <a:r>
              <a:rPr lang="zh-TW" altLang="en-US" sz="2200" b="1" dirty="0">
                <a:solidFill>
                  <a:schemeClr val="accent6">
                    <a:lumMod val="50000"/>
                  </a:schemeClr>
                </a:solidFill>
                <a:latin typeface="Microsoft JhengHei" panose="020B0604030504040204" pitchFamily="34" charset="-120"/>
                <a:ea typeface="Microsoft JhengHei" panose="020B0604030504040204" pitchFamily="34" charset="-120"/>
              </a:rPr>
              <a:t>事</a:t>
            </a:r>
            <a:r>
              <a:rPr lang="ja-JP" altLang="en-US" sz="2200" b="1">
                <a:solidFill>
                  <a:schemeClr val="accent6">
                    <a:lumMod val="50000"/>
                  </a:schemeClr>
                </a:solidFill>
                <a:latin typeface="Microsoft JhengHei" panose="020B0604030504040204" pitchFamily="34" charset="-120"/>
                <a:ea typeface="Microsoft JhengHei" panose="020B0604030504040204" pitchFamily="34" charset="-120"/>
              </a:rPr>
              <a:t>呢？</a:t>
            </a:r>
            <a:br>
              <a:rPr lang="ja-JP" altLang="en-US" sz="2200" b="1"/>
            </a:br>
            <a:br>
              <a:rPr lang="ja-JP" altLang="en-US"/>
            </a:br>
            <a:endParaRPr lang="en-US" b="1" dirty="0">
              <a:latin typeface="Helvetica"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141191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r>
              <a:rPr lang="en-US" sz="4900" b="1" dirty="0">
                <a:latin typeface="Palatino" pitchFamily="2" charset="77"/>
                <a:ea typeface="Palatino" pitchFamily="2" charset="77"/>
                <a:cs typeface="Arial Hebrew" pitchFamily="2" charset="-79"/>
              </a:rPr>
              <a:t>2 Peter</a:t>
            </a:r>
            <a:br>
              <a:rPr lang="en-US" sz="5300" b="1" dirty="0">
                <a:latin typeface="Palatino" pitchFamily="2" charset="77"/>
                <a:ea typeface="Palatino" pitchFamily="2" charset="77"/>
                <a:cs typeface="Arial Hebrew" pitchFamily="2" charset="-79"/>
              </a:rPr>
            </a:br>
            <a:r>
              <a:rPr lang="zh-TW" altLang="en-US" sz="5300" dirty="0">
                <a:latin typeface="Heiti SC Medium" pitchFamily="2" charset="-128"/>
                <a:ea typeface="Heiti SC Medium" pitchFamily="2" charset="-128"/>
                <a:cs typeface="Arial Hebrew" pitchFamily="2" charset="-79"/>
              </a:rPr>
              <a:t>彼得後書</a:t>
            </a:r>
            <a:br>
              <a:rPr lang="en-US" altLang="zh-TW" sz="4800" dirty="0">
                <a:latin typeface="Heiti SC Medium" pitchFamily="2" charset="-128"/>
                <a:ea typeface="Heiti SC Medium" pitchFamily="2" charset="-128"/>
                <a:cs typeface="Arial Hebrew" pitchFamily="2" charset="-79"/>
              </a:rPr>
            </a:br>
            <a:br>
              <a:rPr lang="en-US" altLang="zh-TW" sz="4800" dirty="0">
                <a:latin typeface="Heiti SC Medium" pitchFamily="2" charset="-128"/>
                <a:ea typeface="Heiti SC Medium" pitchFamily="2" charset="-128"/>
                <a:cs typeface="Arial Hebrew" pitchFamily="2" charset="-79"/>
              </a:rPr>
            </a:br>
            <a:br>
              <a:rPr lang="en-US" altLang="zh-TW" sz="4800" dirty="0">
                <a:latin typeface="Heiti SC Medium" pitchFamily="2" charset="-128"/>
                <a:ea typeface="Heiti SC Medium" pitchFamily="2" charset="-128"/>
                <a:cs typeface="Arial Hebrew" pitchFamily="2" charset="-79"/>
              </a:rPr>
            </a:br>
            <a:br>
              <a:rPr lang="en-US" dirty="0"/>
            </a:br>
            <a:r>
              <a:rPr lang="en-US" sz="2800" dirty="0">
                <a:latin typeface="Helvetica" pitchFamily="2" charset="0"/>
              </a:rPr>
              <a:t>5. Partakers of Divine Nature</a:t>
            </a:r>
            <a:br>
              <a:rPr lang="en-US" sz="2800" dirty="0">
                <a:latin typeface="Helvetica" pitchFamily="2" charset="0"/>
              </a:rPr>
            </a:br>
            <a:r>
              <a:rPr lang="en-US" altLang="ja-JP" sz="2700" dirty="0">
                <a:latin typeface="Yuanti SC" panose="02010600040101010101" pitchFamily="2" charset="-122"/>
                <a:ea typeface="Yuanti SC" panose="02010600040101010101" pitchFamily="2" charset="-122"/>
              </a:rPr>
              <a:t>5.</a:t>
            </a:r>
            <a:r>
              <a:rPr lang="zh-Hant" altLang="en-US" sz="2700" dirty="0">
                <a:latin typeface="Yuanti SC" panose="02010600040101010101" pitchFamily="2" charset="-122"/>
                <a:ea typeface="Yuanti SC" panose="02010600040101010101" pitchFamily="2" charset="-122"/>
              </a:rPr>
              <a:t> </a:t>
            </a:r>
            <a:r>
              <a:rPr lang="ja-JP" altLang="en-US" sz="2700">
                <a:latin typeface="Yuanti SC" panose="02010600040101010101" pitchFamily="2" charset="-122"/>
                <a:ea typeface="Yuanti SC" panose="02010600040101010101" pitchFamily="2" charset="-122"/>
              </a:rPr>
              <a:t>與神的性情有份</a:t>
            </a:r>
            <a:br>
              <a:rPr lang="en-US" sz="2800" dirty="0">
                <a:latin typeface="Helvetica" pitchFamily="2" charset="0"/>
              </a:rPr>
            </a:br>
            <a:br>
              <a:rPr lang="en-US" dirty="0"/>
            </a:br>
            <a:br>
              <a:rPr lang="en-US" dirty="0"/>
            </a:br>
            <a:endParaRPr lang="en-US" dirty="0"/>
          </a:p>
        </p:txBody>
      </p:sp>
      <p:sp>
        <p:nvSpPr>
          <p:cNvPr id="3" name="Content Placeholder 2"/>
          <p:cNvSpPr>
            <a:spLocks noGrp="1"/>
          </p:cNvSpPr>
          <p:nvPr>
            <p:ph idx="1"/>
          </p:nvPr>
        </p:nvSpPr>
        <p:spPr>
          <a:xfrm>
            <a:off x="3482939" y="729465"/>
            <a:ext cx="7900827" cy="5476126"/>
          </a:xfrm>
        </p:spPr>
        <p:txBody>
          <a:bodyPr>
            <a:noAutofit/>
          </a:bodyPr>
          <a:lstStyle/>
          <a:p>
            <a:pPr marL="0" indent="0">
              <a:lnSpc>
                <a:spcPct val="100000"/>
              </a:lnSpc>
              <a:spcBef>
                <a:spcPts val="600"/>
              </a:spcBef>
            </a:pPr>
            <a:r>
              <a:rPr lang="en-US" dirty="0">
                <a:latin typeface="Helvetica" pitchFamily="2" charset="0"/>
              </a:rPr>
              <a:t>Godliness used 3 times, plus divine nature </a:t>
            </a:r>
          </a:p>
          <a:p>
            <a:pPr marL="0" indent="0">
              <a:lnSpc>
                <a:spcPct val="100000"/>
              </a:lnSpc>
              <a:spcBef>
                <a:spcPts val="600"/>
              </a:spcBef>
            </a:pPr>
            <a:r>
              <a:rPr lang="ja-JP" altLang="en-US">
                <a:solidFill>
                  <a:schemeClr val="accent6">
                    <a:lumMod val="50000"/>
                  </a:schemeClr>
                </a:solidFill>
                <a:latin typeface="Microsoft JhengHei" panose="020B0604030504040204" pitchFamily="34" charset="-120"/>
                <a:ea typeface="Microsoft JhengHei" panose="020B0604030504040204" pitchFamily="34" charset="-120"/>
              </a:rPr>
              <a:t>虔敬提到了</a:t>
            </a:r>
            <a:r>
              <a:rPr lang="en-US" altLang="ja-JP" dirty="0">
                <a:solidFill>
                  <a:schemeClr val="accent6">
                    <a:lumMod val="50000"/>
                  </a:schemeClr>
                </a:solidFill>
                <a:latin typeface="Microsoft JhengHei" panose="020B0604030504040204" pitchFamily="34" charset="-120"/>
                <a:ea typeface="Microsoft JhengHei" panose="020B0604030504040204" pitchFamily="34" charset="-120"/>
              </a:rPr>
              <a:t>3</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次，</a:t>
            </a:r>
            <a:r>
              <a:rPr lang="zh-TW" altLang="en-US" dirty="0">
                <a:solidFill>
                  <a:schemeClr val="accent6">
                    <a:lumMod val="50000"/>
                  </a:schemeClr>
                </a:solidFill>
              </a:rPr>
              <a:t>外加上</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神的性情</a:t>
            </a:r>
            <a:endParaRPr lang="en-US" dirty="0">
              <a:latin typeface="Helvetica" pitchFamily="2" charset="0"/>
            </a:endParaRPr>
          </a:p>
          <a:p>
            <a:pPr marL="0" indent="0">
              <a:lnSpc>
                <a:spcPct val="100000"/>
              </a:lnSpc>
              <a:spcBef>
                <a:spcPts val="0"/>
              </a:spcBef>
            </a:pPr>
            <a:r>
              <a:rPr lang="en-US" sz="1500" i="1" dirty="0">
                <a:solidFill>
                  <a:schemeClr val="accent5">
                    <a:lumMod val="50000"/>
                  </a:schemeClr>
                </a:solidFill>
                <a:latin typeface="Palatino" pitchFamily="2" charset="77"/>
                <a:ea typeface="Palatino" pitchFamily="2" charset="77"/>
              </a:rPr>
              <a:t>2 Pet. 1:4 given to us exceedingly great and precious promises, that through these </a:t>
            </a:r>
            <a:r>
              <a:rPr lang="en-US" sz="1500" b="1" i="1" dirty="0">
                <a:solidFill>
                  <a:schemeClr val="accent5">
                    <a:lumMod val="50000"/>
                  </a:schemeClr>
                </a:solidFill>
                <a:latin typeface="Palatino" pitchFamily="2" charset="77"/>
                <a:ea typeface="Palatino" pitchFamily="2" charset="77"/>
              </a:rPr>
              <a:t>you may be partakers of the </a:t>
            </a:r>
            <a:r>
              <a:rPr lang="en-US" sz="1500" b="1" i="1" u="sng" dirty="0">
                <a:solidFill>
                  <a:schemeClr val="accent5">
                    <a:lumMod val="50000"/>
                  </a:schemeClr>
                </a:solidFill>
                <a:latin typeface="Palatino" pitchFamily="2" charset="77"/>
                <a:ea typeface="Palatino" pitchFamily="2" charset="77"/>
              </a:rPr>
              <a:t>divine nature</a:t>
            </a:r>
          </a:p>
          <a:p>
            <a:pPr marL="0" indent="0">
              <a:lnSpc>
                <a:spcPct val="100000"/>
              </a:lnSpc>
              <a:spcBef>
                <a:spcPts val="0"/>
              </a:spcBef>
            </a:pPr>
            <a:r>
              <a:rPr lang="ja-JP" altLang="en-US" sz="1500">
                <a:solidFill>
                  <a:srgbClr val="002060"/>
                </a:solidFill>
                <a:latin typeface="Kaiti SC" panose="02010600040101010101" pitchFamily="2" charset="-122"/>
                <a:ea typeface="Kaiti SC" panose="02010600040101010101" pitchFamily="2" charset="-122"/>
              </a:rPr>
              <a:t>彼後</a:t>
            </a:r>
            <a:r>
              <a:rPr lang="en-US" altLang="ja-JP" sz="1500" dirty="0">
                <a:solidFill>
                  <a:srgbClr val="002060"/>
                </a:solidFill>
                <a:latin typeface="Kaiti SC" panose="02010600040101010101" pitchFamily="2" charset="-122"/>
                <a:ea typeface="Kaiti SC" panose="02010600040101010101" pitchFamily="2" charset="-122"/>
              </a:rPr>
              <a:t>1</a:t>
            </a:r>
            <a:r>
              <a:rPr lang="zh-Hant" altLang="en-US" sz="1500" dirty="0">
                <a:solidFill>
                  <a:srgbClr val="002060"/>
                </a:solidFill>
                <a:latin typeface="Kaiti SC" panose="02010600040101010101" pitchFamily="2" charset="-122"/>
                <a:ea typeface="Kaiti SC" panose="02010600040101010101" pitchFamily="2" charset="-122"/>
              </a:rPr>
              <a:t>：</a:t>
            </a:r>
            <a:r>
              <a:rPr lang="en-US" altLang="zh-Hant" sz="1500" dirty="0">
                <a:solidFill>
                  <a:srgbClr val="002060"/>
                </a:solidFill>
                <a:latin typeface="Kaiti SC" panose="02010600040101010101" pitchFamily="2" charset="-122"/>
                <a:ea typeface="Kaiti SC" panose="02010600040101010101" pitchFamily="2" charset="-122"/>
              </a:rPr>
              <a:t>4</a:t>
            </a:r>
            <a:r>
              <a:rPr lang="zh-Hant" altLang="en-US" sz="1500" dirty="0">
                <a:solidFill>
                  <a:srgbClr val="002060"/>
                </a:solidFill>
                <a:latin typeface="Kaiti SC" panose="02010600040101010101" pitchFamily="2" charset="-122"/>
                <a:ea typeface="Kaiti SC" panose="02010600040101010101" pitchFamily="2" charset="-122"/>
              </a:rPr>
              <a:t> </a:t>
            </a:r>
            <a:r>
              <a:rPr lang="ja-JP" altLang="en-US" sz="1500">
                <a:solidFill>
                  <a:srgbClr val="002060"/>
                </a:solidFill>
                <a:latin typeface="Kaiti SC" panose="02010600040101010101" pitchFamily="2" charset="-122"/>
                <a:ea typeface="Kaiti SC" panose="02010600040101010101" pitchFamily="2" charset="-122"/>
              </a:rPr>
              <a:t>因此，他已將又寶貴又極大的應許賜給我們，叫我們既脫離世上從情慾來的敗壞，就得與</a:t>
            </a:r>
            <a:r>
              <a:rPr lang="ja-JP" altLang="en-US" sz="1500" b="1" u="sng">
                <a:solidFill>
                  <a:srgbClr val="002060"/>
                </a:solidFill>
                <a:latin typeface="Kaiti SC" panose="02010600040101010101" pitchFamily="2" charset="-122"/>
                <a:ea typeface="Kaiti SC" panose="02010600040101010101" pitchFamily="2" charset="-122"/>
              </a:rPr>
              <a:t>神的性情</a:t>
            </a:r>
            <a:r>
              <a:rPr lang="ja-JP" altLang="en-US" sz="1500">
                <a:solidFill>
                  <a:srgbClr val="002060"/>
                </a:solidFill>
                <a:latin typeface="Kaiti SC" panose="02010600040101010101" pitchFamily="2" charset="-122"/>
                <a:ea typeface="Kaiti SC" panose="02010600040101010101" pitchFamily="2" charset="-122"/>
              </a:rPr>
              <a:t>有分。</a:t>
            </a:r>
            <a:endParaRPr lang="en-US" sz="1500" u="sng" dirty="0">
              <a:solidFill>
                <a:srgbClr val="002060"/>
              </a:solidFill>
              <a:latin typeface="Kaiti SC" panose="02010600040101010101" pitchFamily="2" charset="-122"/>
              <a:ea typeface="Kaiti SC" panose="02010600040101010101" pitchFamily="2" charset="-122"/>
            </a:endParaRPr>
          </a:p>
          <a:p>
            <a:pPr marL="0" indent="0">
              <a:lnSpc>
                <a:spcPct val="100000"/>
              </a:lnSpc>
              <a:spcBef>
                <a:spcPts val="0"/>
              </a:spcBef>
            </a:pPr>
            <a:r>
              <a:rPr lang="en-US" sz="1500" i="1" dirty="0">
                <a:solidFill>
                  <a:schemeClr val="accent5">
                    <a:lumMod val="50000"/>
                  </a:schemeClr>
                </a:solidFill>
                <a:latin typeface="Palatino" pitchFamily="2" charset="77"/>
                <a:ea typeface="Palatino" pitchFamily="2" charset="77"/>
              </a:rPr>
              <a:t>2 Pet. 1:5-8 But also for this very reason, </a:t>
            </a:r>
            <a:r>
              <a:rPr lang="en-US" sz="1500" b="1" i="1" dirty="0">
                <a:solidFill>
                  <a:schemeClr val="accent5">
                    <a:lumMod val="50000"/>
                  </a:schemeClr>
                </a:solidFill>
                <a:latin typeface="Palatino" pitchFamily="2" charset="77"/>
                <a:ea typeface="Palatino" pitchFamily="2" charset="77"/>
              </a:rPr>
              <a:t>giving all diligence, add to your faith virtue, to virtue knowledge, 6 to knowledge self- control, to self- control perseverance, to perseverance </a:t>
            </a:r>
            <a:r>
              <a:rPr lang="en-US" sz="1500" b="1" i="1" u="sng" dirty="0">
                <a:solidFill>
                  <a:schemeClr val="accent5">
                    <a:lumMod val="50000"/>
                  </a:schemeClr>
                </a:solidFill>
                <a:latin typeface="Palatino" pitchFamily="2" charset="77"/>
                <a:ea typeface="Palatino" pitchFamily="2" charset="77"/>
              </a:rPr>
              <a:t>godliness</a:t>
            </a:r>
            <a:r>
              <a:rPr lang="en-US" sz="1500" b="1" i="1" dirty="0">
                <a:solidFill>
                  <a:schemeClr val="accent5">
                    <a:lumMod val="50000"/>
                  </a:schemeClr>
                </a:solidFill>
                <a:latin typeface="Palatino" pitchFamily="2" charset="77"/>
                <a:ea typeface="Palatino" pitchFamily="2" charset="77"/>
              </a:rPr>
              <a:t>, 7 to </a:t>
            </a:r>
            <a:r>
              <a:rPr lang="en-US" sz="1500" b="1" i="1" u="sng" dirty="0">
                <a:solidFill>
                  <a:schemeClr val="accent5">
                    <a:lumMod val="50000"/>
                  </a:schemeClr>
                </a:solidFill>
                <a:latin typeface="Palatino" pitchFamily="2" charset="77"/>
                <a:ea typeface="Palatino" pitchFamily="2" charset="77"/>
              </a:rPr>
              <a:t>godliness</a:t>
            </a:r>
            <a:r>
              <a:rPr lang="en-US" sz="1500" b="1" i="1" dirty="0">
                <a:solidFill>
                  <a:schemeClr val="accent5">
                    <a:lumMod val="50000"/>
                  </a:schemeClr>
                </a:solidFill>
                <a:latin typeface="Palatino" pitchFamily="2" charset="77"/>
                <a:ea typeface="Palatino" pitchFamily="2" charset="77"/>
              </a:rPr>
              <a:t> brotherly kindness, and to brotherly kindness love. 8 For if these things are yours and abound, you will be neither barren nor unfruitful in the knowledge of our Lord Jesus Christ.</a:t>
            </a:r>
          </a:p>
          <a:p>
            <a:pPr marL="0" indent="0">
              <a:lnSpc>
                <a:spcPct val="100000"/>
              </a:lnSpc>
              <a:spcBef>
                <a:spcPts val="0"/>
              </a:spcBef>
            </a:pPr>
            <a:r>
              <a:rPr lang="ja-JP" altLang="en-US" sz="1500">
                <a:solidFill>
                  <a:srgbClr val="002060"/>
                </a:solidFill>
                <a:latin typeface="Kaiti SC" panose="02010600040101010101" pitchFamily="2" charset="-122"/>
                <a:ea typeface="Kaiti SC" panose="02010600040101010101" pitchFamily="2" charset="-122"/>
              </a:rPr>
              <a:t>彼後</a:t>
            </a:r>
            <a:r>
              <a:rPr lang="en-US" altLang="ja-JP" sz="1500" dirty="0">
                <a:solidFill>
                  <a:srgbClr val="002060"/>
                </a:solidFill>
                <a:latin typeface="Kaiti SC" panose="02010600040101010101" pitchFamily="2" charset="-122"/>
                <a:ea typeface="Kaiti SC" panose="02010600040101010101" pitchFamily="2" charset="-122"/>
              </a:rPr>
              <a:t>1</a:t>
            </a:r>
            <a:r>
              <a:rPr lang="zh-Hant" altLang="en-US" sz="1500" dirty="0">
                <a:solidFill>
                  <a:srgbClr val="002060"/>
                </a:solidFill>
                <a:latin typeface="Kaiti SC" panose="02010600040101010101" pitchFamily="2" charset="-122"/>
                <a:ea typeface="Kaiti SC" panose="02010600040101010101" pitchFamily="2" charset="-122"/>
              </a:rPr>
              <a:t>：</a:t>
            </a:r>
            <a:r>
              <a:rPr lang="en-US" altLang="ja-JP" sz="1500" dirty="0">
                <a:solidFill>
                  <a:srgbClr val="002060"/>
                </a:solidFill>
                <a:latin typeface="Kaiti SC" panose="02010600040101010101" pitchFamily="2" charset="-122"/>
                <a:ea typeface="Kaiti SC" panose="02010600040101010101" pitchFamily="2" charset="-122"/>
              </a:rPr>
              <a:t>5</a:t>
            </a:r>
            <a:r>
              <a:rPr lang="zh-Hant" altLang="en-US" sz="1500" dirty="0">
                <a:solidFill>
                  <a:srgbClr val="002060"/>
                </a:solidFill>
                <a:latin typeface="Kaiti SC" panose="02010600040101010101" pitchFamily="2" charset="-122"/>
                <a:ea typeface="Kaiti SC" panose="02010600040101010101" pitchFamily="2" charset="-122"/>
              </a:rPr>
              <a:t>－</a:t>
            </a:r>
            <a:r>
              <a:rPr lang="en-US" altLang="ja-JP" sz="1500" dirty="0">
                <a:solidFill>
                  <a:srgbClr val="002060"/>
                </a:solidFill>
                <a:latin typeface="Kaiti SC" panose="02010600040101010101" pitchFamily="2" charset="-122"/>
                <a:ea typeface="Kaiti SC" panose="02010600040101010101" pitchFamily="2" charset="-122"/>
              </a:rPr>
              <a:t>8</a:t>
            </a:r>
            <a:r>
              <a:rPr lang="ja-JP" altLang="en-US" sz="1500">
                <a:solidFill>
                  <a:srgbClr val="002060"/>
                </a:solidFill>
                <a:latin typeface="Kaiti SC" panose="02010600040101010101" pitchFamily="2" charset="-122"/>
                <a:ea typeface="Kaiti SC" panose="02010600040101010101" pitchFamily="2" charset="-122"/>
              </a:rPr>
              <a:t> 正因這緣故，</a:t>
            </a:r>
            <a:r>
              <a:rPr lang="ja-JP" altLang="en-US" sz="1500" b="1">
                <a:solidFill>
                  <a:srgbClr val="002060"/>
                </a:solidFill>
                <a:latin typeface="Kaiti SC" panose="02010600040101010101" pitchFamily="2" charset="-122"/>
                <a:ea typeface="Kaiti SC" panose="02010600040101010101" pitchFamily="2" charset="-122"/>
              </a:rPr>
              <a:t>你們要分外的殷勤；有了信心，又要加上德行；有了德行，又要加上知識； 有了知識，又要加上節制；有了節制，又要加上忍耐；有了忍耐，又要加上</a:t>
            </a:r>
            <a:r>
              <a:rPr lang="ja-JP" altLang="en-US" sz="1500" b="1" u="sng">
                <a:solidFill>
                  <a:srgbClr val="002060"/>
                </a:solidFill>
                <a:latin typeface="Kaiti SC" panose="02010600040101010101" pitchFamily="2" charset="-122"/>
                <a:ea typeface="Kaiti SC" panose="02010600040101010101" pitchFamily="2" charset="-122"/>
              </a:rPr>
              <a:t>虔敬</a:t>
            </a:r>
            <a:r>
              <a:rPr lang="ja-JP" altLang="en-US" sz="1500" b="1">
                <a:solidFill>
                  <a:srgbClr val="002060"/>
                </a:solidFill>
                <a:latin typeface="Kaiti SC" panose="02010600040101010101" pitchFamily="2" charset="-122"/>
                <a:ea typeface="Kaiti SC" panose="02010600040101010101" pitchFamily="2" charset="-122"/>
              </a:rPr>
              <a:t>； 有了</a:t>
            </a:r>
            <a:r>
              <a:rPr lang="ja-JP" altLang="en-US" sz="1500" b="1" u="sng">
                <a:solidFill>
                  <a:srgbClr val="002060"/>
                </a:solidFill>
                <a:latin typeface="Kaiti SC" panose="02010600040101010101" pitchFamily="2" charset="-122"/>
                <a:ea typeface="Kaiti SC" panose="02010600040101010101" pitchFamily="2" charset="-122"/>
              </a:rPr>
              <a:t>虔敬</a:t>
            </a:r>
            <a:r>
              <a:rPr lang="ja-JP" altLang="en-US" sz="1500" b="1">
                <a:solidFill>
                  <a:srgbClr val="002060"/>
                </a:solidFill>
                <a:latin typeface="Kaiti SC" panose="02010600040101010101" pitchFamily="2" charset="-122"/>
                <a:ea typeface="Kaiti SC" panose="02010600040101010101" pitchFamily="2" charset="-122"/>
              </a:rPr>
              <a:t>，又要加上愛弟兄的心；有了愛弟兄的心，又要加上愛眾人的心； 你們若充充足足的有這幾樣，就必使你們在認識我們的主耶穌基督上不至於閒懶不結果子了。</a:t>
            </a:r>
            <a:endParaRPr lang="en-US" sz="1500" b="1" dirty="0">
              <a:solidFill>
                <a:srgbClr val="002060"/>
              </a:solidFill>
              <a:latin typeface="Kaiti SC" panose="02010600040101010101" pitchFamily="2" charset="-122"/>
              <a:ea typeface="Kaiti SC" panose="02010600040101010101" pitchFamily="2" charset="-122"/>
            </a:endParaRPr>
          </a:p>
          <a:p>
            <a:pPr marL="0" indent="0">
              <a:lnSpc>
                <a:spcPct val="100000"/>
              </a:lnSpc>
              <a:spcBef>
                <a:spcPts val="0"/>
              </a:spcBef>
            </a:pPr>
            <a:r>
              <a:rPr lang="en-US" sz="1500" i="1" dirty="0">
                <a:solidFill>
                  <a:schemeClr val="accent5">
                    <a:lumMod val="50000"/>
                  </a:schemeClr>
                </a:solidFill>
                <a:latin typeface="Palatino" pitchFamily="2" charset="77"/>
                <a:ea typeface="Palatino" pitchFamily="2" charset="77"/>
              </a:rPr>
              <a:t>2 Pet. 3:11,12,14 Since all these things are thus to be dissolved, what sort of people ought you to be </a:t>
            </a:r>
            <a:r>
              <a:rPr lang="en-US" sz="1500" b="1" i="1" dirty="0">
                <a:solidFill>
                  <a:schemeClr val="accent5">
                    <a:lumMod val="50000"/>
                  </a:schemeClr>
                </a:solidFill>
                <a:latin typeface="Palatino" pitchFamily="2" charset="77"/>
                <a:ea typeface="Palatino" pitchFamily="2" charset="77"/>
              </a:rPr>
              <a:t>in lives of holiness and </a:t>
            </a:r>
            <a:r>
              <a:rPr lang="en-US" sz="1500" b="1" i="1" u="sng" dirty="0">
                <a:solidFill>
                  <a:schemeClr val="accent5">
                    <a:lumMod val="50000"/>
                  </a:schemeClr>
                </a:solidFill>
                <a:latin typeface="Palatino" pitchFamily="2" charset="77"/>
                <a:ea typeface="Palatino" pitchFamily="2" charset="77"/>
              </a:rPr>
              <a:t>godliness</a:t>
            </a:r>
            <a:r>
              <a:rPr lang="en-US" sz="1500" b="1" i="1" dirty="0">
                <a:solidFill>
                  <a:schemeClr val="accent5">
                    <a:lumMod val="50000"/>
                  </a:schemeClr>
                </a:solidFill>
                <a:latin typeface="Palatino" pitchFamily="2" charset="77"/>
                <a:ea typeface="Palatino" pitchFamily="2" charset="77"/>
              </a:rPr>
              <a:t>, 12 waiting for and hastening the coming of the day of God…</a:t>
            </a:r>
            <a:r>
              <a:rPr lang="en-US" sz="1500" i="1" dirty="0">
                <a:solidFill>
                  <a:schemeClr val="accent5">
                    <a:lumMod val="50000"/>
                  </a:schemeClr>
                </a:solidFill>
                <a:latin typeface="Palatino" pitchFamily="2" charset="77"/>
                <a:ea typeface="Palatino" pitchFamily="2" charset="77"/>
              </a:rPr>
              <a:t>14 since you are waiting for these, </a:t>
            </a:r>
            <a:r>
              <a:rPr lang="en-US" sz="1500" b="1" i="1" dirty="0">
                <a:solidFill>
                  <a:schemeClr val="accent5">
                    <a:lumMod val="50000"/>
                  </a:schemeClr>
                </a:solidFill>
                <a:latin typeface="Palatino" pitchFamily="2" charset="77"/>
                <a:ea typeface="Palatino" pitchFamily="2" charset="77"/>
              </a:rPr>
              <a:t>be diligent to be found by him without spot or blemish, and at peace.</a:t>
            </a:r>
          </a:p>
          <a:p>
            <a:pPr marL="0" indent="0">
              <a:lnSpc>
                <a:spcPct val="100000"/>
              </a:lnSpc>
              <a:spcBef>
                <a:spcPts val="0"/>
              </a:spcBef>
            </a:pPr>
            <a:r>
              <a:rPr lang="ja-JP" altLang="en-US" sz="1500">
                <a:solidFill>
                  <a:srgbClr val="002060"/>
                </a:solidFill>
                <a:latin typeface="Kaiti SC" panose="02010600040101010101" pitchFamily="2" charset="-122"/>
                <a:ea typeface="Kaiti SC" panose="02010600040101010101" pitchFamily="2" charset="-122"/>
              </a:rPr>
              <a:t>彼後</a:t>
            </a:r>
            <a:r>
              <a:rPr lang="en-US" altLang="ja-JP" sz="1500" dirty="0">
                <a:solidFill>
                  <a:srgbClr val="002060"/>
                </a:solidFill>
                <a:latin typeface="Kaiti SC" panose="02010600040101010101" pitchFamily="2" charset="-122"/>
                <a:ea typeface="Kaiti SC" panose="02010600040101010101" pitchFamily="2" charset="-122"/>
              </a:rPr>
              <a:t>3</a:t>
            </a:r>
            <a:r>
              <a:rPr lang="zh-Hant" altLang="en-US" sz="1500" dirty="0">
                <a:solidFill>
                  <a:srgbClr val="002060"/>
                </a:solidFill>
                <a:latin typeface="Kaiti SC" panose="02010600040101010101" pitchFamily="2" charset="-122"/>
                <a:ea typeface="Kaiti SC" panose="02010600040101010101" pitchFamily="2" charset="-122"/>
              </a:rPr>
              <a:t>：</a:t>
            </a:r>
            <a:r>
              <a:rPr lang="en-US" altLang="ja-JP" sz="1500" dirty="0">
                <a:solidFill>
                  <a:srgbClr val="002060"/>
                </a:solidFill>
                <a:latin typeface="Kaiti SC" panose="02010600040101010101" pitchFamily="2" charset="-122"/>
                <a:ea typeface="Kaiti SC" panose="02010600040101010101" pitchFamily="2" charset="-122"/>
              </a:rPr>
              <a:t>11</a:t>
            </a:r>
            <a:r>
              <a:rPr lang="ja-JP" altLang="en-US" sz="1500">
                <a:solidFill>
                  <a:srgbClr val="002060"/>
                </a:solidFill>
                <a:latin typeface="Kaiti SC" panose="02010600040101010101" pitchFamily="2" charset="-122"/>
                <a:ea typeface="Kaiti SC" panose="02010600040101010101" pitchFamily="2" charset="-122"/>
              </a:rPr>
              <a:t>，</a:t>
            </a:r>
            <a:r>
              <a:rPr lang="en-US" altLang="ja-JP" sz="1500" dirty="0">
                <a:solidFill>
                  <a:srgbClr val="002060"/>
                </a:solidFill>
                <a:latin typeface="Kaiti SC" panose="02010600040101010101" pitchFamily="2" charset="-122"/>
                <a:ea typeface="Kaiti SC" panose="02010600040101010101" pitchFamily="2" charset="-122"/>
              </a:rPr>
              <a:t>12</a:t>
            </a:r>
            <a:r>
              <a:rPr lang="ja-JP" altLang="en-US" sz="1500">
                <a:solidFill>
                  <a:srgbClr val="002060"/>
                </a:solidFill>
                <a:latin typeface="Kaiti SC" panose="02010600040101010101" pitchFamily="2" charset="-122"/>
                <a:ea typeface="Kaiti SC" panose="02010600040101010101" pitchFamily="2" charset="-122"/>
              </a:rPr>
              <a:t>，</a:t>
            </a:r>
            <a:r>
              <a:rPr lang="en-US" altLang="ja-JP" sz="1500" dirty="0">
                <a:solidFill>
                  <a:srgbClr val="002060"/>
                </a:solidFill>
                <a:latin typeface="Kaiti SC" panose="02010600040101010101" pitchFamily="2" charset="-122"/>
                <a:ea typeface="Kaiti SC" panose="02010600040101010101" pitchFamily="2" charset="-122"/>
              </a:rPr>
              <a:t>14</a:t>
            </a:r>
            <a:r>
              <a:rPr lang="zh-Hant" altLang="en-US" sz="1500" dirty="0">
                <a:solidFill>
                  <a:srgbClr val="002060"/>
                </a:solidFill>
                <a:latin typeface="Kaiti SC" panose="02010600040101010101" pitchFamily="2" charset="-122"/>
                <a:ea typeface="Kaiti SC" panose="02010600040101010101" pitchFamily="2" charset="-122"/>
              </a:rPr>
              <a:t> </a:t>
            </a:r>
            <a:r>
              <a:rPr lang="ja-JP" altLang="en-US" sz="1500">
                <a:solidFill>
                  <a:srgbClr val="002060"/>
                </a:solidFill>
                <a:latin typeface="Kaiti SC" panose="02010600040101010101" pitchFamily="2" charset="-122"/>
                <a:ea typeface="Kaiti SC" panose="02010600040101010101" pitchFamily="2" charset="-122"/>
              </a:rPr>
              <a:t> 這一切既然都要如此銷化，你們為人該當怎樣</a:t>
            </a:r>
            <a:r>
              <a:rPr lang="ja-JP" altLang="en-US" sz="1500" b="1">
                <a:solidFill>
                  <a:srgbClr val="002060"/>
                </a:solidFill>
                <a:latin typeface="Kaiti SC" panose="02010600040101010101" pitchFamily="2" charset="-122"/>
                <a:ea typeface="Kaiti SC" panose="02010600040101010101" pitchFamily="2" charset="-122"/>
              </a:rPr>
              <a:t>聖潔，怎樣</a:t>
            </a:r>
            <a:r>
              <a:rPr lang="ja-JP" altLang="en-US" sz="1500" b="1" u="sng">
                <a:solidFill>
                  <a:srgbClr val="002060"/>
                </a:solidFill>
                <a:latin typeface="Kaiti SC" panose="02010600040101010101" pitchFamily="2" charset="-122"/>
                <a:ea typeface="Kaiti SC" panose="02010600040101010101" pitchFamily="2" charset="-122"/>
              </a:rPr>
              <a:t>敬虔</a:t>
            </a:r>
            <a:r>
              <a:rPr lang="ja-JP" altLang="en-US" sz="1500" b="1">
                <a:solidFill>
                  <a:srgbClr val="002060"/>
                </a:solidFill>
                <a:latin typeface="Kaiti SC" panose="02010600040101010101" pitchFamily="2" charset="-122"/>
                <a:ea typeface="Kaiti SC" panose="02010600040101010101" pitchFamily="2" charset="-122"/>
              </a:rPr>
              <a:t>， 切切仰望神的日子來到。在那日，天被火燒就銷化了，有形質的都要被烈火鎔化。</a:t>
            </a:r>
            <a:r>
              <a:rPr lang="en-US" altLang="ja-JP" sz="1500" b="1" dirty="0">
                <a:solidFill>
                  <a:srgbClr val="002060"/>
                </a:solidFill>
                <a:latin typeface="Kaiti SC" panose="02010600040101010101" pitchFamily="2" charset="-122"/>
                <a:ea typeface="Kaiti SC" panose="02010600040101010101" pitchFamily="2" charset="-122"/>
              </a:rPr>
              <a:t>...  </a:t>
            </a:r>
            <a:r>
              <a:rPr lang="ja-JP" altLang="en-US" sz="1500" b="1">
                <a:solidFill>
                  <a:srgbClr val="002060"/>
                </a:solidFill>
                <a:latin typeface="Kaiti SC" panose="02010600040101010101" pitchFamily="2" charset="-122"/>
                <a:ea typeface="Kaiti SC" panose="02010600040101010101" pitchFamily="2" charset="-122"/>
              </a:rPr>
              <a:t>親愛的弟兄啊，你們既盼望這些事，就當殷勤，使自己沒有玷汙，無可指摘，安然見主；</a:t>
            </a:r>
            <a:endParaRPr lang="en-US" sz="1500" b="1" i="1" dirty="0">
              <a:solidFill>
                <a:schemeClr val="accent5">
                  <a:lumMod val="50000"/>
                </a:schemeClr>
              </a:solidFill>
              <a:latin typeface="Palatino" pitchFamily="2" charset="77"/>
              <a:ea typeface="Palatino" pitchFamily="2" charset="77"/>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91215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r>
              <a:rPr lang="en-US" sz="4900" b="1" dirty="0">
                <a:latin typeface="Palatino" pitchFamily="2" charset="77"/>
                <a:ea typeface="Palatino" pitchFamily="2" charset="77"/>
                <a:cs typeface="Arial Hebrew" pitchFamily="2" charset="-79"/>
              </a:rPr>
              <a:t>2 Peter</a:t>
            </a:r>
            <a:br>
              <a:rPr lang="en-US" sz="5300" b="1" dirty="0">
                <a:latin typeface="Palatino" pitchFamily="2" charset="77"/>
                <a:ea typeface="Palatino" pitchFamily="2" charset="77"/>
                <a:cs typeface="Arial Hebrew" pitchFamily="2" charset="-79"/>
              </a:rPr>
            </a:br>
            <a:r>
              <a:rPr lang="zh-TW" altLang="en-US" sz="5300" dirty="0">
                <a:latin typeface="Heiti SC Medium" pitchFamily="2" charset="-128"/>
                <a:ea typeface="Heiti SC Medium" pitchFamily="2" charset="-128"/>
                <a:cs typeface="Arial Hebrew" pitchFamily="2" charset="-79"/>
              </a:rPr>
              <a:t>彼得後書</a:t>
            </a:r>
            <a:br>
              <a:rPr lang="en-US" altLang="zh-TW" sz="4800" dirty="0">
                <a:latin typeface="Heiti SC Medium" pitchFamily="2" charset="-128"/>
                <a:ea typeface="Heiti SC Medium" pitchFamily="2" charset="-128"/>
                <a:cs typeface="Arial Hebrew" pitchFamily="2" charset="-79"/>
              </a:rPr>
            </a:br>
            <a:br>
              <a:rPr lang="en-US" altLang="zh-TW" sz="4800" dirty="0">
                <a:latin typeface="Heiti SC Medium" pitchFamily="2" charset="-128"/>
                <a:ea typeface="Heiti SC Medium" pitchFamily="2" charset="-128"/>
                <a:cs typeface="Arial Hebrew" pitchFamily="2" charset="-79"/>
              </a:rPr>
            </a:br>
            <a:br>
              <a:rPr lang="en-US" altLang="zh-TW" sz="4800" dirty="0">
                <a:latin typeface="Heiti SC Medium" pitchFamily="2" charset="-128"/>
                <a:ea typeface="Heiti SC Medium" pitchFamily="2" charset="-128"/>
                <a:cs typeface="Arial Hebrew" pitchFamily="2" charset="-79"/>
              </a:rPr>
            </a:br>
            <a:br>
              <a:rPr lang="en-US" dirty="0"/>
            </a:br>
            <a:r>
              <a:rPr lang="en-US" sz="2800" dirty="0">
                <a:latin typeface="Helvetica" pitchFamily="2" charset="0"/>
              </a:rPr>
              <a:t>5. Partakers of Divine Nature</a:t>
            </a:r>
            <a:br>
              <a:rPr lang="en-US" sz="2800" dirty="0">
                <a:latin typeface="Helvetica" pitchFamily="2" charset="0"/>
              </a:rPr>
            </a:br>
            <a:r>
              <a:rPr lang="en-US" altLang="ja-JP" sz="2700" dirty="0">
                <a:latin typeface="Yuanti SC" panose="02010600040101010101" pitchFamily="2" charset="-122"/>
                <a:ea typeface="Yuanti SC" panose="02010600040101010101" pitchFamily="2" charset="-122"/>
              </a:rPr>
              <a:t>5.</a:t>
            </a:r>
            <a:r>
              <a:rPr lang="zh-Hant" altLang="en-US" sz="2700" dirty="0">
                <a:latin typeface="Yuanti SC" panose="02010600040101010101" pitchFamily="2" charset="-122"/>
                <a:ea typeface="Yuanti SC" panose="02010600040101010101" pitchFamily="2" charset="-122"/>
              </a:rPr>
              <a:t> </a:t>
            </a:r>
            <a:r>
              <a:rPr lang="ja-JP" altLang="en-US" sz="2700">
                <a:latin typeface="Yuanti SC" panose="02010600040101010101" pitchFamily="2" charset="-122"/>
                <a:ea typeface="Yuanti SC" panose="02010600040101010101" pitchFamily="2" charset="-122"/>
              </a:rPr>
              <a:t>與神的性情有份</a:t>
            </a:r>
            <a:br>
              <a:rPr lang="en-US" sz="2800" dirty="0">
                <a:latin typeface="Helvetica" pitchFamily="2" charset="0"/>
              </a:rPr>
            </a:br>
            <a:br>
              <a:rPr lang="en-US" dirty="0"/>
            </a:br>
            <a:br>
              <a:rPr lang="en-US" dirty="0"/>
            </a:br>
            <a:endParaRPr lang="en-US" dirty="0"/>
          </a:p>
        </p:txBody>
      </p:sp>
      <p:sp>
        <p:nvSpPr>
          <p:cNvPr id="3" name="Content Placeholder 2"/>
          <p:cNvSpPr>
            <a:spLocks noGrp="1"/>
          </p:cNvSpPr>
          <p:nvPr>
            <p:ph idx="1"/>
          </p:nvPr>
        </p:nvSpPr>
        <p:spPr/>
        <p:txBody>
          <a:bodyPr>
            <a:normAutofit/>
          </a:bodyPr>
          <a:lstStyle/>
          <a:p>
            <a:r>
              <a:rPr lang="en-US" dirty="0">
                <a:latin typeface="Helvetica" pitchFamily="2" charset="0"/>
              </a:rPr>
              <a:t>As we behold Jesus Christ as the Son of God in our hearts, we are being transformed to His likeness as sons.</a:t>
            </a:r>
          </a:p>
          <a:p>
            <a:r>
              <a:rPr lang="zh-TW" altLang="en-US" dirty="0">
                <a:solidFill>
                  <a:schemeClr val="accent6">
                    <a:lumMod val="50000"/>
                  </a:schemeClr>
                </a:solidFill>
                <a:latin typeface="Microsoft JhengHei" panose="020B0604030504040204" pitchFamily="34" charset="-120"/>
                <a:ea typeface="Microsoft JhengHei" panose="020B0604030504040204" pitchFamily="34" charset="-120"/>
              </a:rPr>
              <a:t>當我們在心中仰望耶穌基督為 神的兒子</a:t>
            </a:r>
            <a:r>
              <a:rPr lang="zh-TW" altLang="en-US" dirty="0">
                <a:solidFill>
                  <a:schemeClr val="accent6">
                    <a:lumMod val="50000"/>
                  </a:schemeClr>
                </a:solidFill>
              </a:rPr>
              <a:t>時</a:t>
            </a:r>
            <a:r>
              <a:rPr lang="zh-TW" altLang="en-US" dirty="0">
                <a:solidFill>
                  <a:schemeClr val="accent6">
                    <a:lumMod val="50000"/>
                  </a:schemeClr>
                </a:solidFill>
                <a:latin typeface="Microsoft JhengHei" panose="020B0604030504040204" pitchFamily="34" charset="-120"/>
                <a:ea typeface="Microsoft JhengHei" panose="020B0604030504040204" pitchFamily="34" charset="-120"/>
              </a:rPr>
              <a:t>，我們就像兒子們一樣的被變化成祂的樣式</a:t>
            </a:r>
            <a:endParaRPr lang="en-US" altLang="zh-TW" dirty="0">
              <a:solidFill>
                <a:schemeClr val="accent6">
                  <a:lumMod val="50000"/>
                </a:schemeClr>
              </a:solidFill>
              <a:latin typeface="Microsoft JhengHei" panose="020B0604030504040204" pitchFamily="34" charset="-120"/>
              <a:ea typeface="Microsoft JhengHei" panose="020B0604030504040204" pitchFamily="34" charset="-120"/>
            </a:endParaRPr>
          </a:p>
          <a:p>
            <a:pPr marL="0" indent="0">
              <a:buNone/>
            </a:pPr>
            <a:endParaRPr lang="en-US" dirty="0">
              <a:solidFill>
                <a:schemeClr val="accent6">
                  <a:lumMod val="50000"/>
                </a:schemeClr>
              </a:solidFill>
              <a:latin typeface="Microsoft JhengHei" panose="020B0604030504040204" pitchFamily="34" charset="-120"/>
              <a:ea typeface="Microsoft JhengHei" panose="020B0604030504040204" pitchFamily="34" charset="-120"/>
            </a:endParaRPr>
          </a:p>
          <a:p>
            <a:r>
              <a:rPr lang="en-US" dirty="0">
                <a:latin typeface="Helvetica" pitchFamily="2" charset="0"/>
              </a:rPr>
              <a:t>Warning of false teachers, fallen angels, destruction of the earth. All things will pass away – even this earth and heavens will be burned, dissolved. But only Christ and those who have Christ’s life will be found in His everlasting kingdom. </a:t>
            </a:r>
          </a:p>
          <a:p>
            <a:r>
              <a:rPr lang="zh-TW" altLang="en-US" dirty="0">
                <a:solidFill>
                  <a:schemeClr val="accent6">
                    <a:lumMod val="50000"/>
                  </a:schemeClr>
                </a:solidFill>
              </a:rPr>
              <a:t>有</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關假先知，墮落的天使，和地球毀滅的警告。所有這一切都會過去，</a:t>
            </a:r>
            <a:r>
              <a:rPr lang="zh-TW" altLang="en-US" dirty="0">
                <a:solidFill>
                  <a:schemeClr val="accent6">
                    <a:lumMod val="50000"/>
                  </a:schemeClr>
                </a:solidFill>
              </a:rPr>
              <a:t>甚至</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天地也會被燒毀，銷化。只有基督和那些有基督生命的，會</a:t>
            </a:r>
            <a:r>
              <a:rPr lang="zh-TW" altLang="en-US" dirty="0">
                <a:solidFill>
                  <a:schemeClr val="accent6">
                    <a:lumMod val="50000"/>
                  </a:schemeClr>
                </a:solidFill>
              </a:rPr>
              <a:t>存</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在他永遠的國度中。</a:t>
            </a:r>
            <a:br>
              <a:rPr lang="ja-JP" altLang="en-US">
                <a:solidFill>
                  <a:schemeClr val="accent6">
                    <a:lumMod val="50000"/>
                  </a:schemeClr>
                </a:solidFill>
              </a:rPr>
            </a:br>
            <a:br>
              <a:rPr lang="ja-JP" altLang="en-US"/>
            </a:br>
            <a:endParaRPr lang="en-US" dirty="0">
              <a:latin typeface="Helvetica"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60389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r>
              <a:rPr lang="en-US" sz="4800" b="1" dirty="0">
                <a:latin typeface="Palatino" pitchFamily="2" charset="77"/>
                <a:ea typeface="Palatino" pitchFamily="2" charset="77"/>
                <a:cs typeface="Arial Hebrew" pitchFamily="2" charset="-79"/>
              </a:rPr>
              <a:t>2 Peter</a:t>
            </a:r>
            <a:br>
              <a:rPr lang="en-US" sz="6000" b="1" dirty="0">
                <a:latin typeface="Palatino" pitchFamily="2" charset="77"/>
                <a:ea typeface="Palatino" pitchFamily="2" charset="77"/>
                <a:cs typeface="Arial Hebrew" pitchFamily="2" charset="-79"/>
              </a:rPr>
            </a:br>
            <a:r>
              <a:rPr lang="zh-TW" altLang="en-US" sz="4800" dirty="0">
                <a:latin typeface="Heiti SC Medium" pitchFamily="2" charset="-128"/>
                <a:ea typeface="Heiti SC Medium" pitchFamily="2" charset="-128"/>
                <a:cs typeface="Arial Hebrew" pitchFamily="2" charset="-79"/>
              </a:rPr>
              <a:t>彼得後書</a:t>
            </a:r>
            <a:br>
              <a:rPr lang="en-US" dirty="0"/>
            </a:br>
            <a:br>
              <a:rPr lang="en-US" dirty="0"/>
            </a:br>
            <a:br>
              <a:rPr lang="en-US" dirty="0"/>
            </a:br>
            <a:br>
              <a:rPr lang="en-US" dirty="0"/>
            </a:br>
            <a:br>
              <a:rPr lang="en-US" dirty="0"/>
            </a:br>
            <a:br>
              <a:rPr lang="en-US" dirty="0"/>
            </a:br>
            <a:r>
              <a:rPr lang="en-US" sz="3100" dirty="0"/>
              <a:t>Conclusion</a:t>
            </a:r>
            <a:br>
              <a:rPr lang="en-US" sz="3100" dirty="0"/>
            </a:br>
            <a:r>
              <a:rPr lang="ja-JP" altLang="en-US" sz="3100">
                <a:latin typeface="Yuanti SC" panose="02010600040101010101" pitchFamily="2" charset="-122"/>
                <a:ea typeface="Yuanti SC" panose="02010600040101010101" pitchFamily="2" charset="-122"/>
              </a:rPr>
              <a:t>總結</a:t>
            </a:r>
            <a:br>
              <a:rPr lang="ja-JP" altLang="en-US"/>
            </a:br>
            <a:br>
              <a:rPr lang="ja-JP" altLang="en-US" sz="2800"/>
            </a:br>
            <a:br>
              <a:rPr lang="ja-JP" altLang="en-US" sz="2800"/>
            </a:br>
            <a:br>
              <a:rPr lang="en-US" sz="2800" dirty="0"/>
            </a:br>
            <a:endParaRPr lang="en-US" sz="2800" dirty="0"/>
          </a:p>
        </p:txBody>
      </p:sp>
      <p:sp>
        <p:nvSpPr>
          <p:cNvPr id="3" name="Content Placeholder 2"/>
          <p:cNvSpPr>
            <a:spLocks noGrp="1"/>
          </p:cNvSpPr>
          <p:nvPr>
            <p:ph idx="1"/>
          </p:nvPr>
        </p:nvSpPr>
        <p:spPr>
          <a:xfrm>
            <a:off x="3606229" y="864108"/>
            <a:ext cx="7578239" cy="5120640"/>
          </a:xfrm>
        </p:spPr>
        <p:txBody>
          <a:bodyPr>
            <a:normAutofit fontScale="85000" lnSpcReduction="20000"/>
          </a:bodyPr>
          <a:lstStyle/>
          <a:p>
            <a:pPr marL="91440" indent="-91440">
              <a:lnSpc>
                <a:spcPct val="120000"/>
              </a:lnSpc>
              <a:spcBef>
                <a:spcPts val="600"/>
              </a:spcBef>
            </a:pPr>
            <a:r>
              <a:rPr lang="en-US" dirty="0">
                <a:latin typeface="Helvetica" pitchFamily="2" charset="0"/>
              </a:rPr>
              <a:t>Growing in the full-knowledge of Jesus Christ as the Son of God </a:t>
            </a:r>
          </a:p>
          <a:p>
            <a:pPr marL="91440" indent="-91440">
              <a:lnSpc>
                <a:spcPct val="120000"/>
              </a:lnSpc>
              <a:spcBef>
                <a:spcPts val="600"/>
              </a:spcBef>
            </a:pPr>
            <a:r>
              <a:rPr lang="ja-JP" altLang="en-US">
                <a:solidFill>
                  <a:schemeClr val="accent6">
                    <a:lumMod val="50000"/>
                  </a:schemeClr>
                </a:solidFill>
                <a:latin typeface="Microsoft JhengHei" panose="020B0604030504040204" pitchFamily="34" charset="-120"/>
                <a:ea typeface="Microsoft JhengHei" panose="020B0604030504040204" pitchFamily="34" charset="-120"/>
              </a:rPr>
              <a:t>在認識耶稣基督</a:t>
            </a:r>
            <a:r>
              <a:rPr lang="zh-TW" altLang="en-US" dirty="0">
                <a:solidFill>
                  <a:schemeClr val="accent6">
                    <a:lumMod val="50000"/>
                  </a:schemeClr>
                </a:solidFill>
              </a:rPr>
              <a:t>是</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神的兒子的</a:t>
            </a:r>
            <a:r>
              <a:rPr lang="zh-TW" altLang="en-US" dirty="0">
                <a:solidFill>
                  <a:schemeClr val="accent6">
                    <a:lumMod val="50000"/>
                  </a:schemeClr>
                </a:solidFill>
              </a:rPr>
              <a:t>完全</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知識上長進</a:t>
            </a:r>
            <a:endParaRPr lang="en-US" dirty="0">
              <a:latin typeface="Helvetica" pitchFamily="2" charset="0"/>
            </a:endParaRPr>
          </a:p>
          <a:p>
            <a:pPr marL="91440" indent="-91440">
              <a:lnSpc>
                <a:spcPct val="120000"/>
              </a:lnSpc>
              <a:spcBef>
                <a:spcPts val="600"/>
              </a:spcBef>
            </a:pPr>
            <a:r>
              <a:rPr lang="en-US" dirty="0">
                <a:latin typeface="Helvetica" pitchFamily="2" charset="0"/>
              </a:rPr>
              <a:t>As we see Jesus Christ as the Son of God in our hearts, we will be enlightened and become partakers of the divine nature, and we will be transformed in our souls (salvation of the soul in 1 Peter) even as Jesus was transfigured as the glorious Son of Man. </a:t>
            </a:r>
          </a:p>
          <a:p>
            <a:pPr marL="91440" indent="-91440">
              <a:lnSpc>
                <a:spcPct val="120000"/>
              </a:lnSpc>
              <a:spcBef>
                <a:spcPts val="600"/>
              </a:spcBef>
            </a:pPr>
            <a:r>
              <a:rPr lang="ja-JP" altLang="en-US">
                <a:solidFill>
                  <a:schemeClr val="accent6">
                    <a:lumMod val="50000"/>
                  </a:schemeClr>
                </a:solidFill>
                <a:latin typeface="Microsoft JhengHei" panose="020B0604030504040204" pitchFamily="34" charset="-120"/>
                <a:ea typeface="Microsoft JhengHei" panose="020B0604030504040204" pitchFamily="34" charset="-120"/>
              </a:rPr>
              <a:t>當我們在心中看見耶稣基督是神的兒子</a:t>
            </a:r>
            <a:r>
              <a:rPr lang="zh-TW" altLang="en-US" dirty="0">
                <a:solidFill>
                  <a:schemeClr val="accent6">
                    <a:lumMod val="50000"/>
                  </a:schemeClr>
                </a:solidFill>
              </a:rPr>
              <a:t>時</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，我們會得光照</a:t>
            </a:r>
            <a:r>
              <a:rPr lang="zh-TW" altLang="en-US" dirty="0">
                <a:solidFill>
                  <a:schemeClr val="accent6">
                    <a:lumMod val="50000"/>
                  </a:schemeClr>
                </a:solidFill>
              </a:rPr>
              <a:t>並</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與神的性情有份，我們的魂也會被改變（</a:t>
            </a:r>
            <a:r>
              <a:rPr lang="zh-TW" altLang="en-US">
                <a:solidFill>
                  <a:schemeClr val="accent6">
                    <a:lumMod val="50000"/>
                  </a:schemeClr>
                </a:solidFill>
              </a:rPr>
              <a:t>如</a:t>
            </a:r>
            <a:r>
              <a:rPr lang="ja-JP" altLang="en-US"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前書裏講到的魂的救恩）</a:t>
            </a:r>
            <a:r>
              <a:rPr lang="zh-TW" altLang="en-US" dirty="0">
                <a:solidFill>
                  <a:schemeClr val="accent6">
                    <a:lumMod val="50000"/>
                  </a:schemeClr>
                </a:solidFill>
              </a:rPr>
              <a:t>甚至</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像耶稣</a:t>
            </a:r>
            <a:r>
              <a:rPr lang="zh-TW" altLang="en-US" dirty="0">
                <a:solidFill>
                  <a:schemeClr val="accent6">
                    <a:lumMod val="50000"/>
                  </a:schemeClr>
                </a:solidFill>
              </a:rPr>
              <a:t>在變化山上變相為榮耀的人子那樣</a:t>
            </a:r>
            <a:endParaRPr lang="en-US" dirty="0">
              <a:solidFill>
                <a:schemeClr val="accent6">
                  <a:lumMod val="50000"/>
                </a:schemeClr>
              </a:solidFill>
            </a:endParaRPr>
          </a:p>
          <a:p>
            <a:pPr marL="91440" indent="-91440">
              <a:lnSpc>
                <a:spcPct val="120000"/>
              </a:lnSpc>
              <a:spcBef>
                <a:spcPts val="600"/>
              </a:spcBef>
            </a:pPr>
            <a:r>
              <a:rPr lang="en-US" dirty="0">
                <a:latin typeface="Helvetica" pitchFamily="2" charset="0"/>
              </a:rPr>
              <a:t>We need to be diligent in how we live as Christ-like (self, family, service), without spot or blemish, in order to usher in the millennium kingdom.</a:t>
            </a:r>
          </a:p>
          <a:p>
            <a:pPr marL="91440" indent="-91440">
              <a:lnSpc>
                <a:spcPct val="120000"/>
              </a:lnSpc>
              <a:spcBef>
                <a:spcPts val="600"/>
              </a:spcBef>
            </a:pPr>
            <a:r>
              <a:rPr lang="ja-JP" altLang="en-US">
                <a:solidFill>
                  <a:schemeClr val="accent6">
                    <a:lumMod val="50000"/>
                  </a:schemeClr>
                </a:solidFill>
                <a:latin typeface="Microsoft JhengHei" panose="020B0604030504040204" pitchFamily="34" charset="-120"/>
                <a:ea typeface="Microsoft JhengHei" panose="020B0604030504040204" pitchFamily="34" charset="-120"/>
              </a:rPr>
              <a:t>我們需要殷勤</a:t>
            </a:r>
            <a:r>
              <a:rPr lang="zh-TW" altLang="en-US" dirty="0">
                <a:solidFill>
                  <a:schemeClr val="accent6">
                    <a:lumMod val="50000"/>
                  </a:schemeClr>
                </a:solidFill>
              </a:rPr>
              <a:t>的</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活出</a:t>
            </a:r>
            <a:r>
              <a:rPr lang="zh-TW" altLang="en-US" dirty="0">
                <a:solidFill>
                  <a:schemeClr val="accent6">
                    <a:lumMod val="50000"/>
                  </a:schemeClr>
                </a:solidFill>
              </a:rPr>
              <a:t>像基督的生活</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（包括我們的自己，家庭，以及服</a:t>
            </a:r>
            <a:r>
              <a:rPr lang="zh-TW" altLang="en-US" dirty="0">
                <a:solidFill>
                  <a:schemeClr val="accent6">
                    <a:lumMod val="50000"/>
                  </a:schemeClr>
                </a:solidFill>
              </a:rPr>
              <a:t>事</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）沒有斑點和</a:t>
            </a:r>
            <a:r>
              <a:rPr lang="zh-TW" altLang="en-US" dirty="0">
                <a:solidFill>
                  <a:schemeClr val="accent6">
                    <a:lumMod val="50000"/>
                  </a:schemeClr>
                </a:solidFill>
              </a:rPr>
              <a:t>瑕疵</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a:t>
            </a:r>
            <a:r>
              <a:rPr lang="zh-TW" altLang="en-US" dirty="0">
                <a:solidFill>
                  <a:schemeClr val="accent6">
                    <a:lumMod val="50000"/>
                  </a:schemeClr>
                </a:solidFill>
              </a:rPr>
              <a:t>這樣能引進</a:t>
            </a:r>
            <a:r>
              <a:rPr lang="ja-JP" altLang="en-US">
                <a:solidFill>
                  <a:schemeClr val="accent6">
                    <a:lumMod val="50000"/>
                  </a:schemeClr>
                </a:solidFill>
                <a:latin typeface="Microsoft JhengHei" panose="020B0604030504040204" pitchFamily="34" charset="-120"/>
                <a:ea typeface="Microsoft JhengHei" panose="020B0604030504040204" pitchFamily="34" charset="-120"/>
              </a:rPr>
              <a:t>千年國度。</a:t>
            </a:r>
            <a:endParaRPr lang="en-US" dirty="0">
              <a:solidFill>
                <a:schemeClr val="accent6">
                  <a:lumMod val="50000"/>
                </a:schemeClr>
              </a:solidFill>
              <a:latin typeface="Helvetica" pitchFamily="2" charset="0"/>
            </a:endParaRPr>
          </a:p>
          <a:p>
            <a:pPr marL="91440" indent="-91440">
              <a:lnSpc>
                <a:spcPct val="120000"/>
              </a:lnSpc>
              <a:spcBef>
                <a:spcPts val="600"/>
              </a:spcBef>
            </a:pPr>
            <a:r>
              <a:rPr lang="en-US" dirty="0">
                <a:latin typeface="Helvetica" pitchFamily="2" charset="0"/>
              </a:rPr>
              <a:t>As our hearts apprehend Jesus Christ as the Son of God, may we have the full knowledge of Son. </a:t>
            </a:r>
          </a:p>
          <a:p>
            <a:pPr>
              <a:lnSpc>
                <a:spcPct val="120000"/>
              </a:lnSpc>
            </a:pPr>
            <a:r>
              <a:rPr lang="ja-JP" altLang="en-US">
                <a:solidFill>
                  <a:schemeClr val="accent6">
                    <a:lumMod val="50000"/>
                  </a:schemeClr>
                </a:solidFill>
                <a:latin typeface="Microsoft JhengHei" panose="020B0604030504040204" pitchFamily="34" charset="-120"/>
                <a:ea typeface="Microsoft JhengHei" panose="020B0604030504040204" pitchFamily="34" charset="-120"/>
              </a:rPr>
              <a:t>當我們的心</a:t>
            </a:r>
            <a:r>
              <a:rPr lang="zh-TW" altLang="en-US" dirty="0">
                <a:solidFill>
                  <a:schemeClr val="accent6">
                    <a:lumMod val="50000"/>
                  </a:schemeClr>
                </a:solidFill>
              </a:rPr>
              <a:t>被神的兒子耶穌抓住後，但願我們就能充分的得到對神的兒子的完全認識</a:t>
            </a:r>
            <a:endParaRPr lang="en-US" dirty="0">
              <a:solidFill>
                <a:schemeClr val="accent6">
                  <a:lumMod val="50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152831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fontScale="90000"/>
          </a:bodyPr>
          <a:lstStyle/>
          <a:p>
            <a:pPr>
              <a:lnSpc>
                <a:spcPct val="100000"/>
              </a:lnSpc>
            </a:pPr>
            <a:r>
              <a:rPr lang="en-US" sz="5400" b="1" dirty="0">
                <a:latin typeface="Palatino" pitchFamily="2" charset="77"/>
                <a:ea typeface="Palatino" pitchFamily="2" charset="77"/>
                <a:cs typeface="Arial Hebrew" pitchFamily="2" charset="-79"/>
              </a:rPr>
              <a:t>2 Peter</a:t>
            </a:r>
            <a:br>
              <a:rPr lang="en-US" sz="4800" b="1" dirty="0">
                <a:latin typeface="Palatino" pitchFamily="2" charset="77"/>
                <a:ea typeface="Palatino" pitchFamily="2" charset="77"/>
                <a:cs typeface="Arial Hebrew" pitchFamily="2" charset="-79"/>
              </a:rPr>
            </a:br>
            <a:r>
              <a:rPr lang="zh-TW" altLang="en-US" sz="4800" dirty="0">
                <a:latin typeface="Heiti SC Medium" pitchFamily="2" charset="-128"/>
                <a:ea typeface="Heiti SC Medium" pitchFamily="2" charset="-128"/>
                <a:cs typeface="Arial Hebrew" pitchFamily="2" charset="-79"/>
              </a:rPr>
              <a:t>彼得後書</a:t>
            </a:r>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br>
              <a:rPr lang="en-US" dirty="0"/>
            </a:br>
            <a:r>
              <a:rPr lang="en-US" sz="2400" spc="0" dirty="0">
                <a:latin typeface="Helvetica" pitchFamily="2" charset="0"/>
                <a:ea typeface="Palatino" pitchFamily="2" charset="77"/>
                <a:cs typeface="Arial" panose="020B0604020202020204" pitchFamily="34" charset="0"/>
              </a:rPr>
              <a:t>Intro/Review of Peter’s Letters</a:t>
            </a:r>
            <a:br>
              <a:rPr lang="en-US" sz="2400" b="1" i="1" spc="0" dirty="0">
                <a:latin typeface="Palatino" pitchFamily="2" charset="77"/>
                <a:ea typeface="Palatino" pitchFamily="2" charset="77"/>
                <a:cs typeface="Arial" panose="020B0604020202020204" pitchFamily="34" charset="0"/>
              </a:rPr>
            </a:br>
            <a:r>
              <a:rPr lang="zh-TW" altLang="en-US" sz="2400" spc="0" dirty="0">
                <a:latin typeface="Yuanti SC" panose="02010600040101010101" pitchFamily="2" charset="-122"/>
                <a:ea typeface="Yuanti SC" panose="02010600040101010101" pitchFamily="2" charset="-122"/>
                <a:cs typeface="Arial" panose="020B0604020202020204" pitchFamily="34" charset="0"/>
              </a:rPr>
              <a:t>介紹／ 複習</a:t>
            </a:r>
            <a:br>
              <a:rPr lang="en-US" sz="2400" spc="0" dirty="0">
                <a:latin typeface="Yuanti SC" panose="02010600040101010101" pitchFamily="2" charset="-122"/>
                <a:ea typeface="Yuanti SC" panose="02010600040101010101" pitchFamily="2" charset="-122"/>
                <a:cs typeface="Arial" panose="020B0604020202020204" pitchFamily="34" charset="0"/>
              </a:rPr>
            </a:br>
            <a:r>
              <a:rPr lang="zh-TW" altLang="en-US" sz="2400" spc="0" dirty="0">
                <a:latin typeface="Yuanti SC" panose="02010600040101010101" pitchFamily="2" charset="-122"/>
                <a:ea typeface="Yuanti SC" panose="02010600040101010101" pitchFamily="2" charset="-122"/>
                <a:cs typeface="Arial" panose="020B0604020202020204" pitchFamily="34" charset="0"/>
              </a:rPr>
              <a:t>彼得的書信</a:t>
            </a:r>
            <a:br>
              <a:rPr lang="en-US" sz="2400" spc="0" dirty="0">
                <a:latin typeface="Yuanti SC" panose="02010600040101010101" pitchFamily="2" charset="-122"/>
                <a:ea typeface="Yuanti SC" panose="02010600040101010101" pitchFamily="2" charset="-122"/>
                <a:cs typeface="Arial" panose="020B0604020202020204" pitchFamily="34" charset="0"/>
              </a:rPr>
            </a:br>
            <a:endParaRPr lang="en-US" sz="2400" spc="0" dirty="0">
              <a:ea typeface="Heiti SC Light" panose="02000000000000000000" pitchFamily="2" charset="-128"/>
              <a:cs typeface="Arial" panose="020B0604020202020204" pitchFamily="34" charset="0"/>
            </a:endParaRPr>
          </a:p>
        </p:txBody>
      </p:sp>
      <p:sp>
        <p:nvSpPr>
          <p:cNvPr id="3" name="Content Placeholder 2"/>
          <p:cNvSpPr>
            <a:spLocks noGrp="1"/>
          </p:cNvSpPr>
          <p:nvPr>
            <p:ph idx="1"/>
          </p:nvPr>
        </p:nvSpPr>
        <p:spPr>
          <a:xfrm>
            <a:off x="3565133" y="864108"/>
            <a:ext cx="7651608" cy="5120640"/>
          </a:xfrm>
        </p:spPr>
        <p:txBody>
          <a:bodyPr>
            <a:noAutofit/>
          </a:bodyPr>
          <a:lstStyle/>
          <a:p>
            <a:pPr>
              <a:lnSpc>
                <a:spcPct val="100000"/>
              </a:lnSpc>
            </a:pPr>
            <a:endParaRPr lang="en-US" sz="1900" dirty="0">
              <a:latin typeface="Helvetica" pitchFamily="2" charset="0"/>
            </a:endParaRPr>
          </a:p>
          <a:p>
            <a:pPr marL="91440" indent="-91440">
              <a:lnSpc>
                <a:spcPct val="100000"/>
              </a:lnSpc>
              <a:spcBef>
                <a:spcPts val="600"/>
              </a:spcBef>
            </a:pPr>
            <a:r>
              <a:rPr lang="en-US" sz="1800" dirty="0">
                <a:latin typeface="Helvetica" pitchFamily="2" charset="0"/>
              </a:rPr>
              <a:t>1 and 2 Peter were written around 63-66 AD during Nero’s rule and fierce persecution of Christians. Peter was martyred around 66-68 AD, shortly before Paul, according to tradition. Peter was crucified upside down, and Paul was beheaded (being a Roman citizen).</a:t>
            </a:r>
          </a:p>
          <a:p>
            <a:pPr marL="91440" indent="-91440">
              <a:lnSpc>
                <a:spcPct val="100000"/>
              </a:lnSpc>
              <a:spcBef>
                <a:spcPts val="600"/>
              </a:spcBef>
            </a:pPr>
            <a:r>
              <a:rPr lang="zh-TW" altLang="en-US" sz="1800" u="sng" dirty="0">
                <a:solidFill>
                  <a:schemeClr val="accent6">
                    <a:lumMod val="50000"/>
                  </a:schemeClr>
                </a:solidFill>
                <a:latin typeface="Heiti SC Light" panose="02000000000000000000" pitchFamily="2" charset="-128"/>
                <a:ea typeface="Heiti SC Light" panose="02000000000000000000" pitchFamily="2" charset="-128"/>
              </a:rPr>
              <a:t>彼得</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前、後書寫於主後</a:t>
            </a:r>
            <a:r>
              <a:rPr lang="en-US" sz="1800" dirty="0">
                <a:solidFill>
                  <a:schemeClr val="accent6">
                    <a:lumMod val="50000"/>
                  </a:schemeClr>
                </a:solidFill>
                <a:latin typeface="Heiti SC Light" panose="02000000000000000000" pitchFamily="2" charset="-128"/>
                <a:ea typeface="Heiti SC Light" panose="02000000000000000000" pitchFamily="2" charset="-128"/>
              </a:rPr>
              <a:t>63-6</a:t>
            </a:r>
            <a:r>
              <a:rPr lang="en-US" altLang="zh-Hant" sz="1800" dirty="0">
                <a:solidFill>
                  <a:schemeClr val="accent6">
                    <a:lumMod val="50000"/>
                  </a:schemeClr>
                </a:solidFill>
                <a:latin typeface="Heiti SC Light" panose="02000000000000000000" pitchFamily="2" charset="-128"/>
                <a:ea typeface="Heiti SC Light" panose="02000000000000000000" pitchFamily="2" charset="-128"/>
              </a:rPr>
              <a:t>6</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年</a:t>
            </a:r>
            <a:r>
              <a:rPr lang="zh-TW" altLang="en-US" sz="1800" u="sng" dirty="0">
                <a:solidFill>
                  <a:schemeClr val="accent6">
                    <a:lumMod val="50000"/>
                  </a:schemeClr>
                </a:solidFill>
                <a:latin typeface="Heiti SC Light" panose="02000000000000000000" pitchFamily="2" charset="-128"/>
                <a:ea typeface="Heiti SC Light" panose="02000000000000000000" pitchFamily="2" charset="-128"/>
              </a:rPr>
              <a:t>尼祿</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統治期間</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當時他激烈</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的</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迫害基督徒。</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 根據傳統</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的</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紀錄，</a:t>
            </a:r>
            <a:r>
              <a:rPr lang="zh-TW" altLang="en-US" sz="1800" u="sng" dirty="0">
                <a:solidFill>
                  <a:schemeClr val="accent6">
                    <a:lumMod val="50000"/>
                  </a:schemeClr>
                </a:solidFill>
                <a:latin typeface="Heiti SC Light" panose="02000000000000000000" pitchFamily="2" charset="-128"/>
                <a:ea typeface="Heiti SC Light" panose="02000000000000000000" pitchFamily="2" charset="-128"/>
              </a:rPr>
              <a:t>彼得</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大約在主後</a:t>
            </a:r>
            <a:r>
              <a:rPr lang="en-US" sz="1800" dirty="0">
                <a:solidFill>
                  <a:schemeClr val="accent6">
                    <a:lumMod val="50000"/>
                  </a:schemeClr>
                </a:solidFill>
                <a:latin typeface="Heiti SC Light" panose="02000000000000000000" pitchFamily="2" charset="-128"/>
                <a:ea typeface="Heiti SC Light" panose="02000000000000000000" pitchFamily="2" charset="-128"/>
              </a:rPr>
              <a:t>66-68</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年殉道，</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 是在</a:t>
            </a:r>
            <a:r>
              <a:rPr lang="ja-JP" altLang="en-US" sz="1800" u="sng">
                <a:solidFill>
                  <a:schemeClr val="accent6">
                    <a:lumMod val="50000"/>
                  </a:schemeClr>
                </a:solidFill>
                <a:latin typeface="Heiti SC Light" panose="02000000000000000000" pitchFamily="2" charset="-128"/>
                <a:ea typeface="Heiti SC Light" panose="02000000000000000000" pitchFamily="2" charset="-128"/>
              </a:rPr>
              <a:t>保羅</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殉道之前不久。</a:t>
            </a:r>
            <a:r>
              <a:rPr lang="zh-TW" altLang="en-US" sz="1800" u="sng" dirty="0">
                <a:solidFill>
                  <a:schemeClr val="accent6">
                    <a:lumMod val="50000"/>
                  </a:schemeClr>
                </a:solidFill>
                <a:latin typeface="Heiti SC Light" panose="02000000000000000000" pitchFamily="2" charset="-128"/>
                <a:ea typeface="Heiti SC Light" panose="02000000000000000000" pitchFamily="2" charset="-128"/>
              </a:rPr>
              <a:t>彼得</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被倒釘十字架，而</a:t>
            </a:r>
            <a:r>
              <a:rPr lang="zh-TW" altLang="en-US" sz="1800" u="sng" dirty="0">
                <a:solidFill>
                  <a:schemeClr val="accent6">
                    <a:lumMod val="50000"/>
                  </a:schemeClr>
                </a:solidFill>
                <a:latin typeface="Heiti SC Light" panose="02000000000000000000" pitchFamily="2" charset="-128"/>
                <a:ea typeface="Heiti SC Light" panose="02000000000000000000" pitchFamily="2" charset="-128"/>
              </a:rPr>
              <a:t>保羅</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a:t>
            </a:r>
            <a:r>
              <a:rPr lang="zh-TW" altLang="en-US" sz="1800" dirty="0">
                <a:solidFill>
                  <a:schemeClr val="accent6">
                    <a:lumMod val="50000"/>
                  </a:schemeClr>
                </a:solidFill>
              </a:rPr>
              <a:t>身為</a:t>
            </a:r>
            <a:r>
              <a:rPr lang="ja-JP" altLang="en-US" sz="1800" u="sng">
                <a:solidFill>
                  <a:schemeClr val="accent6">
                    <a:lumMod val="50000"/>
                  </a:schemeClr>
                </a:solidFill>
                <a:latin typeface="Heiti SC Light" panose="02000000000000000000" pitchFamily="2" charset="-128"/>
                <a:ea typeface="Heiti SC Light" panose="02000000000000000000" pitchFamily="2" charset="-128"/>
              </a:rPr>
              <a:t>羅馬</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公民）</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被斬首殉道</a:t>
            </a:r>
            <a:r>
              <a:rPr lang="ja-JP" altLang="en-US" sz="1800">
                <a:solidFill>
                  <a:schemeClr val="accent6">
                    <a:lumMod val="50000"/>
                  </a:schemeClr>
                </a:solidFill>
                <a:latin typeface="Heiti SC Light" panose="02000000000000000000" pitchFamily="2" charset="-128"/>
                <a:ea typeface="Heiti SC Light" panose="02000000000000000000" pitchFamily="2" charset="-128"/>
              </a:rPr>
              <a:t>。</a:t>
            </a:r>
            <a:endParaRPr lang="en-US" altLang="ja-JP" sz="1800" dirty="0">
              <a:solidFill>
                <a:schemeClr val="accent6">
                  <a:lumMod val="50000"/>
                </a:schemeClr>
              </a:solidFill>
              <a:latin typeface="Heiti SC Light" panose="02000000000000000000" pitchFamily="2" charset="-128"/>
              <a:ea typeface="Heiti SC Light" panose="02000000000000000000" pitchFamily="2" charset="-128"/>
            </a:endParaRPr>
          </a:p>
          <a:p>
            <a:pPr marL="0" indent="0">
              <a:lnSpc>
                <a:spcPct val="100000"/>
              </a:lnSpc>
              <a:spcBef>
                <a:spcPts val="600"/>
              </a:spcBef>
              <a:buNone/>
            </a:pPr>
            <a:endParaRPr lang="en-US" altLang="zh-TW" sz="1800" dirty="0">
              <a:solidFill>
                <a:schemeClr val="accent6">
                  <a:lumMod val="50000"/>
                </a:schemeClr>
              </a:solidFill>
              <a:latin typeface="Heiti SC Light" panose="02000000000000000000" pitchFamily="2" charset="-128"/>
              <a:ea typeface="Heiti SC Light" panose="02000000000000000000" pitchFamily="2" charset="-128"/>
            </a:endParaRPr>
          </a:p>
          <a:p>
            <a:pPr marL="91440" indent="-91440">
              <a:lnSpc>
                <a:spcPct val="100000"/>
              </a:lnSpc>
              <a:spcBef>
                <a:spcPts val="600"/>
              </a:spcBef>
            </a:pPr>
            <a:r>
              <a:rPr lang="en-US" sz="1800" dirty="0">
                <a:latin typeface="Helvetica" pitchFamily="2" charset="0"/>
              </a:rPr>
              <a:t>In his first letter, Peter exhorts us to follow Christ through sufferings and trials, enabled by Christ’s love. It is based on his own experience, shared for our experience – very subjective letter. </a:t>
            </a:r>
          </a:p>
          <a:p>
            <a:pPr marL="91440" indent="-91440">
              <a:lnSpc>
                <a:spcPct val="100000"/>
              </a:lnSpc>
              <a:spcBef>
                <a:spcPts val="600"/>
              </a:spcBef>
            </a:pP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在他的第一封書信裡，</a:t>
            </a:r>
            <a:r>
              <a:rPr lang="zh-TW" altLang="en-US" sz="1800" u="sng" dirty="0">
                <a:solidFill>
                  <a:schemeClr val="accent6">
                    <a:lumMod val="50000"/>
                  </a:schemeClr>
                </a:solidFill>
                <a:latin typeface="Heiti SC Light" panose="02000000000000000000" pitchFamily="2" charset="-128"/>
                <a:ea typeface="Heiti SC Light" panose="02000000000000000000" pitchFamily="2" charset="-128"/>
              </a:rPr>
              <a:t>彼得</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勸勉我們</a:t>
            </a:r>
            <a:r>
              <a:rPr lang="zh-TW" altLang="en-US" sz="1800" dirty="0">
                <a:solidFill>
                  <a:schemeClr val="accent6">
                    <a:lumMod val="50000"/>
                  </a:schemeClr>
                </a:solidFill>
              </a:rPr>
              <a:t>讓基督的愛使我們藉著經歷受苦及患難來跟隨基督</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。那是基於他自己的經歷而分享給我們的經歷－ 這是一封</a:t>
            </a:r>
            <a:r>
              <a:rPr lang="zh-TW" altLang="en-US" sz="1800" dirty="0">
                <a:solidFill>
                  <a:schemeClr val="accent6">
                    <a:lumMod val="50000"/>
                  </a:schemeClr>
                </a:solidFill>
              </a:rPr>
              <a:t>十分</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有</a:t>
            </a:r>
            <a:r>
              <a:rPr lang="zh-TW" altLang="en-US" sz="1800" dirty="0">
                <a:solidFill>
                  <a:schemeClr val="accent6">
                    <a:lumMod val="50000"/>
                  </a:schemeClr>
                </a:solidFill>
              </a:rPr>
              <a:t>主觀經歷</a:t>
            </a:r>
            <a:r>
              <a:rPr lang="zh-TW" altLang="en-US" sz="1800" dirty="0">
                <a:solidFill>
                  <a:schemeClr val="accent6">
                    <a:lumMod val="50000"/>
                  </a:schemeClr>
                </a:solidFill>
                <a:latin typeface="Heiti SC Light" panose="02000000000000000000" pitchFamily="2" charset="-128"/>
                <a:ea typeface="Heiti SC Light" panose="02000000000000000000" pitchFamily="2" charset="-128"/>
              </a:rPr>
              <a:t>的書信。</a:t>
            </a:r>
            <a:endParaRPr lang="en-US" sz="1800" dirty="0">
              <a:solidFill>
                <a:schemeClr val="accent6">
                  <a:lumMod val="50000"/>
                </a:schemeClr>
              </a:solidFill>
              <a:latin typeface="Heiti SC Light" panose="02000000000000000000" pitchFamily="2" charset="-128"/>
              <a:ea typeface="Heiti SC Light" panose="02000000000000000000" pitchFamily="2" charset="-128"/>
            </a:endParaRPr>
          </a:p>
          <a:p>
            <a:pPr>
              <a:lnSpc>
                <a:spcPct val="100000"/>
              </a:lnSpc>
            </a:pPr>
            <a:endParaRPr lang="en-US" dirty="0">
              <a:latin typeface="Helvetica"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22926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en-US" sz="5600" b="1" dirty="0">
                <a:latin typeface="Palatino" pitchFamily="2" charset="77"/>
                <a:ea typeface="Palatino" pitchFamily="2" charset="77"/>
                <a:cs typeface="Arial Hebrew" pitchFamily="2" charset="-79"/>
              </a:rPr>
              <a:t>2 Peter</a:t>
            </a:r>
            <a:br>
              <a:rPr lang="en-US" sz="4800" b="1" dirty="0">
                <a:latin typeface="Palatino" pitchFamily="2" charset="77"/>
                <a:ea typeface="Palatino" pitchFamily="2" charset="77"/>
                <a:cs typeface="Arial Hebrew" pitchFamily="2" charset="-79"/>
              </a:rPr>
            </a:br>
            <a:r>
              <a:rPr lang="zh-TW" altLang="en-US" sz="4800" dirty="0">
                <a:latin typeface="Heiti SC Medium" pitchFamily="2" charset="-128"/>
                <a:ea typeface="Heiti SC Medium" pitchFamily="2" charset="-128"/>
                <a:cs typeface="Arial Hebrew" pitchFamily="2" charset="-79"/>
              </a:rPr>
              <a:t>彼得後書</a:t>
            </a:r>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r>
              <a:rPr lang="en-US" sz="2400" spc="0" dirty="0">
                <a:latin typeface="Helvetica" pitchFamily="2" charset="0"/>
                <a:ea typeface="Palatino" pitchFamily="2" charset="77"/>
                <a:cs typeface="Arial" panose="020B0604020202020204" pitchFamily="34" charset="0"/>
              </a:rPr>
              <a:t>Intro/Review of Peter’s Letters</a:t>
            </a:r>
            <a:br>
              <a:rPr lang="en-US" sz="2400" b="1" i="1" spc="0" dirty="0">
                <a:latin typeface="Palatino" pitchFamily="2" charset="77"/>
                <a:ea typeface="Palatino" pitchFamily="2" charset="77"/>
                <a:cs typeface="Arial" panose="020B0604020202020204" pitchFamily="34" charset="0"/>
              </a:rPr>
            </a:br>
            <a:r>
              <a:rPr lang="zh-TW" altLang="en-US" sz="2400" spc="0" dirty="0">
                <a:latin typeface="Yuanti SC" panose="02010600040101010101" pitchFamily="2" charset="-122"/>
                <a:ea typeface="Yuanti SC" panose="02010600040101010101" pitchFamily="2" charset="-122"/>
                <a:cs typeface="Arial" panose="020B0604020202020204" pitchFamily="34" charset="0"/>
              </a:rPr>
              <a:t>介紹／ 複習</a:t>
            </a:r>
            <a:br>
              <a:rPr lang="en-US" sz="2400" spc="0" dirty="0">
                <a:latin typeface="Yuanti SC" panose="02010600040101010101" pitchFamily="2" charset="-122"/>
                <a:ea typeface="Yuanti SC" panose="02010600040101010101" pitchFamily="2" charset="-122"/>
                <a:cs typeface="Arial" panose="020B0604020202020204" pitchFamily="34" charset="0"/>
              </a:rPr>
            </a:br>
            <a:r>
              <a:rPr lang="zh-TW" altLang="en-US" sz="2400" spc="0" dirty="0">
                <a:latin typeface="Yuanti SC" panose="02010600040101010101" pitchFamily="2" charset="-122"/>
                <a:ea typeface="Yuanti SC" panose="02010600040101010101" pitchFamily="2" charset="-122"/>
                <a:cs typeface="Arial" panose="020B0604020202020204" pitchFamily="34" charset="0"/>
              </a:rPr>
              <a:t>彼得的書信</a:t>
            </a:r>
            <a:br>
              <a:rPr lang="en-US" sz="2400" spc="0" dirty="0">
                <a:latin typeface="Yuanti SC" panose="02010600040101010101" pitchFamily="2" charset="-122"/>
                <a:ea typeface="Yuanti SC" panose="02010600040101010101" pitchFamily="2" charset="-122"/>
                <a:cs typeface="Arial" panose="020B0604020202020204" pitchFamily="34" charset="0"/>
              </a:rPr>
            </a:br>
            <a:endParaRPr lang="en-US" sz="2400" spc="0" dirty="0">
              <a:latin typeface="Yuanti SC" panose="02010600040101010101" pitchFamily="2" charset="-122"/>
              <a:ea typeface="Yuanti SC" panose="02010600040101010101" pitchFamily="2" charset="-122"/>
              <a:cs typeface="Arial" panose="020B0604020202020204" pitchFamily="34" charset="0"/>
            </a:endParaRPr>
          </a:p>
        </p:txBody>
      </p:sp>
      <p:sp>
        <p:nvSpPr>
          <p:cNvPr id="3" name="Content Placeholder 2"/>
          <p:cNvSpPr>
            <a:spLocks noGrp="1"/>
          </p:cNvSpPr>
          <p:nvPr>
            <p:ph idx="1"/>
          </p:nvPr>
        </p:nvSpPr>
        <p:spPr>
          <a:xfrm>
            <a:off x="3901541" y="864108"/>
            <a:ext cx="7315200" cy="5120640"/>
          </a:xfrm>
        </p:spPr>
        <p:txBody>
          <a:bodyPr>
            <a:noAutofit/>
          </a:bodyPr>
          <a:lstStyle/>
          <a:p>
            <a:pPr>
              <a:lnSpc>
                <a:spcPct val="100000"/>
              </a:lnSpc>
            </a:pPr>
            <a:endParaRPr lang="en-US" sz="1900" dirty="0">
              <a:latin typeface="Helvetica" pitchFamily="2" charset="0"/>
            </a:endParaRPr>
          </a:p>
          <a:p>
            <a:pPr>
              <a:lnSpc>
                <a:spcPct val="100000"/>
              </a:lnSpc>
            </a:pPr>
            <a:r>
              <a:rPr lang="en-US" sz="1800" dirty="0">
                <a:latin typeface="Helvetica" pitchFamily="2" charset="0"/>
              </a:rPr>
              <a:t>As sojourners, we see/recognize and know (</a:t>
            </a:r>
            <a:r>
              <a:rPr lang="en-US" sz="1800" dirty="0" err="1">
                <a:latin typeface="Helvetica" pitchFamily="2" charset="0"/>
              </a:rPr>
              <a:t>oida</a:t>
            </a:r>
            <a:r>
              <a:rPr lang="en-US" sz="1800" dirty="0">
                <a:latin typeface="Helvetica" pitchFamily="2" charset="0"/>
              </a:rPr>
              <a:t>) Christ in our daily situations, we suffer for Christ, we care for the sheep (as in John 21 for Peter): We are seeking Christ’s inheritance and glory in His kingdom (both now and future).</a:t>
            </a:r>
          </a:p>
          <a:p>
            <a:pPr>
              <a:lnSpc>
                <a:spcPct val="100000"/>
              </a:lnSpc>
            </a:pP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作為客旅，我們看到並知道</a:t>
            </a:r>
            <a:r>
              <a:rPr lang="en-US" sz="1800" dirty="0">
                <a:solidFill>
                  <a:schemeClr val="accent6">
                    <a:lumMod val="50000"/>
                  </a:schemeClr>
                </a:solidFill>
                <a:latin typeface="Microsoft JhengHei" panose="020B0604030504040204" pitchFamily="34" charset="-120"/>
                <a:ea typeface="Microsoft JhengHei" panose="020B0604030504040204" pitchFamily="34" charset="-120"/>
              </a:rPr>
              <a:t>(</a:t>
            </a:r>
            <a:r>
              <a:rPr lang="en-US" sz="1800" dirty="0" err="1">
                <a:solidFill>
                  <a:schemeClr val="accent6">
                    <a:lumMod val="50000"/>
                  </a:schemeClr>
                </a:solidFill>
                <a:latin typeface="Microsoft JhengHei" panose="020B0604030504040204" pitchFamily="34" charset="-120"/>
                <a:ea typeface="Microsoft JhengHei" panose="020B0604030504040204" pitchFamily="34" charset="-120"/>
              </a:rPr>
              <a:t>oida</a:t>
            </a:r>
            <a:r>
              <a:rPr lang="en-US" sz="1800" dirty="0">
                <a:solidFill>
                  <a:schemeClr val="accent6">
                    <a:lumMod val="50000"/>
                  </a:schemeClr>
                </a:solidFill>
                <a:latin typeface="Microsoft JhengHei" panose="020B0604030504040204" pitchFamily="34" charset="-120"/>
                <a:ea typeface="Microsoft JhengHei" panose="020B0604030504040204" pitchFamily="34" charset="-120"/>
              </a:rPr>
              <a:t>)</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基督在我們每天生活</a:t>
            </a:r>
            <a:r>
              <a:rPr lang="zh-TW" altLang="en-US" sz="1800" dirty="0">
                <a:solidFill>
                  <a:schemeClr val="accent6">
                    <a:lumMod val="50000"/>
                  </a:schemeClr>
                </a:solidFill>
              </a:rPr>
              <a:t>的各樣情形裡</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，我們為基督受苦，我們關心羊群（如</a:t>
            </a:r>
            <a:r>
              <a:rPr lang="zh-TW" altLang="en-US" sz="1800" u="sng" dirty="0">
                <a:solidFill>
                  <a:schemeClr val="accent6">
                    <a:lumMod val="50000"/>
                  </a:schemeClr>
                </a:solidFill>
                <a:latin typeface="Microsoft JhengHei" panose="020B0604030504040204" pitchFamily="34" charset="-120"/>
                <a:ea typeface="Microsoft JhengHei" panose="020B0604030504040204" pitchFamily="34" charset="-120"/>
              </a:rPr>
              <a:t>約翰</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福音</a:t>
            </a:r>
            <a:r>
              <a:rPr lang="en-US" sz="1800" dirty="0">
                <a:solidFill>
                  <a:schemeClr val="accent6">
                    <a:lumMod val="50000"/>
                  </a:schemeClr>
                </a:solidFill>
                <a:latin typeface="Microsoft JhengHei" panose="020B0604030504040204" pitchFamily="34" charset="-120"/>
                <a:ea typeface="Microsoft JhengHei" panose="020B0604030504040204" pitchFamily="34" charset="-120"/>
              </a:rPr>
              <a:t>21</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章中</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對</a:t>
            </a:r>
            <a:r>
              <a:rPr lang="zh-TW" altLang="en-US" sz="1800" u="sng" dirty="0">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所講的話 </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 我們尋求基督的産業，和在</a:t>
            </a:r>
            <a:r>
              <a:rPr lang="zh-TW" altLang="en-US" sz="1800" dirty="0">
                <a:solidFill>
                  <a:schemeClr val="accent6">
                    <a:lumMod val="50000"/>
                  </a:schemeClr>
                </a:solidFill>
              </a:rPr>
              <a:t>祂</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國度中的榮耀（包括現在與將來</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的</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a:t>
            </a:r>
            <a:endParaRPr lang="en-US" sz="1800" dirty="0">
              <a:solidFill>
                <a:schemeClr val="accent6">
                  <a:lumMod val="50000"/>
                </a:schemeClr>
              </a:solidFill>
              <a:latin typeface="Microsoft JhengHei" panose="020B0604030504040204" pitchFamily="34" charset="-120"/>
              <a:ea typeface="Microsoft JhengHei" panose="020B0604030504040204" pitchFamily="34" charset="-120"/>
            </a:endParaRPr>
          </a:p>
          <a:p>
            <a:pPr>
              <a:lnSpc>
                <a:spcPct val="100000"/>
              </a:lnSpc>
            </a:pPr>
            <a:r>
              <a:rPr lang="en-US" sz="1800" dirty="0">
                <a:latin typeface="Helvetica" pitchFamily="2" charset="0"/>
              </a:rPr>
              <a:t>In his second letter, Peter exhorts us to grow in the full knowledge of Christ by increasingly apprehending Jesus as the Son of God in our hearts, and to diligently live out holy lives to hasten Christ’s return.</a:t>
            </a:r>
          </a:p>
          <a:p>
            <a:pPr>
              <a:lnSpc>
                <a:spcPct val="100000"/>
              </a:lnSpc>
            </a:pP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在他的第二封信裡，</a:t>
            </a:r>
            <a:r>
              <a:rPr lang="zh-TW" altLang="en-US" sz="1800" u="sng" dirty="0">
                <a:solidFill>
                  <a:schemeClr val="accent6">
                    <a:lumMod val="50000"/>
                  </a:schemeClr>
                </a:solidFill>
                <a:latin typeface="Microsoft JhengHei" panose="020B0604030504040204" pitchFamily="34" charset="-120"/>
                <a:ea typeface="Microsoft JhengHei" panose="020B0604030504040204" pitchFamily="34" charset="-120"/>
              </a:rPr>
              <a:t>彼得</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勸勉我們藉著更多的經歷耶穌在我們心裡是神的兒子，</a:t>
            </a:r>
            <a:r>
              <a:rPr lang="zh-TW" altLang="en-US" sz="1800" dirty="0">
                <a:solidFill>
                  <a:schemeClr val="accent6">
                    <a:lumMod val="50000"/>
                  </a:schemeClr>
                </a:solidFill>
              </a:rPr>
              <a:t>而</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在完全認識基督的事上長進，並</a:t>
            </a:r>
            <a:r>
              <a:rPr lang="zh-TW" altLang="en-US" sz="1800" dirty="0">
                <a:solidFill>
                  <a:schemeClr val="accent6">
                    <a:lumMod val="50000"/>
                  </a:schemeClr>
                </a:solidFill>
              </a:rPr>
              <a:t>要</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殷勤的活出聖潔的生活來催促基督的再臨。</a:t>
            </a:r>
            <a:r>
              <a:rPr lang="en-US" sz="1800" dirty="0">
                <a:latin typeface="Microsoft JhengHei" panose="020B0604030504040204" pitchFamily="34" charset="-120"/>
                <a:ea typeface="Microsoft JhengHei" panose="020B0604030504040204" pitchFamily="34" charset="-120"/>
              </a:rPr>
              <a:t>  </a:t>
            </a:r>
          </a:p>
          <a:p>
            <a:pPr>
              <a:lnSpc>
                <a:spcPct val="100000"/>
              </a:lnSpc>
            </a:pPr>
            <a:endParaRPr lang="en-US" dirty="0">
              <a:latin typeface="Helvetica"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2053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800" b="1" dirty="0">
                <a:latin typeface="Palatino" pitchFamily="2" charset="77"/>
                <a:ea typeface="Palatino" pitchFamily="2" charset="77"/>
                <a:cs typeface="Arial Hebrew" pitchFamily="2" charset="-79"/>
              </a:rPr>
              <a:t>2 Peter</a:t>
            </a:r>
            <a:br>
              <a:rPr lang="en-US" sz="4400" b="1" dirty="0">
                <a:latin typeface="Palatino" pitchFamily="2" charset="77"/>
                <a:ea typeface="Palatino" pitchFamily="2" charset="77"/>
                <a:cs typeface="Arial Hebrew" pitchFamily="2" charset="-79"/>
              </a:rPr>
            </a:br>
            <a:r>
              <a:rPr lang="zh-TW" altLang="en-US" sz="4400" dirty="0">
                <a:latin typeface="Heiti SC Medium" pitchFamily="2" charset="-128"/>
                <a:ea typeface="Heiti SC Medium" pitchFamily="2" charset="-128"/>
                <a:cs typeface="Arial Hebrew" pitchFamily="2" charset="-79"/>
              </a:rPr>
              <a:t>彼得後書</a:t>
            </a:r>
            <a:br>
              <a:rPr lang="en-US" dirty="0"/>
            </a:br>
            <a:br>
              <a:rPr lang="en-US" dirty="0"/>
            </a:br>
            <a:r>
              <a:rPr lang="en-US" sz="2800" dirty="0">
                <a:latin typeface="Helvetica" pitchFamily="2" charset="0"/>
              </a:rPr>
              <a:t>Outline</a:t>
            </a:r>
            <a:br>
              <a:rPr lang="en-US" dirty="0"/>
            </a:br>
            <a:r>
              <a:rPr lang="ja-JP" altLang="en-US" sz="2800">
                <a:latin typeface="Yuanti SC" panose="02010600040101010101" pitchFamily="2" charset="-122"/>
                <a:ea typeface="Yuanti SC" panose="02010600040101010101" pitchFamily="2" charset="-122"/>
              </a:rPr>
              <a:t>綱要</a:t>
            </a:r>
            <a:endParaRPr lang="en-US" sz="2800" dirty="0">
              <a:latin typeface="Yuanti SC" panose="02010600040101010101" pitchFamily="2" charset="-122"/>
              <a:ea typeface="Yuanti SC" panose="02010600040101010101" pitchFamily="2" charset="-122"/>
            </a:endParaRPr>
          </a:p>
        </p:txBody>
      </p:sp>
      <p:sp>
        <p:nvSpPr>
          <p:cNvPr id="3" name="Content Placeholder 2"/>
          <p:cNvSpPr>
            <a:spLocks noGrp="1"/>
          </p:cNvSpPr>
          <p:nvPr>
            <p:ph idx="1"/>
          </p:nvPr>
        </p:nvSpPr>
        <p:spPr/>
        <p:txBody>
          <a:bodyPr>
            <a:normAutofit fontScale="85000" lnSpcReduction="20000"/>
          </a:bodyPr>
          <a:lstStyle/>
          <a:p>
            <a:pPr>
              <a:lnSpc>
                <a:spcPct val="100000"/>
              </a:lnSpc>
            </a:pPr>
            <a:endParaRPr lang="en-US" sz="2400" dirty="0">
              <a:latin typeface="Helvetica" pitchFamily="2" charset="0"/>
            </a:endParaRPr>
          </a:p>
          <a:p>
            <a:pPr>
              <a:lnSpc>
                <a:spcPct val="110000"/>
              </a:lnSpc>
            </a:pPr>
            <a:r>
              <a:rPr lang="en-US" sz="2400" dirty="0">
                <a:latin typeface="Helvetica" pitchFamily="2" charset="0"/>
              </a:rPr>
              <a:t>1. </a:t>
            </a:r>
            <a:r>
              <a:rPr lang="en-US" sz="2600" dirty="0">
                <a:latin typeface="Helvetica" pitchFamily="2" charset="0"/>
              </a:rPr>
              <a:t>Grow in the Full Knowledge of Christ</a:t>
            </a:r>
          </a:p>
          <a:p>
            <a:pPr marL="0" indent="0">
              <a:lnSpc>
                <a:spcPct val="110000"/>
              </a:lnSpc>
              <a:buNone/>
            </a:pPr>
            <a:r>
              <a:rPr lang="en-US" altLang="ja-JP" sz="2600" dirty="0"/>
              <a:t>         </a:t>
            </a:r>
            <a:r>
              <a:rPr lang="ja-JP" altLang="en-US" sz="2600">
                <a:solidFill>
                  <a:schemeClr val="accent6">
                    <a:lumMod val="50000"/>
                  </a:schemeClr>
                </a:solidFill>
                <a:latin typeface="Yuanti SC" panose="02010600040101010101" pitchFamily="2" charset="-122"/>
                <a:ea typeface="Yuanti SC" panose="02010600040101010101" pitchFamily="2" charset="-122"/>
              </a:rPr>
              <a:t>在</a:t>
            </a:r>
            <a:r>
              <a:rPr lang="zh-TW" altLang="en-US" sz="2600" dirty="0">
                <a:solidFill>
                  <a:schemeClr val="accent6">
                    <a:lumMod val="50000"/>
                  </a:schemeClr>
                </a:solidFill>
                <a:latin typeface="Yuanti SC" panose="02010600040101010101" pitchFamily="2" charset="-122"/>
                <a:ea typeface="Yuanti SC" panose="02010600040101010101" pitchFamily="2" charset="-122"/>
              </a:rPr>
              <a:t>完全</a:t>
            </a:r>
            <a:r>
              <a:rPr lang="ja-JP" altLang="en-US" sz="2600">
                <a:solidFill>
                  <a:schemeClr val="accent6">
                    <a:lumMod val="50000"/>
                  </a:schemeClr>
                </a:solidFill>
                <a:latin typeface="Yuanti SC" panose="02010600040101010101" pitchFamily="2" charset="-122"/>
                <a:ea typeface="Yuanti SC" panose="02010600040101010101" pitchFamily="2" charset="-122"/>
              </a:rPr>
              <a:t>認識基督的</a:t>
            </a:r>
            <a:r>
              <a:rPr lang="zh-TW" altLang="en-US" sz="2600" dirty="0">
                <a:solidFill>
                  <a:schemeClr val="accent6">
                    <a:lumMod val="50000"/>
                  </a:schemeClr>
                </a:solidFill>
                <a:latin typeface="Yuanti SC" panose="02010600040101010101" pitchFamily="2" charset="-122"/>
                <a:ea typeface="Yuanti SC" panose="02010600040101010101" pitchFamily="2" charset="-122"/>
              </a:rPr>
              <a:t>事</a:t>
            </a:r>
            <a:r>
              <a:rPr lang="ja-JP" altLang="en-US" sz="2600">
                <a:solidFill>
                  <a:schemeClr val="accent6">
                    <a:lumMod val="50000"/>
                  </a:schemeClr>
                </a:solidFill>
                <a:latin typeface="Yuanti SC" panose="02010600040101010101" pitchFamily="2" charset="-122"/>
                <a:ea typeface="Yuanti SC" panose="02010600040101010101" pitchFamily="2" charset="-122"/>
              </a:rPr>
              <a:t>上長進</a:t>
            </a:r>
            <a:endParaRPr lang="en-US" altLang="ja-JP" sz="2600" dirty="0">
              <a:solidFill>
                <a:schemeClr val="accent6">
                  <a:lumMod val="50000"/>
                </a:schemeClr>
              </a:solidFill>
              <a:latin typeface="Yuanti SC" panose="02010600040101010101" pitchFamily="2" charset="-122"/>
              <a:ea typeface="Yuanti SC" panose="02010600040101010101" pitchFamily="2" charset="-122"/>
            </a:endParaRPr>
          </a:p>
          <a:p>
            <a:pPr>
              <a:lnSpc>
                <a:spcPct val="110000"/>
              </a:lnSpc>
            </a:pPr>
            <a:r>
              <a:rPr lang="en-US" sz="2600" dirty="0">
                <a:latin typeface="Helvetica" pitchFamily="2" charset="0"/>
              </a:rPr>
              <a:t>2. Use Diligence</a:t>
            </a:r>
          </a:p>
          <a:p>
            <a:pPr marL="0" indent="0">
              <a:lnSpc>
                <a:spcPct val="110000"/>
              </a:lnSpc>
              <a:buNone/>
            </a:pPr>
            <a:r>
              <a:rPr lang="en-US" altLang="ja-JP" sz="2600" dirty="0"/>
              <a:t>         </a:t>
            </a:r>
            <a:r>
              <a:rPr lang="ja-JP" altLang="en-US" sz="2600">
                <a:solidFill>
                  <a:schemeClr val="accent6">
                    <a:lumMod val="50000"/>
                  </a:schemeClr>
                </a:solidFill>
                <a:latin typeface="Yuanti SC" panose="02010600040101010101" pitchFamily="2" charset="-122"/>
                <a:ea typeface="Yuanti SC" panose="02010600040101010101" pitchFamily="2" charset="-122"/>
              </a:rPr>
              <a:t>要殷勤</a:t>
            </a:r>
            <a:endParaRPr lang="en-US" sz="2600" dirty="0">
              <a:solidFill>
                <a:schemeClr val="accent6">
                  <a:lumMod val="50000"/>
                </a:schemeClr>
              </a:solidFill>
              <a:latin typeface="Yuanti SC" panose="02010600040101010101" pitchFamily="2" charset="-122"/>
              <a:ea typeface="Yuanti SC" panose="02010600040101010101" pitchFamily="2" charset="-122"/>
            </a:endParaRPr>
          </a:p>
          <a:p>
            <a:pPr>
              <a:lnSpc>
                <a:spcPct val="110000"/>
              </a:lnSpc>
            </a:pPr>
            <a:r>
              <a:rPr lang="en-US" sz="2600" dirty="0">
                <a:latin typeface="Helvetica" pitchFamily="2" charset="0"/>
              </a:rPr>
              <a:t>3. Enter the Kingdom Richly</a:t>
            </a:r>
          </a:p>
          <a:p>
            <a:pPr marL="0" indent="0">
              <a:lnSpc>
                <a:spcPct val="110000"/>
              </a:lnSpc>
              <a:buNone/>
            </a:pPr>
            <a:r>
              <a:rPr lang="en-US" altLang="ja-JP" sz="2600" dirty="0"/>
              <a:t>         </a:t>
            </a:r>
            <a:r>
              <a:rPr lang="ja-JP" altLang="en-US" sz="2600">
                <a:solidFill>
                  <a:schemeClr val="accent6">
                    <a:lumMod val="50000"/>
                  </a:schemeClr>
                </a:solidFill>
                <a:latin typeface="Yuanti SC" panose="02010600040101010101" pitchFamily="2" charset="-122"/>
                <a:ea typeface="Yuanti SC" panose="02010600040101010101" pitchFamily="2" charset="-122"/>
              </a:rPr>
              <a:t>豐豐富富的進入天國</a:t>
            </a:r>
            <a:endParaRPr lang="en-US" sz="2600" dirty="0">
              <a:solidFill>
                <a:schemeClr val="accent6">
                  <a:lumMod val="50000"/>
                </a:schemeClr>
              </a:solidFill>
              <a:latin typeface="Yuanti SC" panose="02010600040101010101" pitchFamily="2" charset="-122"/>
              <a:ea typeface="Yuanti SC" panose="02010600040101010101" pitchFamily="2" charset="-122"/>
            </a:endParaRPr>
          </a:p>
          <a:p>
            <a:pPr>
              <a:lnSpc>
                <a:spcPct val="110000"/>
              </a:lnSpc>
            </a:pPr>
            <a:r>
              <a:rPr lang="en-US" sz="2600" dirty="0">
                <a:latin typeface="Helvetica" pitchFamily="2" charset="0"/>
              </a:rPr>
              <a:t>4. Be Careful and Mindful of Christ’s Coming (Parousia)</a:t>
            </a:r>
          </a:p>
          <a:p>
            <a:pPr marL="0" indent="0">
              <a:lnSpc>
                <a:spcPct val="110000"/>
              </a:lnSpc>
              <a:buNone/>
            </a:pPr>
            <a:r>
              <a:rPr lang="en-US" altLang="ja-JP" sz="2600" dirty="0">
                <a:latin typeface="Helvetica" pitchFamily="2" charset="0"/>
              </a:rPr>
              <a:t>      </a:t>
            </a:r>
            <a:r>
              <a:rPr lang="ja-JP" altLang="en-US" sz="2600">
                <a:solidFill>
                  <a:schemeClr val="accent6">
                    <a:lumMod val="50000"/>
                  </a:schemeClr>
                </a:solidFill>
                <a:latin typeface="Yuanti SC" panose="02010600040101010101" pitchFamily="2" charset="-122"/>
                <a:ea typeface="Yuanti SC" panose="02010600040101010101" pitchFamily="2" charset="-122"/>
              </a:rPr>
              <a:t>要謹慎留意基督的再來</a:t>
            </a:r>
            <a:r>
              <a:rPr lang="en-US" altLang="ja-JP" sz="2600" dirty="0">
                <a:solidFill>
                  <a:schemeClr val="accent6">
                    <a:lumMod val="50000"/>
                  </a:schemeClr>
                </a:solidFill>
              </a:rPr>
              <a:t>(</a:t>
            </a:r>
            <a:r>
              <a:rPr lang="zh-TW" altLang="en-US" sz="2600" dirty="0">
                <a:solidFill>
                  <a:schemeClr val="accent6">
                    <a:lumMod val="50000"/>
                  </a:schemeClr>
                </a:solidFill>
              </a:rPr>
              <a:t>巴路西亞</a:t>
            </a:r>
            <a:r>
              <a:rPr lang="en-US" altLang="zh-TW" sz="2600" dirty="0">
                <a:solidFill>
                  <a:schemeClr val="accent6">
                    <a:lumMod val="50000"/>
                  </a:schemeClr>
                </a:solidFill>
              </a:rPr>
              <a:t>)</a:t>
            </a:r>
            <a:endParaRPr lang="en-US" sz="2600" dirty="0">
              <a:solidFill>
                <a:schemeClr val="accent6">
                  <a:lumMod val="50000"/>
                </a:schemeClr>
              </a:solidFill>
            </a:endParaRPr>
          </a:p>
          <a:p>
            <a:pPr>
              <a:lnSpc>
                <a:spcPct val="110000"/>
              </a:lnSpc>
            </a:pPr>
            <a:r>
              <a:rPr lang="en-US" sz="2600" dirty="0">
                <a:latin typeface="Helvetica" pitchFamily="2" charset="0"/>
              </a:rPr>
              <a:t>5. Partakers of Divine Nature</a:t>
            </a:r>
          </a:p>
          <a:p>
            <a:pPr marL="0" indent="0">
              <a:lnSpc>
                <a:spcPct val="110000"/>
              </a:lnSpc>
              <a:buNone/>
            </a:pPr>
            <a:r>
              <a:rPr lang="en-US" altLang="ja-JP" sz="2600" dirty="0"/>
              <a:t>         </a:t>
            </a:r>
            <a:r>
              <a:rPr lang="ja-JP" altLang="en-US" sz="2600">
                <a:solidFill>
                  <a:schemeClr val="accent6">
                    <a:lumMod val="50000"/>
                  </a:schemeClr>
                </a:solidFill>
                <a:latin typeface="Yuanti SC" panose="02010600040101010101" pitchFamily="2" charset="-122"/>
                <a:ea typeface="Yuanti SC" panose="02010600040101010101" pitchFamily="2" charset="-122"/>
              </a:rPr>
              <a:t>得與神的性情有份</a:t>
            </a:r>
          </a:p>
          <a:p>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47649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8" y="1208904"/>
            <a:ext cx="2947482" cy="4601183"/>
          </a:xfrm>
        </p:spPr>
        <p:txBody>
          <a:bodyPr>
            <a:normAutofit fontScale="90000"/>
          </a:bodyPr>
          <a:lstStyle/>
          <a:p>
            <a:pPr>
              <a:lnSpc>
                <a:spcPct val="100000"/>
              </a:lnSpc>
            </a:pPr>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r>
              <a:rPr lang="en-US" sz="4800" b="1" dirty="0">
                <a:latin typeface="Palatino" pitchFamily="2" charset="77"/>
                <a:ea typeface="Palatino" pitchFamily="2" charset="77"/>
                <a:cs typeface="Arial Hebrew" pitchFamily="2" charset="-79"/>
              </a:rPr>
              <a:t>2 Peter</a:t>
            </a:r>
            <a:br>
              <a:rPr lang="en-US" sz="4400" b="1" dirty="0">
                <a:latin typeface="Palatino" pitchFamily="2" charset="77"/>
                <a:ea typeface="Palatino" pitchFamily="2" charset="77"/>
                <a:cs typeface="Arial Hebrew" pitchFamily="2" charset="-79"/>
              </a:rPr>
            </a:br>
            <a:r>
              <a:rPr lang="zh-TW" altLang="en-US" sz="4400" dirty="0">
                <a:latin typeface="Heiti SC Medium" pitchFamily="2" charset="-128"/>
                <a:ea typeface="Heiti SC Medium" pitchFamily="2" charset="-128"/>
                <a:cs typeface="Arial Hebrew" pitchFamily="2" charset="-79"/>
              </a:rPr>
              <a:t>彼得後書</a:t>
            </a:r>
            <a:br>
              <a:rPr lang="en-US" sz="4800" dirty="0"/>
            </a:br>
            <a:br>
              <a:rPr lang="en-US" dirty="0"/>
            </a:br>
            <a:br>
              <a:rPr lang="en-US" dirty="0"/>
            </a:br>
            <a:r>
              <a:rPr lang="en-US" sz="2400" dirty="0">
                <a:latin typeface="Helvetica" pitchFamily="2" charset="0"/>
              </a:rPr>
              <a:t>1. Grow in the Full Knowledge of Lord Jesus </a:t>
            </a:r>
            <a:br>
              <a:rPr lang="en-US" sz="2200" dirty="0">
                <a:latin typeface="Helvetica" pitchFamily="2" charset="0"/>
              </a:rPr>
            </a:br>
            <a:r>
              <a:rPr lang="en-US" altLang="ja-JP" sz="2200" dirty="0">
                <a:latin typeface="Yuanti SC" panose="02010600040101010101" pitchFamily="2" charset="-122"/>
                <a:ea typeface="Yuanti SC" panose="02010600040101010101" pitchFamily="2" charset="-122"/>
              </a:rPr>
              <a:t>1. </a:t>
            </a:r>
            <a:r>
              <a:rPr lang="ja-JP" altLang="en-US" sz="2200">
                <a:latin typeface="Yuanti SC" panose="02010600040101010101" pitchFamily="2" charset="-122"/>
                <a:ea typeface="Yuanti SC" panose="02010600040101010101" pitchFamily="2" charset="-122"/>
              </a:rPr>
              <a:t>在</a:t>
            </a:r>
            <a:r>
              <a:rPr lang="zh-TW" altLang="en-US" sz="2200" dirty="0">
                <a:latin typeface="Yuanti SC" panose="02010600040101010101" pitchFamily="2" charset="-122"/>
                <a:ea typeface="Yuanti SC" panose="02010600040101010101" pitchFamily="2" charset="-122"/>
              </a:rPr>
              <a:t>充份</a:t>
            </a:r>
            <a:r>
              <a:rPr lang="ja-JP" altLang="en-US" sz="2200">
                <a:latin typeface="Yuanti SC" panose="02010600040101010101" pitchFamily="2" charset="-122"/>
                <a:ea typeface="Yuanti SC" panose="02010600040101010101" pitchFamily="2" charset="-122"/>
              </a:rPr>
              <a:t>認識主耶稣基督的知識上長進</a:t>
            </a:r>
            <a:br>
              <a:rPr lang="ja-JP" altLang="en-US" sz="2200">
                <a:latin typeface="Yuanti SC" panose="02010600040101010101" pitchFamily="2" charset="-122"/>
                <a:ea typeface="Yuanti SC" panose="02010600040101010101" pitchFamily="2" charset="-122"/>
              </a:rPr>
            </a:br>
            <a:br>
              <a:rPr lang="ja-JP" altLang="en-US" sz="4800"/>
            </a:br>
            <a:br>
              <a:rPr lang="ja-JP" altLang="en-US" sz="4800"/>
            </a:br>
            <a:endParaRPr lang="en-US" sz="4800" dirty="0"/>
          </a:p>
        </p:txBody>
      </p:sp>
      <p:sp>
        <p:nvSpPr>
          <p:cNvPr id="3" name="Content Placeholder 2"/>
          <p:cNvSpPr>
            <a:spLocks noGrp="1"/>
          </p:cNvSpPr>
          <p:nvPr>
            <p:ph idx="1"/>
          </p:nvPr>
        </p:nvSpPr>
        <p:spPr/>
        <p:txBody>
          <a:bodyPr>
            <a:normAutofit fontScale="85000" lnSpcReduction="20000"/>
          </a:bodyPr>
          <a:lstStyle/>
          <a:p>
            <a:pPr marL="91440" indent="-91440">
              <a:lnSpc>
                <a:spcPct val="120000"/>
              </a:lnSpc>
              <a:spcBef>
                <a:spcPts val="600"/>
              </a:spcBef>
            </a:pPr>
            <a:r>
              <a:rPr lang="en-US" sz="2100" i="1" dirty="0">
                <a:solidFill>
                  <a:schemeClr val="accent5">
                    <a:lumMod val="50000"/>
                  </a:schemeClr>
                </a:solidFill>
                <a:latin typeface="Palatino" pitchFamily="2" charset="77"/>
                <a:ea typeface="Palatino" pitchFamily="2" charset="77"/>
              </a:rPr>
              <a:t>2 Pet. 1:2-4 Grace and peace be multiplied to you in the </a:t>
            </a:r>
            <a:r>
              <a:rPr lang="en-US" sz="2100" b="1" i="1" u="sng" dirty="0">
                <a:solidFill>
                  <a:schemeClr val="accent5">
                    <a:lumMod val="50000"/>
                  </a:schemeClr>
                </a:solidFill>
                <a:latin typeface="Palatino" pitchFamily="2" charset="77"/>
                <a:ea typeface="Palatino" pitchFamily="2" charset="77"/>
              </a:rPr>
              <a:t>knowledge</a:t>
            </a:r>
            <a:r>
              <a:rPr lang="en-US" sz="2100" i="1" dirty="0">
                <a:solidFill>
                  <a:schemeClr val="accent5">
                    <a:lumMod val="50000"/>
                  </a:schemeClr>
                </a:solidFill>
                <a:latin typeface="Palatino" pitchFamily="2" charset="77"/>
                <a:ea typeface="Palatino" pitchFamily="2" charset="77"/>
              </a:rPr>
              <a:t> of God and of Jesus our Lord, 3 as His divine power has given to us all things that pertain to life and godliness, through the </a:t>
            </a:r>
            <a:r>
              <a:rPr lang="en-US" sz="2100" b="1" i="1" u="sng" dirty="0">
                <a:solidFill>
                  <a:schemeClr val="accent5">
                    <a:lumMod val="50000"/>
                  </a:schemeClr>
                </a:solidFill>
                <a:latin typeface="Palatino" pitchFamily="2" charset="77"/>
                <a:ea typeface="Palatino" pitchFamily="2" charset="77"/>
              </a:rPr>
              <a:t>knowledge </a:t>
            </a:r>
            <a:r>
              <a:rPr lang="en-US" sz="2100" i="1" dirty="0">
                <a:solidFill>
                  <a:schemeClr val="accent5">
                    <a:lumMod val="50000"/>
                  </a:schemeClr>
                </a:solidFill>
                <a:latin typeface="Palatino" pitchFamily="2" charset="77"/>
                <a:ea typeface="Palatino" pitchFamily="2" charset="77"/>
              </a:rPr>
              <a:t>of Him who called us by glory and virtue, 4 by which have been given to us exceedingly great and precious promises, that through these </a:t>
            </a:r>
            <a:r>
              <a:rPr lang="en-US" sz="2100" b="1" i="1" dirty="0">
                <a:solidFill>
                  <a:schemeClr val="accent5">
                    <a:lumMod val="50000"/>
                  </a:schemeClr>
                </a:solidFill>
                <a:latin typeface="Palatino" pitchFamily="2" charset="77"/>
                <a:ea typeface="Palatino" pitchFamily="2" charset="77"/>
              </a:rPr>
              <a:t>you may be partakers of the divine nature</a:t>
            </a:r>
            <a:r>
              <a:rPr lang="en-US" sz="2100" i="1" dirty="0">
                <a:solidFill>
                  <a:schemeClr val="accent5">
                    <a:lumMod val="50000"/>
                  </a:schemeClr>
                </a:solidFill>
                <a:latin typeface="Palatino" pitchFamily="2" charset="77"/>
                <a:ea typeface="Palatino" pitchFamily="2" charset="77"/>
              </a:rPr>
              <a:t>, having escaped the corruption that is in the world through lust.</a:t>
            </a:r>
          </a:p>
          <a:p>
            <a:pPr marL="91440" indent="-91440">
              <a:lnSpc>
                <a:spcPct val="120000"/>
              </a:lnSpc>
              <a:spcBef>
                <a:spcPts val="600"/>
              </a:spcBef>
            </a:pPr>
            <a:r>
              <a:rPr lang="ja-JP" altLang="en-US" sz="2100">
                <a:solidFill>
                  <a:srgbClr val="002060"/>
                </a:solidFill>
                <a:latin typeface="Kaiti SC" panose="02010600040101010101" pitchFamily="2" charset="-122"/>
                <a:ea typeface="Kaiti SC" panose="02010600040101010101" pitchFamily="2" charset="-122"/>
              </a:rPr>
              <a:t>彼後</a:t>
            </a:r>
            <a:r>
              <a:rPr lang="en-US" altLang="ja-JP" sz="2100" dirty="0">
                <a:solidFill>
                  <a:srgbClr val="002060"/>
                </a:solidFill>
                <a:latin typeface="Kaiti SC" panose="02010600040101010101" pitchFamily="2" charset="-122"/>
                <a:ea typeface="Kaiti SC" panose="02010600040101010101" pitchFamily="2" charset="-122"/>
              </a:rPr>
              <a:t>1</a:t>
            </a:r>
            <a:r>
              <a:rPr lang="zh-Hant" altLang="en-US" sz="2100" dirty="0">
                <a:solidFill>
                  <a:srgbClr val="002060"/>
                </a:solidFill>
                <a:latin typeface="Kaiti SC" panose="02010600040101010101" pitchFamily="2" charset="-122"/>
                <a:ea typeface="Kaiti SC" panose="02010600040101010101" pitchFamily="2" charset="-122"/>
              </a:rPr>
              <a:t>：</a:t>
            </a:r>
            <a:r>
              <a:rPr lang="en-US" altLang="ja-JP" sz="2100" dirty="0">
                <a:solidFill>
                  <a:srgbClr val="002060"/>
                </a:solidFill>
                <a:latin typeface="Kaiti SC" panose="02010600040101010101" pitchFamily="2" charset="-122"/>
                <a:ea typeface="Kaiti SC" panose="02010600040101010101" pitchFamily="2" charset="-122"/>
              </a:rPr>
              <a:t>2-4</a:t>
            </a:r>
            <a:r>
              <a:rPr lang="zh-Hant" altLang="en-US" sz="2100" dirty="0">
                <a:solidFill>
                  <a:srgbClr val="002060"/>
                </a:solidFill>
                <a:latin typeface="Kaiti SC" panose="02010600040101010101" pitchFamily="2" charset="-122"/>
                <a:ea typeface="Kaiti SC" panose="02010600040101010101" pitchFamily="2" charset="-122"/>
              </a:rPr>
              <a:t> </a:t>
            </a:r>
            <a:r>
              <a:rPr lang="ja-JP" altLang="en-US" sz="2100">
                <a:solidFill>
                  <a:srgbClr val="002060"/>
                </a:solidFill>
                <a:latin typeface="Kaiti SC" panose="02010600040101010101" pitchFamily="2" charset="-122"/>
                <a:ea typeface="Kaiti SC" panose="02010600040101010101" pitchFamily="2" charset="-122"/>
              </a:rPr>
              <a:t>願恩惠、平安因你們</a:t>
            </a:r>
            <a:r>
              <a:rPr lang="ja-JP" altLang="en-US" sz="2100" b="1" u="sng">
                <a:solidFill>
                  <a:srgbClr val="002060"/>
                </a:solidFill>
                <a:latin typeface="Kaiti SC" panose="02010600040101010101" pitchFamily="2" charset="-122"/>
                <a:ea typeface="Kaiti SC" panose="02010600040101010101" pitchFamily="2" charset="-122"/>
              </a:rPr>
              <a:t>認識</a:t>
            </a:r>
            <a:r>
              <a:rPr lang="ja-JP" altLang="en-US" sz="2100">
                <a:solidFill>
                  <a:srgbClr val="002060"/>
                </a:solidFill>
                <a:latin typeface="Kaiti SC" panose="02010600040101010101" pitchFamily="2" charset="-122"/>
                <a:ea typeface="Kaiti SC" panose="02010600040101010101" pitchFamily="2" charset="-122"/>
              </a:rPr>
              <a:t>神和我們主耶穌多多的加給你們。神的神能已將一切關乎生命和虔敬的事賜給我們，皆因我們</a:t>
            </a:r>
            <a:r>
              <a:rPr lang="ja-JP" altLang="en-US" sz="2100" b="1" u="sng">
                <a:solidFill>
                  <a:srgbClr val="002060"/>
                </a:solidFill>
                <a:latin typeface="Kaiti SC" panose="02010600040101010101" pitchFamily="2" charset="-122"/>
                <a:ea typeface="Kaiti SC" panose="02010600040101010101" pitchFamily="2" charset="-122"/>
              </a:rPr>
              <a:t>認識</a:t>
            </a:r>
            <a:r>
              <a:rPr lang="ja-JP" altLang="en-US" sz="2100">
                <a:solidFill>
                  <a:srgbClr val="002060"/>
                </a:solidFill>
                <a:latin typeface="Kaiti SC" panose="02010600040101010101" pitchFamily="2" charset="-122"/>
                <a:ea typeface="Kaiti SC" panose="02010600040101010101" pitchFamily="2" charset="-122"/>
              </a:rPr>
              <a:t>那用自己榮耀和美德召我們的主。因此，他已將又寶貴又極大的應許賜給我們，叫我們既脫離世上從情慾來的敗壞，</a:t>
            </a:r>
            <a:r>
              <a:rPr lang="ja-JP" altLang="en-US" sz="2100" b="1">
                <a:solidFill>
                  <a:srgbClr val="002060"/>
                </a:solidFill>
                <a:latin typeface="Kaiti SC" panose="02010600040101010101" pitchFamily="2" charset="-122"/>
                <a:ea typeface="Kaiti SC" panose="02010600040101010101" pitchFamily="2" charset="-122"/>
              </a:rPr>
              <a:t>就得與神的性情有分</a:t>
            </a:r>
            <a:r>
              <a:rPr lang="ja-JP" altLang="en-US" sz="2100">
                <a:solidFill>
                  <a:srgbClr val="002060"/>
                </a:solidFill>
                <a:latin typeface="Kaiti SC" panose="02010600040101010101" pitchFamily="2" charset="-122"/>
                <a:ea typeface="Kaiti SC" panose="02010600040101010101" pitchFamily="2" charset="-122"/>
              </a:rPr>
              <a:t>。</a:t>
            </a:r>
            <a:endParaRPr lang="en-US" altLang="ja-JP" sz="2100" dirty="0">
              <a:solidFill>
                <a:srgbClr val="002060"/>
              </a:solidFill>
              <a:latin typeface="Kaiti SC" panose="02010600040101010101" pitchFamily="2" charset="-122"/>
              <a:ea typeface="Kaiti SC" panose="02010600040101010101" pitchFamily="2" charset="-122"/>
            </a:endParaRPr>
          </a:p>
          <a:p>
            <a:pPr>
              <a:lnSpc>
                <a:spcPct val="120000"/>
              </a:lnSpc>
            </a:pPr>
            <a:r>
              <a:rPr lang="en-US" sz="2100" u="sng" dirty="0">
                <a:latin typeface="Helvetica" pitchFamily="2" charset="0"/>
              </a:rPr>
              <a:t>Knowledge</a:t>
            </a:r>
            <a:r>
              <a:rPr lang="en-US" sz="2100" dirty="0">
                <a:latin typeface="Helvetica" pitchFamily="2" charset="0"/>
              </a:rPr>
              <a:t> = </a:t>
            </a:r>
            <a:r>
              <a:rPr lang="en-US" sz="2100" dirty="0" err="1">
                <a:latin typeface="Helvetica" pitchFamily="2" charset="0"/>
              </a:rPr>
              <a:t>epignosis</a:t>
            </a:r>
            <a:r>
              <a:rPr lang="en-US" sz="2100" dirty="0">
                <a:latin typeface="Helvetica" pitchFamily="2" charset="0"/>
              </a:rPr>
              <a:t> = means full knowledge (objective). Used 4 times. Grow in the full knowledge of our Lord Jesus. Paul’s keyword in Ephesians; Peter refers to Paul’s letters in his letter.</a:t>
            </a:r>
          </a:p>
          <a:p>
            <a:pPr>
              <a:lnSpc>
                <a:spcPct val="120000"/>
              </a:lnSpc>
            </a:pPr>
            <a:r>
              <a:rPr lang="en-US" sz="2100" dirty="0" err="1">
                <a:solidFill>
                  <a:schemeClr val="accent6">
                    <a:lumMod val="50000"/>
                  </a:schemeClr>
                </a:solidFill>
                <a:latin typeface="Microsoft JhengHei" panose="020B0604030504040204" pitchFamily="34" charset="-120"/>
                <a:ea typeface="Microsoft JhengHei" panose="020B0604030504040204" pitchFamily="34" charset="-120"/>
              </a:rPr>
              <a:t>Epignosis</a:t>
            </a:r>
            <a:r>
              <a:rPr lang="en-US" sz="2100" dirty="0">
                <a:solidFill>
                  <a:schemeClr val="accent6">
                    <a:lumMod val="50000"/>
                  </a:schemeClr>
                </a:solidFill>
                <a:latin typeface="Microsoft JhengHei" panose="020B0604030504040204" pitchFamily="34" charset="-120"/>
                <a:ea typeface="Microsoft JhengHei" panose="020B0604030504040204" pitchFamily="34" charset="-120"/>
              </a:rPr>
              <a:t>(</a:t>
            </a:r>
            <a:r>
              <a:rPr lang="ja-JP" altLang="en-US" sz="2100">
                <a:solidFill>
                  <a:schemeClr val="accent6">
                    <a:lumMod val="50000"/>
                  </a:schemeClr>
                </a:solidFill>
                <a:latin typeface="Microsoft JhengHei" panose="020B0604030504040204" pitchFamily="34" charset="-120"/>
                <a:ea typeface="Microsoft JhengHei" panose="020B0604030504040204" pitchFamily="34" charset="-120"/>
              </a:rPr>
              <a:t>認識</a:t>
            </a:r>
            <a:r>
              <a:rPr lang="en-US" altLang="ja-JP" sz="2100" dirty="0">
                <a:solidFill>
                  <a:schemeClr val="accent6">
                    <a:lumMod val="50000"/>
                  </a:schemeClr>
                </a:solidFill>
                <a:latin typeface="Microsoft JhengHei" panose="020B0604030504040204" pitchFamily="34" charset="-120"/>
                <a:ea typeface="Microsoft JhengHei" panose="020B0604030504040204" pitchFamily="34" charset="-120"/>
              </a:rPr>
              <a:t>)</a:t>
            </a:r>
            <a:r>
              <a:rPr lang="ja-JP" altLang="en-US" sz="2100">
                <a:solidFill>
                  <a:schemeClr val="accent6">
                    <a:lumMod val="50000"/>
                  </a:schemeClr>
                </a:solidFill>
                <a:latin typeface="Microsoft JhengHei" panose="020B0604030504040204" pitchFamily="34" charset="-120"/>
                <a:ea typeface="Microsoft JhengHei" panose="020B0604030504040204" pitchFamily="34" charset="-120"/>
              </a:rPr>
              <a:t>，這個字，意味著完全充足的知識（是客觀的）。在</a:t>
            </a:r>
            <a:r>
              <a:rPr lang="zh-TW" altLang="en-US" sz="2100" dirty="0">
                <a:solidFill>
                  <a:schemeClr val="accent6">
                    <a:lumMod val="50000"/>
                  </a:schemeClr>
                </a:solidFill>
                <a:latin typeface="Microsoft JhengHei" panose="020B0604030504040204" pitchFamily="34" charset="-120"/>
                <a:ea typeface="Microsoft JhengHei" panose="020B0604030504040204" pitchFamily="34" charset="-120"/>
              </a:rPr>
              <a:t>此</a:t>
            </a:r>
            <a:r>
              <a:rPr lang="ja-JP" altLang="en-US" sz="2100">
                <a:solidFill>
                  <a:schemeClr val="accent6">
                    <a:lumMod val="50000"/>
                  </a:schemeClr>
                </a:solidFill>
                <a:latin typeface="Microsoft JhengHei" panose="020B0604030504040204" pitchFamily="34" charset="-120"/>
                <a:ea typeface="Microsoft JhengHei" panose="020B0604030504040204" pitchFamily="34" charset="-120"/>
              </a:rPr>
              <a:t>用了四次。在認識我主耶稣基督的真知識上長進，這是</a:t>
            </a:r>
            <a:r>
              <a:rPr lang="ja-JP" altLang="en-US" sz="2100" u="sng">
                <a:solidFill>
                  <a:schemeClr val="accent6">
                    <a:lumMod val="50000"/>
                  </a:schemeClr>
                </a:solidFill>
                <a:latin typeface="Microsoft JhengHei" panose="020B0604030504040204" pitchFamily="34" charset="-120"/>
                <a:ea typeface="Microsoft JhengHei" panose="020B0604030504040204" pitchFamily="34" charset="-120"/>
              </a:rPr>
              <a:t>保羅</a:t>
            </a:r>
            <a:r>
              <a:rPr lang="ja-JP" altLang="en-US" sz="2100">
                <a:solidFill>
                  <a:schemeClr val="accent6">
                    <a:lumMod val="50000"/>
                  </a:schemeClr>
                </a:solidFill>
                <a:latin typeface="Microsoft JhengHei" panose="020B0604030504040204" pitchFamily="34" charset="-120"/>
                <a:ea typeface="Microsoft JhengHei" panose="020B0604030504040204" pitchFamily="34" charset="-120"/>
              </a:rPr>
              <a:t>在</a:t>
            </a:r>
            <a:r>
              <a:rPr lang="ja-JP" altLang="en-US" sz="2100" u="sng">
                <a:solidFill>
                  <a:schemeClr val="accent6">
                    <a:lumMod val="50000"/>
                  </a:schemeClr>
                </a:solidFill>
                <a:latin typeface="Microsoft JhengHei" panose="020B0604030504040204" pitchFamily="34" charset="-120"/>
                <a:ea typeface="Microsoft JhengHei" panose="020B0604030504040204" pitchFamily="34" charset="-120"/>
              </a:rPr>
              <a:t>以弗所</a:t>
            </a:r>
            <a:r>
              <a:rPr lang="ja-JP" altLang="en-US" sz="2100">
                <a:solidFill>
                  <a:schemeClr val="accent6">
                    <a:lumMod val="50000"/>
                  </a:schemeClr>
                </a:solidFill>
                <a:latin typeface="Microsoft JhengHei" panose="020B0604030504040204" pitchFamily="34" charset="-120"/>
                <a:ea typeface="Microsoft JhengHei" panose="020B0604030504040204" pitchFamily="34" charset="-120"/>
              </a:rPr>
              <a:t>書</a:t>
            </a:r>
            <a:r>
              <a:rPr lang="zh-TW" altLang="en-US" sz="2100" dirty="0">
                <a:solidFill>
                  <a:schemeClr val="accent6">
                    <a:lumMod val="50000"/>
                  </a:schemeClr>
                </a:solidFill>
                <a:latin typeface="Microsoft JhengHei" panose="020B0604030504040204" pitchFamily="34" charset="-120"/>
                <a:ea typeface="Microsoft JhengHei" panose="020B0604030504040204" pitchFamily="34" charset="-120"/>
              </a:rPr>
              <a:t>裡</a:t>
            </a:r>
            <a:r>
              <a:rPr lang="ja-JP" altLang="en-US" sz="2100">
                <a:solidFill>
                  <a:schemeClr val="accent6">
                    <a:lumMod val="50000"/>
                  </a:schemeClr>
                </a:solidFill>
                <a:latin typeface="Microsoft JhengHei" panose="020B0604030504040204" pitchFamily="34" charset="-120"/>
                <a:ea typeface="Microsoft JhengHei" panose="020B0604030504040204" pitchFamily="34" charset="-120"/>
              </a:rPr>
              <a:t>用的關鍵詞；</a:t>
            </a:r>
            <a:r>
              <a:rPr lang="ja-JP" altLang="en-US" sz="21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2100">
                <a:solidFill>
                  <a:schemeClr val="accent6">
                    <a:lumMod val="50000"/>
                  </a:schemeClr>
                </a:solidFill>
                <a:latin typeface="Microsoft JhengHei" panose="020B0604030504040204" pitchFamily="34" charset="-120"/>
                <a:ea typeface="Microsoft JhengHei" panose="020B0604030504040204" pitchFamily="34" charset="-120"/>
              </a:rPr>
              <a:t>在這裏引述了</a:t>
            </a:r>
            <a:r>
              <a:rPr lang="ja-JP" altLang="en-US" sz="2100" u="sng">
                <a:solidFill>
                  <a:schemeClr val="accent6">
                    <a:lumMod val="50000"/>
                  </a:schemeClr>
                </a:solidFill>
                <a:latin typeface="Microsoft JhengHei" panose="020B0604030504040204" pitchFamily="34" charset="-120"/>
                <a:ea typeface="Microsoft JhengHei" panose="020B0604030504040204" pitchFamily="34" charset="-120"/>
              </a:rPr>
              <a:t>保羅</a:t>
            </a:r>
            <a:r>
              <a:rPr lang="ja-JP" altLang="en-US" sz="2100">
                <a:solidFill>
                  <a:schemeClr val="accent6">
                    <a:lumMod val="50000"/>
                  </a:schemeClr>
                </a:solidFill>
                <a:latin typeface="Microsoft JhengHei" panose="020B0604030504040204" pitchFamily="34" charset="-120"/>
                <a:ea typeface="Microsoft JhengHei" panose="020B0604030504040204" pitchFamily="34" charset="-120"/>
              </a:rPr>
              <a:t>的書信。</a:t>
            </a:r>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88709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46" y="945223"/>
            <a:ext cx="2947482" cy="5039526"/>
          </a:xfrm>
        </p:spPr>
        <p:txBody>
          <a:bodyPr>
            <a:normAutofit fontScale="90000"/>
          </a:bodyPr>
          <a:lstStyle/>
          <a:p>
            <a:pPr>
              <a:lnSpc>
                <a:spcPct val="100000"/>
              </a:lnSpc>
            </a:pPr>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br>
              <a:rPr lang="en-US" sz="4800" b="1" dirty="0">
                <a:latin typeface="Palatino" pitchFamily="2" charset="77"/>
                <a:ea typeface="Palatino" pitchFamily="2" charset="77"/>
                <a:cs typeface="Arial Hebrew" pitchFamily="2" charset="-79"/>
              </a:rPr>
            </a:br>
            <a:r>
              <a:rPr lang="en-US" sz="4800" b="1" dirty="0">
                <a:latin typeface="Palatino" pitchFamily="2" charset="77"/>
                <a:ea typeface="Palatino" pitchFamily="2" charset="77"/>
                <a:cs typeface="Arial Hebrew" pitchFamily="2" charset="-79"/>
              </a:rPr>
              <a:t>2 Peter</a:t>
            </a:r>
            <a:br>
              <a:rPr lang="en-US" sz="4400" b="1" dirty="0">
                <a:latin typeface="Palatino" pitchFamily="2" charset="77"/>
                <a:ea typeface="Palatino" pitchFamily="2" charset="77"/>
                <a:cs typeface="Arial Hebrew" pitchFamily="2" charset="-79"/>
              </a:rPr>
            </a:br>
            <a:r>
              <a:rPr lang="zh-TW" altLang="en-US" sz="4400" dirty="0">
                <a:latin typeface="Heiti SC Medium" pitchFamily="2" charset="-128"/>
                <a:ea typeface="Heiti SC Medium" pitchFamily="2" charset="-128"/>
                <a:cs typeface="Arial Hebrew" pitchFamily="2" charset="-79"/>
              </a:rPr>
              <a:t>彼得後書</a:t>
            </a:r>
            <a:br>
              <a:rPr lang="en-US" sz="4800" dirty="0"/>
            </a:br>
            <a:br>
              <a:rPr lang="en-US" dirty="0"/>
            </a:br>
            <a:br>
              <a:rPr lang="en-US" dirty="0"/>
            </a:br>
            <a:br>
              <a:rPr lang="en-US" dirty="0"/>
            </a:br>
            <a:r>
              <a:rPr lang="en-US" sz="2400" dirty="0">
                <a:latin typeface="Helvetica" pitchFamily="2" charset="0"/>
              </a:rPr>
              <a:t>1. Grow in the Full Knowledge of Lord Jesus </a:t>
            </a:r>
            <a:br>
              <a:rPr lang="en-US" sz="2200" dirty="0">
                <a:latin typeface="Helvetica" pitchFamily="2" charset="0"/>
              </a:rPr>
            </a:br>
            <a:r>
              <a:rPr lang="en-US" altLang="ja-JP" sz="2200" dirty="0">
                <a:latin typeface="Yuanti SC" panose="02010600040101010101" pitchFamily="2" charset="-122"/>
                <a:ea typeface="Yuanti SC" panose="02010600040101010101" pitchFamily="2" charset="-122"/>
              </a:rPr>
              <a:t>1. </a:t>
            </a:r>
            <a:r>
              <a:rPr lang="ja-JP" altLang="en-US" sz="2200">
                <a:latin typeface="Yuanti SC" panose="02010600040101010101" pitchFamily="2" charset="-122"/>
                <a:ea typeface="Yuanti SC" panose="02010600040101010101" pitchFamily="2" charset="-122"/>
              </a:rPr>
              <a:t>在</a:t>
            </a:r>
            <a:r>
              <a:rPr lang="zh-TW" altLang="en-US" sz="2200" dirty="0">
                <a:latin typeface="Yuanti SC" panose="02010600040101010101" pitchFamily="2" charset="-122"/>
                <a:ea typeface="Yuanti SC" panose="02010600040101010101" pitchFamily="2" charset="-122"/>
              </a:rPr>
              <a:t>充份</a:t>
            </a:r>
            <a:r>
              <a:rPr lang="ja-JP" altLang="en-US" sz="2200">
                <a:latin typeface="Yuanti SC" panose="02010600040101010101" pitchFamily="2" charset="-122"/>
                <a:ea typeface="Yuanti SC" panose="02010600040101010101" pitchFamily="2" charset="-122"/>
              </a:rPr>
              <a:t>認識主耶稣基督的知識上長進</a:t>
            </a:r>
            <a:br>
              <a:rPr lang="ja-JP" altLang="en-US" sz="2200">
                <a:latin typeface="Yuanti SC" panose="02010600040101010101" pitchFamily="2" charset="-122"/>
                <a:ea typeface="Yuanti SC" panose="02010600040101010101" pitchFamily="2" charset="-122"/>
              </a:rPr>
            </a:br>
            <a:br>
              <a:rPr lang="ja-JP" altLang="en-US" sz="2200">
                <a:latin typeface="Yuanti SC" panose="02010600040101010101" pitchFamily="2" charset="-122"/>
                <a:ea typeface="Yuanti SC" panose="02010600040101010101" pitchFamily="2" charset="-122"/>
              </a:rPr>
            </a:br>
            <a:br>
              <a:rPr lang="ja-JP" altLang="en-US" sz="4800"/>
            </a:br>
            <a:br>
              <a:rPr lang="ja-JP" altLang="en-US" sz="4800"/>
            </a:br>
            <a:endParaRPr lang="en-US" sz="4800" dirty="0"/>
          </a:p>
        </p:txBody>
      </p:sp>
      <p:sp>
        <p:nvSpPr>
          <p:cNvPr id="3" name="Content Placeholder 2"/>
          <p:cNvSpPr>
            <a:spLocks noGrp="1"/>
          </p:cNvSpPr>
          <p:nvPr>
            <p:ph idx="1"/>
          </p:nvPr>
        </p:nvSpPr>
        <p:spPr>
          <a:xfrm>
            <a:off x="3694607" y="864109"/>
            <a:ext cx="7606966" cy="5120640"/>
          </a:xfrm>
        </p:spPr>
        <p:txBody>
          <a:bodyPr numCol="1">
            <a:noAutofit/>
          </a:bodyPr>
          <a:lstStyle/>
          <a:p>
            <a:pPr marL="0" indent="0">
              <a:lnSpc>
                <a:spcPct val="100000"/>
              </a:lnSpc>
              <a:spcBef>
                <a:spcPts val="0"/>
              </a:spcBef>
            </a:pPr>
            <a:r>
              <a:rPr lang="en-US" sz="1600" i="1" dirty="0">
                <a:solidFill>
                  <a:schemeClr val="accent5">
                    <a:lumMod val="50000"/>
                  </a:schemeClr>
                </a:solidFill>
                <a:latin typeface="Palatino" pitchFamily="2" charset="77"/>
                <a:ea typeface="Palatino" pitchFamily="2" charset="77"/>
              </a:rPr>
              <a:t>2 Pet. 1:2-4 Grace and peace be multiplied to you in the </a:t>
            </a:r>
            <a:r>
              <a:rPr lang="en-US" sz="1600" b="1" i="1" u="sng" dirty="0">
                <a:solidFill>
                  <a:schemeClr val="accent5">
                    <a:lumMod val="50000"/>
                  </a:schemeClr>
                </a:solidFill>
                <a:latin typeface="Palatino" pitchFamily="2" charset="77"/>
                <a:ea typeface="Palatino" pitchFamily="2" charset="77"/>
              </a:rPr>
              <a:t>knowledge</a:t>
            </a:r>
            <a:r>
              <a:rPr lang="en-US" sz="1600" i="1" dirty="0">
                <a:solidFill>
                  <a:schemeClr val="accent5">
                    <a:lumMod val="50000"/>
                  </a:schemeClr>
                </a:solidFill>
                <a:latin typeface="Palatino" pitchFamily="2" charset="77"/>
                <a:ea typeface="Palatino" pitchFamily="2" charset="77"/>
              </a:rPr>
              <a:t> of God and of Jesus our Lord, 3 as His divine power has given to us all things that pertain to life and godliness, through the </a:t>
            </a:r>
            <a:r>
              <a:rPr lang="en-US" sz="1600" b="1" i="1" u="sng" dirty="0">
                <a:solidFill>
                  <a:schemeClr val="accent5">
                    <a:lumMod val="50000"/>
                  </a:schemeClr>
                </a:solidFill>
                <a:latin typeface="Palatino" pitchFamily="2" charset="77"/>
                <a:ea typeface="Palatino" pitchFamily="2" charset="77"/>
              </a:rPr>
              <a:t>knowledge </a:t>
            </a:r>
            <a:r>
              <a:rPr lang="en-US" sz="1600" i="1" dirty="0">
                <a:solidFill>
                  <a:schemeClr val="accent5">
                    <a:lumMod val="50000"/>
                  </a:schemeClr>
                </a:solidFill>
                <a:latin typeface="Palatino" pitchFamily="2" charset="77"/>
                <a:ea typeface="Palatino" pitchFamily="2" charset="77"/>
              </a:rPr>
              <a:t>of Him who called us by glory and virtue, 4 by which have been given to us exceedingly great and precious promises, that through these </a:t>
            </a:r>
            <a:r>
              <a:rPr lang="en-US" sz="1600" b="1" i="1" dirty="0">
                <a:solidFill>
                  <a:schemeClr val="accent5">
                    <a:lumMod val="50000"/>
                  </a:schemeClr>
                </a:solidFill>
                <a:latin typeface="Palatino" pitchFamily="2" charset="77"/>
                <a:ea typeface="Palatino" pitchFamily="2" charset="77"/>
              </a:rPr>
              <a:t>you may be partakers of the divine nature</a:t>
            </a:r>
            <a:r>
              <a:rPr lang="en-US" sz="1600" i="1" dirty="0">
                <a:solidFill>
                  <a:schemeClr val="accent5">
                    <a:lumMod val="50000"/>
                  </a:schemeClr>
                </a:solidFill>
                <a:latin typeface="Palatino" pitchFamily="2" charset="77"/>
                <a:ea typeface="Palatino" pitchFamily="2" charset="77"/>
              </a:rPr>
              <a:t>, having escaped the corruption that is in the world through lust.</a:t>
            </a:r>
          </a:p>
          <a:p>
            <a:pPr marL="0" indent="0">
              <a:lnSpc>
                <a:spcPct val="100000"/>
              </a:lnSpc>
              <a:spcBef>
                <a:spcPts val="0"/>
              </a:spcBef>
            </a:pPr>
            <a:r>
              <a:rPr lang="ja-JP" altLang="en-US" sz="1600">
                <a:solidFill>
                  <a:srgbClr val="002060"/>
                </a:solidFill>
                <a:latin typeface="Kaiti SC" panose="02010600040101010101" pitchFamily="2" charset="-122"/>
                <a:ea typeface="Kaiti SC" panose="02010600040101010101" pitchFamily="2" charset="-122"/>
              </a:rPr>
              <a:t>彼後</a:t>
            </a:r>
            <a:r>
              <a:rPr lang="en-US" altLang="ja-JP" sz="1600" dirty="0">
                <a:solidFill>
                  <a:srgbClr val="002060"/>
                </a:solidFill>
                <a:latin typeface="Kaiti SC" panose="02010600040101010101" pitchFamily="2" charset="-122"/>
                <a:ea typeface="Kaiti SC" panose="02010600040101010101" pitchFamily="2" charset="-122"/>
              </a:rPr>
              <a:t>1</a:t>
            </a:r>
            <a:r>
              <a:rPr lang="zh-Hant" altLang="en-US" sz="1600" dirty="0">
                <a:solidFill>
                  <a:srgbClr val="002060"/>
                </a:solidFill>
                <a:latin typeface="Kaiti SC" panose="02010600040101010101" pitchFamily="2" charset="-122"/>
                <a:ea typeface="Kaiti SC" panose="02010600040101010101" pitchFamily="2" charset="-122"/>
              </a:rPr>
              <a:t>：</a:t>
            </a:r>
            <a:r>
              <a:rPr lang="en-US" altLang="ja-JP" sz="1600" dirty="0">
                <a:solidFill>
                  <a:srgbClr val="002060"/>
                </a:solidFill>
                <a:latin typeface="Kaiti SC" panose="02010600040101010101" pitchFamily="2" charset="-122"/>
                <a:ea typeface="Kaiti SC" panose="02010600040101010101" pitchFamily="2" charset="-122"/>
              </a:rPr>
              <a:t>2-4</a:t>
            </a:r>
            <a:r>
              <a:rPr lang="zh-Hant" altLang="en-US" sz="1600" dirty="0">
                <a:solidFill>
                  <a:srgbClr val="002060"/>
                </a:solidFill>
                <a:latin typeface="Kaiti SC" panose="02010600040101010101" pitchFamily="2" charset="-122"/>
                <a:ea typeface="Kaiti SC" panose="02010600040101010101" pitchFamily="2" charset="-122"/>
              </a:rPr>
              <a:t> </a:t>
            </a:r>
            <a:r>
              <a:rPr lang="ja-JP" altLang="en-US" sz="1600">
                <a:solidFill>
                  <a:srgbClr val="002060"/>
                </a:solidFill>
                <a:latin typeface="Kaiti SC" panose="02010600040101010101" pitchFamily="2" charset="-122"/>
                <a:ea typeface="Kaiti SC" panose="02010600040101010101" pitchFamily="2" charset="-122"/>
              </a:rPr>
              <a:t>願恩惠、平安因你們</a:t>
            </a:r>
            <a:r>
              <a:rPr lang="ja-JP" altLang="en-US" sz="1600" b="1" u="sng">
                <a:solidFill>
                  <a:srgbClr val="002060"/>
                </a:solidFill>
                <a:latin typeface="Kaiti SC" panose="02010600040101010101" pitchFamily="2" charset="-122"/>
                <a:ea typeface="Kaiti SC" panose="02010600040101010101" pitchFamily="2" charset="-122"/>
              </a:rPr>
              <a:t>認識</a:t>
            </a:r>
            <a:r>
              <a:rPr lang="ja-JP" altLang="en-US" sz="1600">
                <a:solidFill>
                  <a:srgbClr val="002060"/>
                </a:solidFill>
                <a:latin typeface="Kaiti SC" panose="02010600040101010101" pitchFamily="2" charset="-122"/>
                <a:ea typeface="Kaiti SC" panose="02010600040101010101" pitchFamily="2" charset="-122"/>
              </a:rPr>
              <a:t>神和我們主耶穌多多的加給你們。神的神能已將一切關乎生命和虔敬的事賜給我們，皆因我們</a:t>
            </a:r>
            <a:r>
              <a:rPr lang="ja-JP" altLang="en-US" sz="1600" b="1" u="sng">
                <a:solidFill>
                  <a:srgbClr val="002060"/>
                </a:solidFill>
                <a:latin typeface="Kaiti SC" panose="02010600040101010101" pitchFamily="2" charset="-122"/>
                <a:ea typeface="Kaiti SC" panose="02010600040101010101" pitchFamily="2" charset="-122"/>
              </a:rPr>
              <a:t>認識</a:t>
            </a:r>
            <a:r>
              <a:rPr lang="ja-JP" altLang="en-US" sz="1600">
                <a:solidFill>
                  <a:srgbClr val="002060"/>
                </a:solidFill>
                <a:latin typeface="Kaiti SC" panose="02010600040101010101" pitchFamily="2" charset="-122"/>
                <a:ea typeface="Kaiti SC" panose="02010600040101010101" pitchFamily="2" charset="-122"/>
              </a:rPr>
              <a:t>那用自己榮耀和美德召我們的主。因此，他已將又寶貴又極大的應許賜給我們，叫我們既脫離世上從情慾來的敗壞，</a:t>
            </a:r>
            <a:r>
              <a:rPr lang="ja-JP" altLang="en-US" sz="1600" b="1">
                <a:solidFill>
                  <a:srgbClr val="002060"/>
                </a:solidFill>
                <a:latin typeface="Kaiti SC" panose="02010600040101010101" pitchFamily="2" charset="-122"/>
                <a:ea typeface="Kaiti SC" panose="02010600040101010101" pitchFamily="2" charset="-122"/>
              </a:rPr>
              <a:t>就得與神的性情有分</a:t>
            </a:r>
            <a:r>
              <a:rPr lang="ja-JP" altLang="en-US" sz="1600">
                <a:solidFill>
                  <a:srgbClr val="002060"/>
                </a:solidFill>
                <a:latin typeface="Kaiti SC" panose="02010600040101010101" pitchFamily="2" charset="-122"/>
                <a:ea typeface="Kaiti SC" panose="02010600040101010101" pitchFamily="2" charset="-122"/>
              </a:rPr>
              <a:t>。</a:t>
            </a:r>
            <a:endParaRPr lang="en-US" altLang="ja-JP" sz="1600" dirty="0">
              <a:solidFill>
                <a:srgbClr val="002060"/>
              </a:solidFill>
              <a:latin typeface="Kaiti SC" panose="02010600040101010101" pitchFamily="2" charset="-122"/>
              <a:ea typeface="Kaiti SC" panose="02010600040101010101" pitchFamily="2" charset="-122"/>
            </a:endParaRPr>
          </a:p>
          <a:p>
            <a:pPr marL="0" indent="0">
              <a:lnSpc>
                <a:spcPct val="100000"/>
              </a:lnSpc>
              <a:spcBef>
                <a:spcPts val="0"/>
              </a:spcBef>
            </a:pPr>
            <a:endParaRPr lang="en-US" altLang="ja-JP" sz="1600" dirty="0">
              <a:latin typeface="Kaiti SC" panose="02010600040101010101" pitchFamily="2" charset="-122"/>
              <a:ea typeface="Kaiti SC" panose="02010600040101010101" pitchFamily="2" charset="-122"/>
            </a:endParaRPr>
          </a:p>
          <a:p>
            <a:pPr marL="0" indent="0">
              <a:lnSpc>
                <a:spcPct val="100000"/>
              </a:lnSpc>
              <a:spcBef>
                <a:spcPts val="0"/>
              </a:spcBef>
            </a:pPr>
            <a:r>
              <a:rPr lang="en-US" sz="1600" dirty="0">
                <a:latin typeface="Helvetica" pitchFamily="2" charset="0"/>
              </a:rPr>
              <a:t>In 2 Peter, he only uses “gnosis” the Greek word for knowledge (objective). In 1 Peter, he only uses “</a:t>
            </a:r>
            <a:r>
              <a:rPr lang="en-US" sz="1600" dirty="0" err="1">
                <a:latin typeface="Helvetica" pitchFamily="2" charset="0"/>
              </a:rPr>
              <a:t>oida</a:t>
            </a:r>
            <a:r>
              <a:rPr lang="en-US" sz="1600" dirty="0">
                <a:latin typeface="Helvetica" pitchFamily="2" charset="0"/>
              </a:rPr>
              <a:t>” for knowledge (subjective). Why? Both objective and subjective knowledge are needed. Experience and truth go hand in hand.</a:t>
            </a:r>
          </a:p>
          <a:p>
            <a:pPr marL="0" indent="0">
              <a:lnSpc>
                <a:spcPct val="100000"/>
              </a:lnSpc>
              <a:spcBef>
                <a:spcPts val="0"/>
              </a:spcBef>
            </a:pP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在</a:t>
            </a:r>
            <a:r>
              <a:rPr lang="ja-JP" altLang="en-US" sz="18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後書</a:t>
            </a:r>
            <a:r>
              <a:rPr lang="zh-TW" altLang="en-US" sz="1800" dirty="0">
                <a:solidFill>
                  <a:schemeClr val="accent6">
                    <a:lumMod val="50000"/>
                  </a:schemeClr>
                </a:solidFill>
              </a:rPr>
              <a:t>裡</a:t>
            </a:r>
            <a:r>
              <a:rPr lang="en-US" sz="1800" dirty="0">
                <a:solidFill>
                  <a:schemeClr val="accent6">
                    <a:lumMod val="50000"/>
                  </a:schemeClr>
                </a:solidFill>
              </a:rPr>
              <a:t> </a:t>
            </a:r>
            <a:r>
              <a:rPr lang="en-US" altLang="ja-JP" sz="1800" dirty="0">
                <a:solidFill>
                  <a:schemeClr val="accent6">
                    <a:lumMod val="50000"/>
                  </a:schemeClr>
                </a:solidFill>
                <a:latin typeface="Microsoft JhengHei" panose="020B0604030504040204" pitchFamily="34" charset="-120"/>
                <a:ea typeface="Microsoft JhengHei" panose="020B0604030504040204" pitchFamily="34" charset="-120"/>
              </a:rPr>
              <a:t>, </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他只用</a:t>
            </a:r>
            <a:r>
              <a:rPr lang="ja-JP" altLang="en-US" sz="1800" u="sng">
                <a:solidFill>
                  <a:schemeClr val="accent6">
                    <a:lumMod val="50000"/>
                  </a:schemeClr>
                </a:solidFill>
                <a:latin typeface="Microsoft JhengHei" panose="020B0604030504040204" pitchFamily="34" charset="-120"/>
                <a:ea typeface="Microsoft JhengHei" panose="020B0604030504040204" pitchFamily="34" charset="-120"/>
              </a:rPr>
              <a:t>希臘</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的詞根</a:t>
            </a:r>
            <a:r>
              <a:rPr lang="en-US" altLang="ja-JP" sz="1800" dirty="0">
                <a:solidFill>
                  <a:schemeClr val="accent6">
                    <a:lumMod val="50000"/>
                  </a:schemeClr>
                </a:solidFill>
                <a:latin typeface="Microsoft JhengHei" panose="020B0604030504040204" pitchFamily="34" charset="-120"/>
                <a:ea typeface="Microsoft JhengHei" panose="020B0604030504040204" pitchFamily="34" charset="-120"/>
              </a:rPr>
              <a:t>(</a:t>
            </a:r>
            <a:r>
              <a:rPr lang="en-US" sz="1800" dirty="0">
                <a:solidFill>
                  <a:schemeClr val="accent6">
                    <a:lumMod val="50000"/>
                  </a:schemeClr>
                </a:solidFill>
                <a:latin typeface="Microsoft JhengHei" panose="020B0604030504040204" pitchFamily="34" charset="-120"/>
                <a:ea typeface="Microsoft JhengHei" panose="020B0604030504040204" pitchFamily="34" charset="-120"/>
              </a:rPr>
              <a:t>gnosis</a:t>
            </a:r>
            <a:r>
              <a:rPr lang="zh-Hant" altLang="en-US" sz="1800" dirty="0">
                <a:solidFill>
                  <a:schemeClr val="accent6">
                    <a:lumMod val="50000"/>
                  </a:schemeClr>
                </a:solidFill>
                <a:latin typeface="Microsoft JhengHei" panose="020B0604030504040204" pitchFamily="34" charset="-120"/>
                <a:ea typeface="Microsoft JhengHei" panose="020B0604030504040204" pitchFamily="34" charset="-120"/>
              </a:rPr>
              <a:t>－</a:t>
            </a:r>
            <a:r>
              <a:rPr lang="zh-TW" altLang="en-US" sz="1800" dirty="0">
                <a:solidFill>
                  <a:schemeClr val="accent6">
                    <a:lumMod val="50000"/>
                  </a:schemeClr>
                </a:solidFill>
              </a:rPr>
              <a:t>客觀的認識</a:t>
            </a:r>
            <a:r>
              <a:rPr lang="zh-Hant" altLang="en-US" sz="1800" dirty="0">
                <a:solidFill>
                  <a:schemeClr val="accent6">
                    <a:lumMod val="50000"/>
                  </a:schemeClr>
                </a:solidFill>
              </a:rPr>
              <a:t>）</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。在</a:t>
            </a:r>
            <a:r>
              <a:rPr lang="ja-JP" altLang="en-US" sz="18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前書</a:t>
            </a:r>
            <a:r>
              <a:rPr lang="zh-TW" altLang="en-US" sz="1800" dirty="0">
                <a:solidFill>
                  <a:schemeClr val="accent6">
                    <a:lumMod val="50000"/>
                  </a:schemeClr>
                </a:solidFill>
              </a:rPr>
              <a:t>裡</a:t>
            </a:r>
            <a:r>
              <a:rPr lang="en-US" altLang="ja-JP" sz="1800" dirty="0">
                <a:solidFill>
                  <a:schemeClr val="accent6">
                    <a:lumMod val="50000"/>
                  </a:schemeClr>
                </a:solidFill>
                <a:latin typeface="Microsoft JhengHei" panose="020B0604030504040204" pitchFamily="34" charset="-120"/>
                <a:ea typeface="Microsoft JhengHei" panose="020B0604030504040204" pitchFamily="34" charset="-120"/>
              </a:rPr>
              <a:t>, </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他只用了關於主</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觀</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知識的詞根</a:t>
            </a:r>
            <a:r>
              <a:rPr lang="en-US" altLang="ja-JP" sz="1800" dirty="0">
                <a:solidFill>
                  <a:schemeClr val="accent6">
                    <a:lumMod val="50000"/>
                  </a:schemeClr>
                </a:solidFill>
                <a:latin typeface="Microsoft JhengHei" panose="020B0604030504040204" pitchFamily="34" charset="-120"/>
                <a:ea typeface="Microsoft JhengHei" panose="020B0604030504040204" pitchFamily="34" charset="-120"/>
              </a:rPr>
              <a:t>(</a:t>
            </a:r>
            <a:r>
              <a:rPr lang="en-US" sz="1800" dirty="0" err="1">
                <a:solidFill>
                  <a:schemeClr val="accent6">
                    <a:lumMod val="50000"/>
                  </a:schemeClr>
                </a:solidFill>
                <a:latin typeface="Microsoft JhengHei" panose="020B0604030504040204" pitchFamily="34" charset="-120"/>
                <a:ea typeface="Microsoft JhengHei" panose="020B0604030504040204" pitchFamily="34" charset="-120"/>
              </a:rPr>
              <a:t>oida</a:t>
            </a:r>
            <a:r>
              <a:rPr lang="en-US" sz="1800" dirty="0">
                <a:solidFill>
                  <a:schemeClr val="accent6">
                    <a:lumMod val="50000"/>
                  </a:schemeClr>
                </a:solidFill>
                <a:latin typeface="Microsoft JhengHei" panose="020B0604030504040204" pitchFamily="34" charset="-120"/>
                <a:ea typeface="Microsoft JhengHei" panose="020B0604030504040204" pitchFamily="34" charset="-120"/>
              </a:rPr>
              <a:t> )</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。為什麽呢？因為主觀和客觀的知識都是需要的。</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經歷跟真理是互相</a:t>
            </a:r>
            <a:r>
              <a:rPr lang="zh-TW" altLang="en-US" sz="1800" dirty="0">
                <a:solidFill>
                  <a:schemeClr val="accent6">
                    <a:lumMod val="50000"/>
                  </a:schemeClr>
                </a:solidFill>
              </a:rPr>
              <a:t>並行</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的</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a:t>
            </a:r>
            <a:endParaRPr lang="en-US" altLang="ja-JP" sz="1800" dirty="0">
              <a:solidFill>
                <a:schemeClr val="accent6">
                  <a:lumMod val="50000"/>
                </a:schemeClr>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buNone/>
            </a:pPr>
            <a:endParaRPr lang="en-US" altLang="ja-JP" sz="1600" dirty="0">
              <a:latin typeface="Yuanti SC" panose="02010600040101010101" pitchFamily="2" charset="-122"/>
              <a:ea typeface="Yuanti SC" panose="02010600040101010101" pitchFamily="2" charset="-122"/>
            </a:endParaRPr>
          </a:p>
          <a:p>
            <a:pPr marL="0" indent="0">
              <a:lnSpc>
                <a:spcPct val="100000"/>
              </a:lnSpc>
              <a:spcBef>
                <a:spcPts val="0"/>
              </a:spcBef>
            </a:pPr>
            <a:r>
              <a:rPr lang="en-US" sz="1600" dirty="0">
                <a:latin typeface="Helvetica" pitchFamily="2" charset="0"/>
              </a:rPr>
              <a:t>We become partakers of divine nature as we gain full-knowledge of Jesus Christ.</a:t>
            </a:r>
          </a:p>
          <a:p>
            <a:pPr marL="0" indent="0">
              <a:lnSpc>
                <a:spcPct val="100000"/>
              </a:lnSpc>
              <a:spcBef>
                <a:spcPts val="0"/>
              </a:spcBef>
              <a:buNone/>
            </a:pPr>
            <a:r>
              <a:rPr lang="en-US" altLang="ja-JP" sz="1600" dirty="0">
                <a:latin typeface="Microsoft YaHei" panose="020B0503020204020204" pitchFamily="34" charset="-122"/>
                <a:ea typeface="Microsoft YaHei" panose="020B0503020204020204" pitchFamily="34" charset="-122"/>
              </a:rPr>
              <a:t> </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當我們</a:t>
            </a:r>
            <a:r>
              <a:rPr lang="zh-TW" altLang="en-US" sz="1800" dirty="0">
                <a:solidFill>
                  <a:schemeClr val="accent6">
                    <a:lumMod val="50000"/>
                  </a:schemeClr>
                </a:solidFill>
                <a:latin typeface="Microsoft JhengHei" panose="020B0604030504040204" pitchFamily="34" charset="-120"/>
                <a:ea typeface="Microsoft JhengHei" panose="020B0604030504040204" pitchFamily="34" charset="-120"/>
              </a:rPr>
              <a:t>完全認識耶穌基督</a:t>
            </a:r>
            <a:r>
              <a:rPr lang="ja-JP" altLang="en-US" sz="1800">
                <a:solidFill>
                  <a:schemeClr val="accent6">
                    <a:lumMod val="50000"/>
                  </a:schemeClr>
                </a:solidFill>
                <a:latin typeface="Microsoft JhengHei" panose="020B0604030504040204" pitchFamily="34" charset="-120"/>
                <a:ea typeface="Microsoft JhengHei" panose="020B0604030504040204" pitchFamily="34" charset="-120"/>
              </a:rPr>
              <a:t>時，我們就與神的性情有份。</a:t>
            </a:r>
            <a:endParaRPr lang="en-US" sz="1800" dirty="0">
              <a:solidFill>
                <a:schemeClr val="accent6">
                  <a:lumMod val="50000"/>
                </a:schemeClr>
              </a:solidFill>
              <a:latin typeface="Microsoft JhengHei" panose="020B0604030504040204" pitchFamily="34" charset="-120"/>
              <a:ea typeface="Microsoft JhengHei" panose="020B0604030504040204" pitchFamily="34" charset="-12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28542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61" y="1123836"/>
            <a:ext cx="2947482" cy="4601183"/>
          </a:xfrm>
        </p:spPr>
        <p:txBody>
          <a:bodyPr>
            <a:normAutofit fontScale="90000"/>
          </a:bodyPr>
          <a:lstStyle/>
          <a:p>
            <a:pPr>
              <a:lnSpc>
                <a:spcPct val="100000"/>
              </a:lnSpc>
            </a:pPr>
            <a:br>
              <a:rPr lang="en-US" sz="5000" b="1" dirty="0">
                <a:latin typeface="Palatino" pitchFamily="2" charset="77"/>
                <a:ea typeface="Palatino" pitchFamily="2" charset="77"/>
                <a:cs typeface="Arial Hebrew" pitchFamily="2" charset="-79"/>
              </a:rPr>
            </a:br>
            <a:br>
              <a:rPr lang="en-US" sz="5000" b="1" dirty="0">
                <a:latin typeface="Palatino" pitchFamily="2" charset="77"/>
                <a:ea typeface="Palatino" pitchFamily="2" charset="77"/>
                <a:cs typeface="Arial Hebrew" pitchFamily="2" charset="-79"/>
              </a:rPr>
            </a:br>
            <a:r>
              <a:rPr lang="en-US" sz="5000" b="1" dirty="0">
                <a:latin typeface="Palatino" pitchFamily="2" charset="77"/>
                <a:ea typeface="Palatino" pitchFamily="2" charset="77"/>
                <a:cs typeface="Arial Hebrew" pitchFamily="2" charset="-79"/>
              </a:rPr>
              <a:t>2 Peter</a:t>
            </a:r>
            <a:br>
              <a:rPr lang="en-US" sz="5400" b="1" dirty="0">
                <a:latin typeface="Palatino" pitchFamily="2" charset="77"/>
                <a:ea typeface="Palatino" pitchFamily="2" charset="77"/>
                <a:cs typeface="Arial Hebrew" pitchFamily="2" charset="-79"/>
              </a:rPr>
            </a:br>
            <a:r>
              <a:rPr lang="zh-TW" altLang="en-US" sz="4300" dirty="0">
                <a:latin typeface="Heiti SC Medium" pitchFamily="2" charset="-128"/>
                <a:ea typeface="Heiti SC Medium" pitchFamily="2" charset="-128"/>
                <a:cs typeface="Arial Hebrew" pitchFamily="2" charset="-79"/>
              </a:rPr>
              <a:t>彼得後書</a:t>
            </a:r>
            <a:br>
              <a:rPr lang="en-US" sz="5400" b="1" dirty="0">
                <a:latin typeface="Palatino" pitchFamily="2" charset="77"/>
                <a:ea typeface="Palatino" pitchFamily="2" charset="77"/>
                <a:cs typeface="Arial Hebrew" pitchFamily="2" charset="-79"/>
              </a:rPr>
            </a:br>
            <a:br>
              <a:rPr lang="en-US" sz="5400" b="1" dirty="0">
                <a:latin typeface="Palatino" pitchFamily="2" charset="77"/>
                <a:ea typeface="Palatino" pitchFamily="2" charset="77"/>
                <a:cs typeface="Arial Hebrew" pitchFamily="2" charset="-79"/>
              </a:rPr>
            </a:br>
            <a:br>
              <a:rPr lang="en-US" dirty="0"/>
            </a:br>
            <a:r>
              <a:rPr lang="en-US" sz="2400" dirty="0">
                <a:latin typeface="Helvetica" pitchFamily="2" charset="0"/>
                <a:ea typeface="Palatino" pitchFamily="2" charset="77"/>
              </a:rPr>
              <a:t>1. Grow in the Full Knowledge of Lord Jesus</a:t>
            </a:r>
            <a:br>
              <a:rPr lang="en-US" sz="2400" dirty="0">
                <a:latin typeface="Helvetica" pitchFamily="2" charset="0"/>
                <a:ea typeface="Palatino" pitchFamily="2" charset="77"/>
              </a:rPr>
            </a:br>
            <a:r>
              <a:rPr lang="en-US" altLang="ja-JP" sz="2200" dirty="0">
                <a:latin typeface="Yuanti SC" panose="02010600040101010101" pitchFamily="2" charset="-122"/>
                <a:ea typeface="Yuanti SC" panose="02010600040101010101" pitchFamily="2" charset="-122"/>
              </a:rPr>
              <a:t>1. </a:t>
            </a:r>
            <a:r>
              <a:rPr lang="ja-JP" altLang="en-US" sz="2200">
                <a:latin typeface="Yuanti SC" panose="02010600040101010101" pitchFamily="2" charset="-122"/>
                <a:ea typeface="Yuanti SC" panose="02010600040101010101" pitchFamily="2" charset="-122"/>
              </a:rPr>
              <a:t>在</a:t>
            </a:r>
            <a:r>
              <a:rPr lang="zh-TW" altLang="en-US" sz="2200" dirty="0">
                <a:latin typeface="Yuanti SC" panose="02010600040101010101" pitchFamily="2" charset="-122"/>
                <a:ea typeface="Yuanti SC" panose="02010600040101010101" pitchFamily="2" charset="-122"/>
              </a:rPr>
              <a:t>充份</a:t>
            </a:r>
            <a:r>
              <a:rPr lang="ja-JP" altLang="en-US" sz="2200">
                <a:latin typeface="Yuanti SC" panose="02010600040101010101" pitchFamily="2" charset="-122"/>
                <a:ea typeface="Yuanti SC" panose="02010600040101010101" pitchFamily="2" charset="-122"/>
              </a:rPr>
              <a:t>認識主耶稣基督的知識上長進</a:t>
            </a:r>
            <a:br>
              <a:rPr lang="ja-JP" altLang="en-US" sz="2200">
                <a:latin typeface="Yuanti SC" panose="02010600040101010101" pitchFamily="2" charset="-122"/>
                <a:ea typeface="Yuanti SC" panose="02010600040101010101" pitchFamily="2" charset="-122"/>
              </a:rPr>
            </a:br>
            <a:br>
              <a:rPr lang="ja-JP" altLang="en-US" sz="2200">
                <a:latin typeface="Yuanti SC" panose="02010600040101010101" pitchFamily="2" charset="-122"/>
                <a:ea typeface="Yuanti SC" panose="02010600040101010101" pitchFamily="2" charset="-122"/>
              </a:rPr>
            </a:br>
            <a:br>
              <a:rPr lang="ja-JP" altLang="en-US" sz="2200">
                <a:latin typeface="Yuanti SC" panose="02010600040101010101" pitchFamily="2" charset="-122"/>
                <a:ea typeface="Yuanti SC" panose="02010600040101010101" pitchFamily="2" charset="-122"/>
              </a:rPr>
            </a:br>
            <a:br>
              <a:rPr lang="ja-JP" altLang="en-US"/>
            </a:br>
            <a:br>
              <a:rPr lang="ja-JP" altLang="en-US" sz="2000"/>
            </a:br>
            <a:endParaRPr lang="en-US" sz="1800" dirty="0">
              <a:latin typeface="Yuanti SC" panose="02010600040101010101" pitchFamily="2" charset="-122"/>
              <a:ea typeface="Yuanti SC" panose="02010600040101010101" pitchFamily="2" charset="-122"/>
            </a:endParaRPr>
          </a:p>
        </p:txBody>
      </p:sp>
      <p:sp>
        <p:nvSpPr>
          <p:cNvPr id="3" name="Content Placeholder 2"/>
          <p:cNvSpPr>
            <a:spLocks noGrp="1"/>
          </p:cNvSpPr>
          <p:nvPr>
            <p:ph idx="1"/>
          </p:nvPr>
        </p:nvSpPr>
        <p:spPr>
          <a:xfrm>
            <a:off x="3565133" y="750013"/>
            <a:ext cx="7798085" cy="5332288"/>
          </a:xfrm>
        </p:spPr>
        <p:txBody>
          <a:bodyPr>
            <a:noAutofit/>
          </a:bodyPr>
          <a:lstStyle/>
          <a:p>
            <a:pPr>
              <a:lnSpc>
                <a:spcPct val="100000"/>
              </a:lnSpc>
              <a:spcBef>
                <a:spcPts val="600"/>
              </a:spcBef>
            </a:pPr>
            <a:endParaRPr lang="en-US" sz="1400" i="1" dirty="0">
              <a:solidFill>
                <a:schemeClr val="accent5">
                  <a:lumMod val="50000"/>
                </a:schemeClr>
              </a:solidFill>
              <a:latin typeface="Palatino" pitchFamily="2" charset="77"/>
              <a:ea typeface="Palatino" pitchFamily="2" charset="77"/>
            </a:endParaRPr>
          </a:p>
          <a:p>
            <a:pPr>
              <a:lnSpc>
                <a:spcPct val="100000"/>
              </a:lnSpc>
              <a:spcBef>
                <a:spcPts val="600"/>
              </a:spcBef>
            </a:pPr>
            <a:endParaRPr lang="en-US" sz="1400" i="1" dirty="0">
              <a:solidFill>
                <a:schemeClr val="accent5">
                  <a:lumMod val="50000"/>
                </a:schemeClr>
              </a:solidFill>
              <a:latin typeface="Palatino" pitchFamily="2" charset="77"/>
              <a:ea typeface="Palatino" pitchFamily="2" charset="77"/>
            </a:endParaRPr>
          </a:p>
          <a:p>
            <a:pPr>
              <a:lnSpc>
                <a:spcPct val="100000"/>
              </a:lnSpc>
              <a:spcBef>
                <a:spcPts val="600"/>
              </a:spcBef>
            </a:pPr>
            <a:r>
              <a:rPr lang="en-US" sz="1500" i="1" dirty="0">
                <a:solidFill>
                  <a:schemeClr val="accent5">
                    <a:lumMod val="50000"/>
                  </a:schemeClr>
                </a:solidFill>
                <a:latin typeface="Palatino" pitchFamily="2" charset="77"/>
                <a:ea typeface="Palatino" pitchFamily="2" charset="77"/>
              </a:rPr>
              <a:t>2 Pet.</a:t>
            </a:r>
            <a:r>
              <a:rPr lang="en-US" altLang="zh-Hant" sz="1500" i="1" dirty="0">
                <a:solidFill>
                  <a:schemeClr val="accent5">
                    <a:lumMod val="50000"/>
                  </a:schemeClr>
                </a:solidFill>
                <a:latin typeface="Palatino" pitchFamily="2" charset="77"/>
                <a:ea typeface="Palatino" pitchFamily="2" charset="77"/>
              </a:rPr>
              <a:t>1:</a:t>
            </a:r>
            <a:r>
              <a:rPr lang="en-US" sz="1500" i="1" dirty="0">
                <a:solidFill>
                  <a:schemeClr val="accent5">
                    <a:lumMod val="50000"/>
                  </a:schemeClr>
                </a:solidFill>
                <a:latin typeface="Palatino" pitchFamily="2" charset="77"/>
                <a:ea typeface="Palatino" pitchFamily="2" charset="77"/>
              </a:rPr>
              <a:t> 16-20 For we did not follow cleverly devised myths when </a:t>
            </a:r>
            <a:r>
              <a:rPr lang="en-US" sz="1500" b="1" i="1" dirty="0">
                <a:solidFill>
                  <a:schemeClr val="accent5">
                    <a:lumMod val="50000"/>
                  </a:schemeClr>
                </a:solidFill>
                <a:latin typeface="Palatino" pitchFamily="2" charset="77"/>
                <a:ea typeface="Palatino" pitchFamily="2" charset="77"/>
              </a:rPr>
              <a:t>we made </a:t>
            </a:r>
            <a:r>
              <a:rPr lang="en-US" sz="1500" b="1" i="1" u="sng" dirty="0">
                <a:solidFill>
                  <a:schemeClr val="accent5">
                    <a:lumMod val="50000"/>
                  </a:schemeClr>
                </a:solidFill>
                <a:latin typeface="Palatino" pitchFamily="2" charset="77"/>
                <a:ea typeface="Palatino" pitchFamily="2" charset="77"/>
              </a:rPr>
              <a:t>known (thoroughly)</a:t>
            </a:r>
            <a:r>
              <a:rPr lang="en-US" sz="1500" b="1" i="1" dirty="0">
                <a:solidFill>
                  <a:schemeClr val="accent5">
                    <a:lumMod val="50000"/>
                  </a:schemeClr>
                </a:solidFill>
                <a:latin typeface="Palatino" pitchFamily="2" charset="77"/>
                <a:ea typeface="Palatino" pitchFamily="2" charset="77"/>
              </a:rPr>
              <a:t> to you the power and coming (Parousia) of our Lord Jesus Christ, but we were eyewitnesses of his majesty. </a:t>
            </a:r>
            <a:r>
              <a:rPr lang="en-US" sz="1500" i="1" dirty="0">
                <a:solidFill>
                  <a:schemeClr val="accent5">
                    <a:lumMod val="50000"/>
                  </a:schemeClr>
                </a:solidFill>
                <a:latin typeface="Palatino" pitchFamily="2" charset="77"/>
                <a:ea typeface="Palatino" pitchFamily="2" charset="77"/>
              </a:rPr>
              <a:t>17 For when he received honor and glory from God the Father, and the voice was borne to him by the Majestic Glory, </a:t>
            </a:r>
            <a:r>
              <a:rPr lang="en-US" sz="1500" b="1" i="1" dirty="0">
                <a:solidFill>
                  <a:schemeClr val="accent5">
                    <a:lumMod val="50000"/>
                  </a:schemeClr>
                </a:solidFill>
                <a:latin typeface="Palatino" pitchFamily="2" charset="77"/>
                <a:ea typeface="Palatino" pitchFamily="2" charset="77"/>
              </a:rPr>
              <a:t>"This is my beloved Son, with whom I am well pleased," 18 we ourselves heard this very voice borne from heaven, for we were with him on the holy mountain. 19 And we have the prophetic word more fully confirmed,</a:t>
            </a:r>
            <a:r>
              <a:rPr lang="en-US" sz="1500" i="1" dirty="0">
                <a:solidFill>
                  <a:schemeClr val="accent5">
                    <a:lumMod val="50000"/>
                  </a:schemeClr>
                </a:solidFill>
                <a:latin typeface="Palatino" pitchFamily="2" charset="77"/>
                <a:ea typeface="Palatino" pitchFamily="2" charset="77"/>
              </a:rPr>
              <a:t> to which you will do well to </a:t>
            </a:r>
            <a:r>
              <a:rPr lang="en-US" sz="1500" b="1" i="1" u="sng" dirty="0">
                <a:solidFill>
                  <a:schemeClr val="accent5">
                    <a:lumMod val="50000"/>
                  </a:schemeClr>
                </a:solidFill>
                <a:latin typeface="Palatino" pitchFamily="2" charset="77"/>
                <a:ea typeface="Palatino" pitchFamily="2" charset="77"/>
              </a:rPr>
              <a:t>pay attention </a:t>
            </a:r>
            <a:r>
              <a:rPr lang="en-US" sz="1500" b="1" i="1" dirty="0">
                <a:solidFill>
                  <a:schemeClr val="accent5">
                    <a:lumMod val="50000"/>
                  </a:schemeClr>
                </a:solidFill>
                <a:latin typeface="Palatino" pitchFamily="2" charset="77"/>
                <a:ea typeface="Palatino" pitchFamily="2" charset="77"/>
              </a:rPr>
              <a:t>as to a lamp shining in a dark place, until the day dawns and the morning star rises in your hearts,</a:t>
            </a:r>
            <a:r>
              <a:rPr lang="en-US" sz="1500" i="1" dirty="0">
                <a:solidFill>
                  <a:schemeClr val="accent5">
                    <a:lumMod val="50000"/>
                  </a:schemeClr>
                </a:solidFill>
                <a:latin typeface="Palatino" pitchFamily="2" charset="77"/>
                <a:ea typeface="Palatino" pitchFamily="2" charset="77"/>
              </a:rPr>
              <a:t> 20 </a:t>
            </a:r>
            <a:r>
              <a:rPr lang="en-US" sz="1500" b="1" i="1" u="sng" dirty="0">
                <a:solidFill>
                  <a:schemeClr val="accent5">
                    <a:lumMod val="50000"/>
                  </a:schemeClr>
                </a:solidFill>
                <a:latin typeface="Palatino" pitchFamily="2" charset="77"/>
                <a:ea typeface="Palatino" pitchFamily="2" charset="77"/>
              </a:rPr>
              <a:t>knowing this first of all</a:t>
            </a:r>
          </a:p>
          <a:p>
            <a:pPr marL="0" indent="0">
              <a:lnSpc>
                <a:spcPct val="100000"/>
              </a:lnSpc>
              <a:spcBef>
                <a:spcPts val="600"/>
              </a:spcBef>
            </a:pPr>
            <a:r>
              <a:rPr lang="zh-TW" altLang="en-US" sz="1500" dirty="0">
                <a:solidFill>
                  <a:srgbClr val="002060"/>
                </a:solidFill>
                <a:latin typeface="Kaiti SC" panose="02010600040101010101" pitchFamily="2" charset="-122"/>
                <a:ea typeface="Kaiti SC" panose="02010600040101010101" pitchFamily="2" charset="-122"/>
              </a:rPr>
              <a:t>彼後</a:t>
            </a:r>
            <a:r>
              <a:rPr lang="en-US" sz="1500" dirty="0">
                <a:solidFill>
                  <a:srgbClr val="002060"/>
                </a:solidFill>
                <a:latin typeface="Kaiti SC" panose="02010600040101010101" pitchFamily="2" charset="-122"/>
                <a:ea typeface="Kaiti SC" panose="02010600040101010101" pitchFamily="2" charset="-122"/>
              </a:rPr>
              <a:t>1:16-20 </a:t>
            </a:r>
            <a:r>
              <a:rPr lang="ja-JP" altLang="en-US" sz="1500">
                <a:solidFill>
                  <a:srgbClr val="002060"/>
                </a:solidFill>
                <a:latin typeface="Kaiti SC" panose="02010600040101010101" pitchFamily="2" charset="-122"/>
                <a:ea typeface="Kaiti SC" panose="02010600040101010101" pitchFamily="2" charset="-122"/>
              </a:rPr>
              <a:t>我們從前</a:t>
            </a:r>
            <a:r>
              <a:rPr lang="ja-JP" altLang="en-US" sz="1500" b="1">
                <a:solidFill>
                  <a:srgbClr val="002060"/>
                </a:solidFill>
                <a:latin typeface="Kaiti SC" panose="02010600040101010101" pitchFamily="2" charset="-122"/>
                <a:ea typeface="Kaiti SC" panose="02010600040101010101" pitchFamily="2" charset="-122"/>
              </a:rPr>
              <a:t>將我們主耶穌基督的大能和他降臨的</a:t>
            </a:r>
            <a:r>
              <a:rPr lang="ja-JP" altLang="en-US" sz="1500" b="1" u="sng">
                <a:solidFill>
                  <a:srgbClr val="002060"/>
                </a:solidFill>
                <a:latin typeface="Kaiti SC" panose="02010600040101010101" pitchFamily="2" charset="-122"/>
                <a:ea typeface="Kaiti SC" panose="02010600040101010101" pitchFamily="2" charset="-122"/>
              </a:rPr>
              <a:t>事告訴你們（徹底</a:t>
            </a:r>
            <a:r>
              <a:rPr lang="en-US" altLang="ja-JP" sz="1500" b="1" u="sng" dirty="0">
                <a:solidFill>
                  <a:srgbClr val="002060"/>
                </a:solidFill>
                <a:latin typeface="Kaiti SC" panose="02010600040101010101" pitchFamily="2" charset="-122"/>
                <a:ea typeface="Kaiti SC" panose="02010600040101010101" pitchFamily="2" charset="-122"/>
              </a:rPr>
              <a:t>/</a:t>
            </a:r>
            <a:r>
              <a:rPr lang="ja-JP" altLang="en-US" sz="1500" b="1" u="sng">
                <a:solidFill>
                  <a:srgbClr val="002060"/>
                </a:solidFill>
                <a:latin typeface="Kaiti SC" panose="02010600040101010101" pitchFamily="2" charset="-122"/>
                <a:ea typeface="Kaiti SC" panose="02010600040101010101" pitchFamily="2" charset="-122"/>
              </a:rPr>
              <a:t>全部）</a:t>
            </a:r>
            <a:r>
              <a:rPr lang="ja-JP" altLang="en-US" sz="1500">
                <a:solidFill>
                  <a:srgbClr val="002060"/>
                </a:solidFill>
                <a:latin typeface="Kaiti SC" panose="02010600040101010101" pitchFamily="2" charset="-122"/>
                <a:ea typeface="Kaiti SC" panose="02010600040101010101" pitchFamily="2" charset="-122"/>
              </a:rPr>
              <a:t>，並不是隨從乖巧捏造的虛言，乃是親眼見過他的威榮。 他從父神得尊貴榮耀的時候，從極大榮光之中有聲音出來，向他說：</a:t>
            </a:r>
            <a:r>
              <a:rPr lang="ja-JP" altLang="en-US" sz="1500" b="1">
                <a:solidFill>
                  <a:srgbClr val="002060"/>
                </a:solidFill>
                <a:latin typeface="Kaiti SC" panose="02010600040101010101" pitchFamily="2" charset="-122"/>
                <a:ea typeface="Kaiti SC" panose="02010600040101010101" pitchFamily="2" charset="-122"/>
              </a:rPr>
              <a:t>「這是我的愛子，我所喜悅的。」 我們同他在聖山的時候，親自聽見這聲音從天上出來。 我們並有先知更確的預言，如同燈照在暗處。你們在</a:t>
            </a:r>
            <a:r>
              <a:rPr lang="ja-JP" altLang="en-US" sz="1500" b="1" u="sng">
                <a:solidFill>
                  <a:srgbClr val="002060"/>
                </a:solidFill>
                <a:latin typeface="Kaiti SC" panose="02010600040101010101" pitchFamily="2" charset="-122"/>
                <a:ea typeface="Kaiti SC" panose="02010600040101010101" pitchFamily="2" charset="-122"/>
              </a:rPr>
              <a:t>這預言上留意</a:t>
            </a:r>
            <a:r>
              <a:rPr lang="ja-JP" altLang="en-US" sz="1500" b="1">
                <a:solidFill>
                  <a:srgbClr val="002060"/>
                </a:solidFill>
                <a:latin typeface="Kaiti SC" panose="02010600040101010101" pitchFamily="2" charset="-122"/>
                <a:ea typeface="Kaiti SC" panose="02010600040101010101" pitchFamily="2" charset="-122"/>
              </a:rPr>
              <a:t>，直等到天發亮，晨星在你們心裡出現的時候，才是好的。 第一要緊的，該知道經上所有的預言沒有可隨私意解說的；</a:t>
            </a:r>
          </a:p>
          <a:p>
            <a:pPr marL="0" indent="0">
              <a:lnSpc>
                <a:spcPct val="100000"/>
              </a:lnSpc>
              <a:spcBef>
                <a:spcPts val="600"/>
              </a:spcBef>
            </a:pPr>
            <a:r>
              <a:rPr lang="en-US" sz="1500" u="sng" dirty="0">
                <a:latin typeface="Helvetica" pitchFamily="2" charset="0"/>
              </a:rPr>
              <a:t>This is a key passage in 2 Peter</a:t>
            </a:r>
            <a:r>
              <a:rPr lang="en-US" sz="1500" dirty="0">
                <a:latin typeface="Helvetica" pitchFamily="2" charset="0"/>
              </a:rPr>
              <a:t>. Knowing our Lord Jesus as the Son of God more and more in our hearts until He returns is vital. Peter missed this importance when he was on the mount of transfiguration, but afterwards this revelation increased more and more in his own heart. Peter wants to put this in our minds as he foresees his dying soon (v.12-15)</a:t>
            </a:r>
          </a:p>
          <a:p>
            <a:pPr marL="0" indent="0">
              <a:lnSpc>
                <a:spcPct val="100000"/>
              </a:lnSpc>
              <a:spcBef>
                <a:spcPts val="600"/>
              </a:spcBef>
            </a:pPr>
            <a:r>
              <a:rPr lang="ja-JP" altLang="en-US" sz="1500" b="1">
                <a:solidFill>
                  <a:schemeClr val="accent6">
                    <a:lumMod val="50000"/>
                  </a:schemeClr>
                </a:solidFill>
                <a:latin typeface="Microsoft JhengHei" panose="020B0604030504040204" pitchFamily="34" charset="-120"/>
                <a:ea typeface="Microsoft JhengHei" panose="020B0604030504040204" pitchFamily="34" charset="-120"/>
              </a:rPr>
              <a:t>這是彼得後書中的</a:t>
            </a:r>
            <a:r>
              <a:rPr lang="zh-TW" altLang="en-US" sz="1500" b="1" dirty="0">
                <a:solidFill>
                  <a:schemeClr val="accent6">
                    <a:lumMod val="50000"/>
                  </a:schemeClr>
                </a:solidFill>
                <a:latin typeface="Microsoft JhengHei" panose="020B0604030504040204" pitchFamily="34" charset="-120"/>
                <a:ea typeface="Microsoft JhengHei" panose="020B0604030504040204" pitchFamily="34" charset="-120"/>
              </a:rPr>
              <a:t>關鍵</a:t>
            </a:r>
            <a:r>
              <a:rPr lang="ja-JP" altLang="en-US" sz="1500" b="1">
                <a:solidFill>
                  <a:schemeClr val="accent6">
                    <a:lumMod val="50000"/>
                  </a:schemeClr>
                </a:solidFill>
                <a:latin typeface="Microsoft JhengHei" panose="020B0604030504040204" pitchFamily="34" charset="-120"/>
                <a:ea typeface="Microsoft JhengHei" panose="020B0604030504040204" pitchFamily="34" charset="-120"/>
              </a:rPr>
              <a:t>經節</a:t>
            </a:r>
            <a: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t>。我們在心中更多的認識神的兒子主耶稣基督，是在</a:t>
            </a:r>
            <a:r>
              <a:rPr lang="zh-TW" altLang="en-US" sz="1500" dirty="0">
                <a:solidFill>
                  <a:schemeClr val="accent6">
                    <a:lumMod val="50000"/>
                  </a:schemeClr>
                </a:solidFill>
                <a:latin typeface="Microsoft JhengHei" panose="020B0604030504040204" pitchFamily="34" charset="-120"/>
                <a:ea typeface="Microsoft JhengHei" panose="020B0604030504040204" pitchFamily="34" charset="-120"/>
              </a:rPr>
              <a:t>祂</a:t>
            </a:r>
            <a: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t>回來之前至關重要的</a:t>
            </a:r>
            <a:r>
              <a:rPr lang="en-US" altLang="ja-JP" sz="1500" dirty="0">
                <a:solidFill>
                  <a:schemeClr val="accent6">
                    <a:lumMod val="50000"/>
                  </a:schemeClr>
                </a:solidFill>
                <a:latin typeface="Microsoft JhengHei" panose="020B0604030504040204" pitchFamily="34" charset="-120"/>
                <a:ea typeface="Microsoft JhengHei" panose="020B0604030504040204" pitchFamily="34" charset="-120"/>
              </a:rPr>
              <a:t>! </a:t>
            </a:r>
            <a:r>
              <a:rPr lang="ja-JP" altLang="en-US" sz="15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t>在</a:t>
            </a:r>
            <a:r>
              <a:rPr lang="zh-TW" altLang="en-US" sz="1500" dirty="0">
                <a:solidFill>
                  <a:schemeClr val="accent6">
                    <a:lumMod val="50000"/>
                  </a:schemeClr>
                </a:solidFill>
                <a:latin typeface="Microsoft JhengHei" panose="020B0604030504040204" pitchFamily="34" charset="-120"/>
                <a:ea typeface="Microsoft JhengHei" panose="020B0604030504040204" pitchFamily="34" charset="-120"/>
              </a:rPr>
              <a:t>變化山上</a:t>
            </a:r>
            <a: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t>不理解這個重要性，但在之後，</a:t>
            </a:r>
            <a:r>
              <a:rPr lang="zh-TW" altLang="en-US" sz="1500" dirty="0">
                <a:solidFill>
                  <a:schemeClr val="accent6">
                    <a:lumMod val="50000"/>
                  </a:schemeClr>
                </a:solidFill>
                <a:latin typeface="Microsoft JhengHei" panose="020B0604030504040204" pitchFamily="34" charset="-120"/>
                <a:ea typeface="Microsoft JhengHei" panose="020B0604030504040204" pitchFamily="34" charset="-120"/>
              </a:rPr>
              <a:t>這個</a:t>
            </a:r>
            <a: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t>啓示在他心裏不斷的增長。當</a:t>
            </a:r>
            <a:r>
              <a:rPr lang="ja-JP" altLang="en-US" sz="15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t>要離世之前，他越發想把這一個啓示放在我們的心中（從</a:t>
            </a:r>
            <a:r>
              <a:rPr lang="en-US" altLang="ja-JP" sz="1500" dirty="0">
                <a:solidFill>
                  <a:schemeClr val="accent6">
                    <a:lumMod val="50000"/>
                  </a:schemeClr>
                </a:solidFill>
                <a:latin typeface="Microsoft JhengHei" panose="020B0604030504040204" pitchFamily="34" charset="-120"/>
                <a:ea typeface="Microsoft JhengHei" panose="020B0604030504040204" pitchFamily="34" charset="-120"/>
              </a:rPr>
              <a:t>12</a:t>
            </a:r>
            <a: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t>節到</a:t>
            </a:r>
            <a:r>
              <a:rPr lang="en-US" altLang="ja-JP" sz="1500" dirty="0">
                <a:solidFill>
                  <a:schemeClr val="accent6">
                    <a:lumMod val="50000"/>
                  </a:schemeClr>
                </a:solidFill>
                <a:latin typeface="Microsoft JhengHei" panose="020B0604030504040204" pitchFamily="34" charset="-120"/>
                <a:ea typeface="Microsoft JhengHei" panose="020B0604030504040204" pitchFamily="34" charset="-120"/>
              </a:rPr>
              <a:t>15</a:t>
            </a:r>
            <a: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t>節）。</a:t>
            </a:r>
            <a:br>
              <a:rPr lang="ja-JP" altLang="en-US" sz="1500">
                <a:solidFill>
                  <a:schemeClr val="accent6">
                    <a:lumMod val="50000"/>
                  </a:schemeClr>
                </a:solidFill>
                <a:latin typeface="Microsoft JhengHei" panose="020B0604030504040204" pitchFamily="34" charset="-120"/>
                <a:ea typeface="Microsoft JhengHei" panose="020B0604030504040204" pitchFamily="34" charset="-120"/>
              </a:rPr>
            </a:br>
            <a:br>
              <a:rPr lang="ja-JP" altLang="en-US" sz="1500">
                <a:solidFill>
                  <a:schemeClr val="accent6">
                    <a:lumMod val="50000"/>
                  </a:schemeClr>
                </a:solidFill>
                <a:latin typeface="Microsoft YaHei" panose="020B0503020204020204" pitchFamily="34" charset="-122"/>
                <a:ea typeface="Microsoft YaHei" panose="020B0503020204020204" pitchFamily="34" charset="-122"/>
              </a:rPr>
            </a:br>
            <a:endParaRPr lang="en-US" sz="1500" dirty="0">
              <a:solidFill>
                <a:schemeClr val="accent6">
                  <a:lumMod val="50000"/>
                </a:schemeClr>
              </a:solidFill>
              <a:latin typeface="Microsoft YaHei" panose="020B0503020204020204" pitchFamily="34" charset="-122"/>
              <a:ea typeface="Microsoft YaHei" panose="020B0503020204020204" pitchFamily="34" charset="-122"/>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10749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61" y="1123836"/>
            <a:ext cx="2947482" cy="4601183"/>
          </a:xfrm>
        </p:spPr>
        <p:txBody>
          <a:bodyPr>
            <a:normAutofit fontScale="90000"/>
          </a:bodyPr>
          <a:lstStyle/>
          <a:p>
            <a:pPr>
              <a:lnSpc>
                <a:spcPct val="100000"/>
              </a:lnSpc>
            </a:pPr>
            <a:br>
              <a:rPr lang="en-US" sz="5000" b="1" dirty="0">
                <a:latin typeface="Palatino" pitchFamily="2" charset="77"/>
                <a:ea typeface="Palatino" pitchFamily="2" charset="77"/>
                <a:cs typeface="Arial Hebrew" pitchFamily="2" charset="-79"/>
              </a:rPr>
            </a:br>
            <a:br>
              <a:rPr lang="en-US" sz="5000" b="1" dirty="0">
                <a:latin typeface="Palatino" pitchFamily="2" charset="77"/>
                <a:ea typeface="Palatino" pitchFamily="2" charset="77"/>
                <a:cs typeface="Arial Hebrew" pitchFamily="2" charset="-79"/>
              </a:rPr>
            </a:br>
            <a:r>
              <a:rPr lang="en-US" sz="5000" b="1" dirty="0">
                <a:latin typeface="Palatino" pitchFamily="2" charset="77"/>
                <a:ea typeface="Palatino" pitchFamily="2" charset="77"/>
                <a:cs typeface="Arial Hebrew" pitchFamily="2" charset="-79"/>
              </a:rPr>
              <a:t>2 Peter</a:t>
            </a:r>
            <a:br>
              <a:rPr lang="en-US" sz="5400" b="1" dirty="0">
                <a:latin typeface="Palatino" pitchFamily="2" charset="77"/>
                <a:ea typeface="Palatino" pitchFamily="2" charset="77"/>
                <a:cs typeface="Arial Hebrew" pitchFamily="2" charset="-79"/>
              </a:rPr>
            </a:br>
            <a:r>
              <a:rPr lang="zh-TW" altLang="en-US" sz="4300" dirty="0">
                <a:latin typeface="Heiti SC Medium" pitchFamily="2" charset="-128"/>
                <a:ea typeface="Heiti SC Medium" pitchFamily="2" charset="-128"/>
                <a:cs typeface="Arial Hebrew" pitchFamily="2" charset="-79"/>
              </a:rPr>
              <a:t>彼得後書</a:t>
            </a:r>
            <a:br>
              <a:rPr lang="en-US" altLang="zh-TW" sz="4300" dirty="0">
                <a:latin typeface="Heiti SC Medium" pitchFamily="2" charset="-128"/>
                <a:ea typeface="Heiti SC Medium" pitchFamily="2" charset="-128"/>
                <a:cs typeface="Arial Hebrew" pitchFamily="2" charset="-79"/>
              </a:rPr>
            </a:br>
            <a:br>
              <a:rPr lang="en-US" altLang="zh-TW" sz="4300" dirty="0">
                <a:latin typeface="Heiti SC Medium" pitchFamily="2" charset="-128"/>
                <a:ea typeface="Heiti SC Medium" pitchFamily="2" charset="-128"/>
                <a:cs typeface="Arial Hebrew" pitchFamily="2" charset="-79"/>
              </a:rPr>
            </a:br>
            <a:br>
              <a:rPr lang="en-US" dirty="0"/>
            </a:br>
            <a:r>
              <a:rPr lang="en-US" sz="2400" dirty="0">
                <a:latin typeface="Helvetica" pitchFamily="2" charset="0"/>
                <a:ea typeface="Palatino" pitchFamily="2" charset="77"/>
              </a:rPr>
              <a:t>1. Grow in the Full Knowledge of Lord Jesus</a:t>
            </a:r>
            <a:br>
              <a:rPr lang="en-US" sz="2400" dirty="0">
                <a:latin typeface="Helvetica" pitchFamily="2" charset="0"/>
                <a:ea typeface="Palatino" pitchFamily="2" charset="77"/>
              </a:rPr>
            </a:br>
            <a:r>
              <a:rPr lang="en-US" altLang="ja-JP" sz="2200" dirty="0">
                <a:latin typeface="Yuanti SC" panose="02010600040101010101" pitchFamily="2" charset="-122"/>
                <a:ea typeface="Yuanti SC" panose="02010600040101010101" pitchFamily="2" charset="-122"/>
              </a:rPr>
              <a:t>1. </a:t>
            </a:r>
            <a:r>
              <a:rPr lang="ja-JP" altLang="en-US" sz="2200">
                <a:latin typeface="Yuanti SC" panose="02010600040101010101" pitchFamily="2" charset="-122"/>
                <a:ea typeface="Yuanti SC" panose="02010600040101010101" pitchFamily="2" charset="-122"/>
              </a:rPr>
              <a:t>在</a:t>
            </a:r>
            <a:r>
              <a:rPr lang="zh-TW" altLang="en-US" sz="2200" dirty="0">
                <a:latin typeface="Yuanti SC" panose="02010600040101010101" pitchFamily="2" charset="-122"/>
                <a:ea typeface="Yuanti SC" panose="02010600040101010101" pitchFamily="2" charset="-122"/>
              </a:rPr>
              <a:t>充份</a:t>
            </a:r>
            <a:r>
              <a:rPr lang="ja-JP" altLang="en-US" sz="2200">
                <a:latin typeface="Yuanti SC" panose="02010600040101010101" pitchFamily="2" charset="-122"/>
                <a:ea typeface="Yuanti SC" panose="02010600040101010101" pitchFamily="2" charset="-122"/>
              </a:rPr>
              <a:t>認識主耶稣基督的知識上長進</a:t>
            </a:r>
            <a:br>
              <a:rPr lang="ja-JP" altLang="en-US" sz="2200">
                <a:latin typeface="Yuanti SC" panose="02010600040101010101" pitchFamily="2" charset="-122"/>
                <a:ea typeface="Yuanti SC" panose="02010600040101010101" pitchFamily="2" charset="-122"/>
              </a:rPr>
            </a:br>
            <a:br>
              <a:rPr lang="ja-JP" altLang="en-US" sz="2200">
                <a:latin typeface="Yuanti SC" panose="02010600040101010101" pitchFamily="2" charset="-122"/>
                <a:ea typeface="Yuanti SC" panose="02010600040101010101" pitchFamily="2" charset="-122"/>
              </a:rPr>
            </a:br>
            <a:br>
              <a:rPr lang="ja-JP" altLang="en-US"/>
            </a:br>
            <a:br>
              <a:rPr lang="ja-JP" altLang="en-US" sz="2000"/>
            </a:br>
            <a:endParaRPr lang="en-US" sz="1800" dirty="0">
              <a:latin typeface="Yuanti SC" panose="02010600040101010101" pitchFamily="2" charset="-122"/>
              <a:ea typeface="Yuanti SC" panose="02010600040101010101" pitchFamily="2" charset="-122"/>
            </a:endParaRPr>
          </a:p>
        </p:txBody>
      </p:sp>
      <p:sp>
        <p:nvSpPr>
          <p:cNvPr id="3" name="Content Placeholder 2"/>
          <p:cNvSpPr>
            <a:spLocks noGrp="1"/>
          </p:cNvSpPr>
          <p:nvPr>
            <p:ph idx="1"/>
          </p:nvPr>
        </p:nvSpPr>
        <p:spPr>
          <a:xfrm>
            <a:off x="3595955" y="864108"/>
            <a:ext cx="7931649" cy="5120640"/>
          </a:xfrm>
        </p:spPr>
        <p:txBody>
          <a:bodyPr>
            <a:noAutofit/>
          </a:bodyPr>
          <a:lstStyle/>
          <a:p>
            <a:pPr>
              <a:lnSpc>
                <a:spcPct val="100000"/>
              </a:lnSpc>
            </a:pPr>
            <a:r>
              <a:rPr lang="en-US" sz="1600" i="1" dirty="0">
                <a:solidFill>
                  <a:schemeClr val="accent5">
                    <a:lumMod val="50000"/>
                  </a:schemeClr>
                </a:solidFill>
                <a:latin typeface="Palatino" pitchFamily="2" charset="77"/>
                <a:ea typeface="Palatino" pitchFamily="2" charset="77"/>
              </a:rPr>
              <a:t>2 Pet.</a:t>
            </a:r>
            <a:r>
              <a:rPr lang="en-US" altLang="zh-Hant" sz="1600" i="1" dirty="0">
                <a:solidFill>
                  <a:schemeClr val="accent5">
                    <a:lumMod val="50000"/>
                  </a:schemeClr>
                </a:solidFill>
                <a:latin typeface="Palatino" pitchFamily="2" charset="77"/>
                <a:ea typeface="Palatino" pitchFamily="2" charset="77"/>
              </a:rPr>
              <a:t>1:</a:t>
            </a:r>
            <a:r>
              <a:rPr lang="en-US" sz="1600" i="1" dirty="0">
                <a:solidFill>
                  <a:schemeClr val="accent5">
                    <a:lumMod val="50000"/>
                  </a:schemeClr>
                </a:solidFill>
                <a:latin typeface="Palatino" pitchFamily="2" charset="77"/>
                <a:ea typeface="Palatino" pitchFamily="2" charset="77"/>
              </a:rPr>
              <a:t> 16-20 For we did not follow cleverly devised myths when </a:t>
            </a:r>
            <a:r>
              <a:rPr lang="en-US" sz="1600" b="1" i="1" dirty="0">
                <a:solidFill>
                  <a:schemeClr val="accent5">
                    <a:lumMod val="50000"/>
                  </a:schemeClr>
                </a:solidFill>
                <a:latin typeface="Palatino" pitchFamily="2" charset="77"/>
                <a:ea typeface="Palatino" pitchFamily="2" charset="77"/>
              </a:rPr>
              <a:t>we made </a:t>
            </a:r>
            <a:r>
              <a:rPr lang="en-US" sz="1600" b="1" i="1" u="sng" dirty="0">
                <a:solidFill>
                  <a:schemeClr val="accent5">
                    <a:lumMod val="50000"/>
                  </a:schemeClr>
                </a:solidFill>
                <a:latin typeface="Palatino" pitchFamily="2" charset="77"/>
                <a:ea typeface="Palatino" pitchFamily="2" charset="77"/>
              </a:rPr>
              <a:t>known (thoroughly)</a:t>
            </a:r>
            <a:r>
              <a:rPr lang="en-US" sz="1600" b="1" i="1" dirty="0">
                <a:solidFill>
                  <a:schemeClr val="accent5">
                    <a:lumMod val="50000"/>
                  </a:schemeClr>
                </a:solidFill>
                <a:latin typeface="Palatino" pitchFamily="2" charset="77"/>
                <a:ea typeface="Palatino" pitchFamily="2" charset="77"/>
              </a:rPr>
              <a:t> to you the power and coming (Parousia) of our Lord Jesus Christ, but we were eyewitnesses of his majesty. </a:t>
            </a:r>
            <a:r>
              <a:rPr lang="en-US" sz="1600" i="1" dirty="0">
                <a:solidFill>
                  <a:schemeClr val="accent5">
                    <a:lumMod val="50000"/>
                  </a:schemeClr>
                </a:solidFill>
                <a:latin typeface="Palatino" pitchFamily="2" charset="77"/>
                <a:ea typeface="Palatino" pitchFamily="2" charset="77"/>
              </a:rPr>
              <a:t>17 For when he received honor and glory from God the Father, and the voice was borne to him by the Majestic Glory, </a:t>
            </a:r>
            <a:r>
              <a:rPr lang="en-US" sz="1600" b="1" i="1" dirty="0">
                <a:solidFill>
                  <a:schemeClr val="accent5">
                    <a:lumMod val="50000"/>
                  </a:schemeClr>
                </a:solidFill>
                <a:latin typeface="Palatino" pitchFamily="2" charset="77"/>
                <a:ea typeface="Palatino" pitchFamily="2" charset="77"/>
              </a:rPr>
              <a:t>"This is my beloved Son, with whom I am well pleased," 18 we ourselves heard this very voice borne from heaven, for we were with him on the holy mountain. 19 And we have the prophetic word more fully confirmed,</a:t>
            </a:r>
            <a:r>
              <a:rPr lang="en-US" sz="1600" i="1" dirty="0">
                <a:solidFill>
                  <a:schemeClr val="accent5">
                    <a:lumMod val="50000"/>
                  </a:schemeClr>
                </a:solidFill>
                <a:latin typeface="Palatino" pitchFamily="2" charset="77"/>
                <a:ea typeface="Palatino" pitchFamily="2" charset="77"/>
              </a:rPr>
              <a:t> to which you will do well to </a:t>
            </a:r>
            <a:r>
              <a:rPr lang="en-US" sz="1600" b="1" i="1" u="sng" dirty="0">
                <a:solidFill>
                  <a:schemeClr val="accent5">
                    <a:lumMod val="50000"/>
                  </a:schemeClr>
                </a:solidFill>
                <a:latin typeface="Palatino" pitchFamily="2" charset="77"/>
                <a:ea typeface="Palatino" pitchFamily="2" charset="77"/>
              </a:rPr>
              <a:t>pay attention </a:t>
            </a:r>
            <a:r>
              <a:rPr lang="en-US" sz="1600" b="1" i="1" dirty="0">
                <a:solidFill>
                  <a:schemeClr val="accent5">
                    <a:lumMod val="50000"/>
                  </a:schemeClr>
                </a:solidFill>
                <a:latin typeface="Palatino" pitchFamily="2" charset="77"/>
                <a:ea typeface="Palatino" pitchFamily="2" charset="77"/>
              </a:rPr>
              <a:t>as to a lamp shining in a dark place, until the day dawns and the morning star rises in your hearts,</a:t>
            </a:r>
            <a:r>
              <a:rPr lang="en-US" sz="1600" i="1" dirty="0">
                <a:solidFill>
                  <a:schemeClr val="accent5">
                    <a:lumMod val="50000"/>
                  </a:schemeClr>
                </a:solidFill>
                <a:latin typeface="Palatino" pitchFamily="2" charset="77"/>
                <a:ea typeface="Palatino" pitchFamily="2" charset="77"/>
              </a:rPr>
              <a:t> 20 </a:t>
            </a:r>
            <a:r>
              <a:rPr lang="en-US" sz="1600" b="1" i="1" u="sng" dirty="0">
                <a:solidFill>
                  <a:schemeClr val="accent5">
                    <a:lumMod val="50000"/>
                  </a:schemeClr>
                </a:solidFill>
                <a:latin typeface="Palatino" pitchFamily="2" charset="77"/>
                <a:ea typeface="Palatino" pitchFamily="2" charset="77"/>
              </a:rPr>
              <a:t>knowing this first of all</a:t>
            </a:r>
          </a:p>
          <a:p>
            <a:pPr marL="0" indent="0">
              <a:lnSpc>
                <a:spcPct val="100000"/>
              </a:lnSpc>
              <a:spcBef>
                <a:spcPts val="600"/>
              </a:spcBef>
            </a:pPr>
            <a:r>
              <a:rPr lang="zh-TW" altLang="en-US" sz="1600" dirty="0">
                <a:solidFill>
                  <a:srgbClr val="002060"/>
                </a:solidFill>
                <a:latin typeface="Kaiti SC" panose="02010600040101010101" pitchFamily="2" charset="-122"/>
                <a:ea typeface="Kaiti SC" panose="02010600040101010101" pitchFamily="2" charset="-122"/>
              </a:rPr>
              <a:t>彼後</a:t>
            </a:r>
            <a:r>
              <a:rPr lang="en-US" sz="1600" dirty="0">
                <a:solidFill>
                  <a:srgbClr val="002060"/>
                </a:solidFill>
                <a:latin typeface="Kaiti SC" panose="02010600040101010101" pitchFamily="2" charset="-122"/>
                <a:ea typeface="Kaiti SC" panose="02010600040101010101" pitchFamily="2" charset="-122"/>
              </a:rPr>
              <a:t>1:16-20 </a:t>
            </a:r>
            <a:r>
              <a:rPr lang="ja-JP" altLang="en-US" sz="1600">
                <a:solidFill>
                  <a:srgbClr val="002060"/>
                </a:solidFill>
                <a:latin typeface="Kaiti SC" panose="02010600040101010101" pitchFamily="2" charset="-122"/>
                <a:ea typeface="Kaiti SC" panose="02010600040101010101" pitchFamily="2" charset="-122"/>
              </a:rPr>
              <a:t>我們從前</a:t>
            </a:r>
            <a:r>
              <a:rPr lang="ja-JP" altLang="en-US" sz="1600" b="1">
                <a:solidFill>
                  <a:srgbClr val="002060"/>
                </a:solidFill>
                <a:latin typeface="Kaiti SC" panose="02010600040101010101" pitchFamily="2" charset="-122"/>
                <a:ea typeface="Kaiti SC" panose="02010600040101010101" pitchFamily="2" charset="-122"/>
              </a:rPr>
              <a:t>將我們主耶穌基督的大能和他降臨的</a:t>
            </a:r>
            <a:r>
              <a:rPr lang="ja-JP" altLang="en-US" sz="1600" b="1" u="sng">
                <a:solidFill>
                  <a:srgbClr val="002060"/>
                </a:solidFill>
                <a:latin typeface="Kaiti SC" panose="02010600040101010101" pitchFamily="2" charset="-122"/>
                <a:ea typeface="Kaiti SC" panose="02010600040101010101" pitchFamily="2" charset="-122"/>
              </a:rPr>
              <a:t>事告訴你們（徹底</a:t>
            </a:r>
            <a:r>
              <a:rPr lang="en-US" altLang="ja-JP" sz="1600" b="1" u="sng" dirty="0">
                <a:solidFill>
                  <a:srgbClr val="002060"/>
                </a:solidFill>
                <a:latin typeface="Kaiti SC" panose="02010600040101010101" pitchFamily="2" charset="-122"/>
                <a:ea typeface="Kaiti SC" panose="02010600040101010101" pitchFamily="2" charset="-122"/>
              </a:rPr>
              <a:t>/</a:t>
            </a:r>
            <a:r>
              <a:rPr lang="ja-JP" altLang="en-US" sz="1600" b="1" u="sng">
                <a:solidFill>
                  <a:srgbClr val="002060"/>
                </a:solidFill>
                <a:latin typeface="Kaiti SC" panose="02010600040101010101" pitchFamily="2" charset="-122"/>
                <a:ea typeface="Kaiti SC" panose="02010600040101010101" pitchFamily="2" charset="-122"/>
              </a:rPr>
              <a:t>全部）</a:t>
            </a:r>
            <a:r>
              <a:rPr lang="ja-JP" altLang="en-US" sz="1600">
                <a:solidFill>
                  <a:srgbClr val="002060"/>
                </a:solidFill>
                <a:latin typeface="Kaiti SC" panose="02010600040101010101" pitchFamily="2" charset="-122"/>
                <a:ea typeface="Kaiti SC" panose="02010600040101010101" pitchFamily="2" charset="-122"/>
              </a:rPr>
              <a:t>，並不是隨從乖巧捏造的虛言，乃是親眼見過他的威榮。 他從父神得尊貴榮耀的時候，從極大榮光之中有聲音出來，向他說：</a:t>
            </a:r>
            <a:r>
              <a:rPr lang="ja-JP" altLang="en-US" sz="1600" b="1">
                <a:solidFill>
                  <a:srgbClr val="002060"/>
                </a:solidFill>
                <a:latin typeface="Kaiti SC" panose="02010600040101010101" pitchFamily="2" charset="-122"/>
                <a:ea typeface="Kaiti SC" panose="02010600040101010101" pitchFamily="2" charset="-122"/>
              </a:rPr>
              <a:t>「這是我的愛子，我所喜悅的。」 我們同他在聖山的時候，親自聽見這聲音從天上出來。 我們並有先知更確的預言，如同燈照在暗處。你們在</a:t>
            </a:r>
            <a:r>
              <a:rPr lang="ja-JP" altLang="en-US" sz="1600" b="1" u="sng">
                <a:solidFill>
                  <a:srgbClr val="002060"/>
                </a:solidFill>
                <a:latin typeface="Kaiti SC" panose="02010600040101010101" pitchFamily="2" charset="-122"/>
                <a:ea typeface="Kaiti SC" panose="02010600040101010101" pitchFamily="2" charset="-122"/>
              </a:rPr>
              <a:t>這預言上留意</a:t>
            </a:r>
            <a:r>
              <a:rPr lang="ja-JP" altLang="en-US" sz="1600" b="1">
                <a:solidFill>
                  <a:srgbClr val="002060"/>
                </a:solidFill>
                <a:latin typeface="Kaiti SC" panose="02010600040101010101" pitchFamily="2" charset="-122"/>
                <a:ea typeface="Kaiti SC" panose="02010600040101010101" pitchFamily="2" charset="-122"/>
              </a:rPr>
              <a:t>，直等到天發亮，晨星在你們心裡出現的時候，才是好的。 第一要緊的，該知道經上所有的預言沒有可隨私意解說的；</a:t>
            </a:r>
          </a:p>
          <a:p>
            <a:pPr marL="0" indent="0">
              <a:lnSpc>
                <a:spcPct val="100000"/>
              </a:lnSpc>
              <a:spcBef>
                <a:spcPts val="600"/>
              </a:spcBef>
            </a:pPr>
            <a:r>
              <a:rPr lang="en-US" sz="1600" dirty="0">
                <a:latin typeface="Helvetica" pitchFamily="2" charset="0"/>
              </a:rPr>
              <a:t>In 2 Peter, Peter always addresses Jesus as Lord, Christ, and/or Savior. Jesus as the Son of God, in glory, became increasingly revealed in Peter’s heart – this revelation also needs to continually deepen in our hearts until Christ’s coming (Parousia). </a:t>
            </a:r>
          </a:p>
          <a:p>
            <a:pPr marL="0" indent="0">
              <a:lnSpc>
                <a:spcPct val="100000"/>
              </a:lnSpc>
              <a:spcBef>
                <a:spcPts val="600"/>
              </a:spcBef>
            </a:pPr>
            <a:r>
              <a:rPr lang="ja-JP" altLang="en-US" sz="1600">
                <a:solidFill>
                  <a:schemeClr val="accent6">
                    <a:lumMod val="50000"/>
                  </a:schemeClr>
                </a:solidFill>
                <a:latin typeface="Microsoft JhengHei" panose="020B0604030504040204" pitchFamily="34" charset="-120"/>
                <a:ea typeface="Microsoft JhengHei" panose="020B0604030504040204" pitchFamily="34" charset="-120"/>
              </a:rPr>
              <a:t>在</a:t>
            </a:r>
            <a:r>
              <a:rPr lang="ja-JP" altLang="en-US" sz="16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1600">
                <a:solidFill>
                  <a:schemeClr val="accent6">
                    <a:lumMod val="50000"/>
                  </a:schemeClr>
                </a:solidFill>
                <a:latin typeface="Microsoft JhengHei" panose="020B0604030504040204" pitchFamily="34" charset="-120"/>
                <a:ea typeface="Microsoft JhengHei" panose="020B0604030504040204" pitchFamily="34" charset="-120"/>
              </a:rPr>
              <a:t>後書裏，</a:t>
            </a:r>
            <a:r>
              <a:rPr lang="ja-JP" altLang="en-US" sz="16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1600">
                <a:solidFill>
                  <a:schemeClr val="accent6">
                    <a:lumMod val="50000"/>
                  </a:schemeClr>
                </a:solidFill>
                <a:latin typeface="Microsoft JhengHei" panose="020B0604030504040204" pitchFamily="34" charset="-120"/>
                <a:ea typeface="Microsoft JhengHei" panose="020B0604030504040204" pitchFamily="34" charset="-120"/>
              </a:rPr>
              <a:t>一直稱耶稣為主基督，或是救主。耶穌作為神的兒子在榮耀裡，越發啟示在</a:t>
            </a:r>
            <a:r>
              <a:rPr lang="ja-JP" altLang="en-US" sz="1600" u="sng">
                <a:solidFill>
                  <a:schemeClr val="accent6">
                    <a:lumMod val="50000"/>
                  </a:schemeClr>
                </a:solidFill>
                <a:latin typeface="Microsoft JhengHei" panose="020B0604030504040204" pitchFamily="34" charset="-120"/>
                <a:ea typeface="Microsoft JhengHei" panose="020B0604030504040204" pitchFamily="34" charset="-120"/>
              </a:rPr>
              <a:t>彼得</a:t>
            </a:r>
            <a:r>
              <a:rPr lang="ja-JP" altLang="en-US" sz="1600">
                <a:solidFill>
                  <a:schemeClr val="accent6">
                    <a:lumMod val="50000"/>
                  </a:schemeClr>
                </a:solidFill>
                <a:latin typeface="Microsoft JhengHei" panose="020B0604030504040204" pitchFamily="34" charset="-120"/>
                <a:ea typeface="Microsoft JhengHei" panose="020B0604030504040204" pitchFamily="34" charset="-120"/>
              </a:rPr>
              <a:t>的心裏。這個啓示也需要</a:t>
            </a:r>
            <a:r>
              <a:rPr lang="zh-TW" altLang="en-US" sz="1600" dirty="0">
                <a:solidFill>
                  <a:schemeClr val="accent6">
                    <a:lumMod val="50000"/>
                  </a:schemeClr>
                </a:solidFill>
                <a:latin typeface="Microsoft JhengHei" panose="020B0604030504040204" pitchFamily="34" charset="-120"/>
                <a:ea typeface="Microsoft JhengHei" panose="020B0604030504040204" pitchFamily="34" charset="-120"/>
              </a:rPr>
              <a:t>持續的</a:t>
            </a:r>
            <a:r>
              <a:rPr lang="ja-JP" altLang="en-US" sz="1600">
                <a:solidFill>
                  <a:schemeClr val="accent6">
                    <a:lumMod val="50000"/>
                  </a:schemeClr>
                </a:solidFill>
                <a:latin typeface="Microsoft JhengHei" panose="020B0604030504040204" pitchFamily="34" charset="-120"/>
                <a:ea typeface="Microsoft JhengHei" panose="020B0604030504040204" pitchFamily="34" charset="-120"/>
              </a:rPr>
              <a:t>在我們的心中深化，直到基督的再來。</a:t>
            </a:r>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54387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800" b="1" dirty="0">
                <a:latin typeface="Palatino" pitchFamily="2" charset="77"/>
                <a:ea typeface="Palatino" pitchFamily="2" charset="77"/>
                <a:cs typeface="Arial Hebrew" pitchFamily="2" charset="-79"/>
              </a:rPr>
              <a:t>2 Peter</a:t>
            </a:r>
            <a:br>
              <a:rPr lang="en-US" sz="4800" b="1" dirty="0">
                <a:latin typeface="Palatino" pitchFamily="2" charset="77"/>
                <a:ea typeface="Palatino" pitchFamily="2" charset="77"/>
                <a:cs typeface="Arial Hebrew" pitchFamily="2" charset="-79"/>
              </a:rPr>
            </a:br>
            <a:r>
              <a:rPr lang="zh-TW" altLang="en-US" sz="4000" dirty="0">
                <a:latin typeface="Heiti SC Medium" pitchFamily="2" charset="-128"/>
                <a:ea typeface="Heiti SC Medium" pitchFamily="2" charset="-128"/>
                <a:cs typeface="Arial Hebrew" pitchFamily="2" charset="-79"/>
              </a:rPr>
              <a:t>彼得後書</a:t>
            </a:r>
            <a:br>
              <a:rPr lang="en-US" altLang="zh-TW" sz="4000" dirty="0">
                <a:latin typeface="Heiti SC Medium" pitchFamily="2" charset="-128"/>
                <a:ea typeface="Heiti SC Medium" pitchFamily="2" charset="-128"/>
                <a:cs typeface="Arial Hebrew" pitchFamily="2" charset="-79"/>
              </a:rPr>
            </a:br>
            <a:br>
              <a:rPr lang="en-US" altLang="zh-TW" sz="4000" dirty="0">
                <a:latin typeface="Heiti SC Medium" pitchFamily="2" charset="-128"/>
                <a:ea typeface="Heiti SC Medium" pitchFamily="2" charset="-128"/>
                <a:cs typeface="Arial Hebrew" pitchFamily="2" charset="-79"/>
              </a:rPr>
            </a:br>
            <a:br>
              <a:rPr lang="en-US" dirty="0"/>
            </a:br>
            <a:br>
              <a:rPr lang="en-US" sz="2800" dirty="0"/>
            </a:br>
            <a:r>
              <a:rPr lang="en-US" sz="2400" dirty="0">
                <a:latin typeface="Helvetica" pitchFamily="2" charset="0"/>
              </a:rPr>
              <a:t>2. Use Diligence</a:t>
            </a:r>
            <a:br>
              <a:rPr lang="en-US" sz="2800" dirty="0"/>
            </a:br>
            <a:r>
              <a:rPr lang="en-US" altLang="ja-JP" sz="2400" dirty="0">
                <a:latin typeface="Yuanti SC" panose="02010600040101010101" pitchFamily="2" charset="-122"/>
                <a:ea typeface="Yuanti SC" panose="02010600040101010101" pitchFamily="2" charset="-122"/>
              </a:rPr>
              <a:t>2. </a:t>
            </a:r>
            <a:r>
              <a:rPr lang="ja-JP" altLang="en-US" sz="2400">
                <a:latin typeface="Yuanti SC" panose="02010600040101010101" pitchFamily="2" charset="-122"/>
                <a:ea typeface="Yuanti SC" panose="02010600040101010101" pitchFamily="2" charset="-122"/>
              </a:rPr>
              <a:t>要殷勤</a:t>
            </a:r>
            <a:br>
              <a:rPr lang="en-US" sz="2800" dirty="0"/>
            </a:b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solidFill>
                  <a:schemeClr val="tx2"/>
                </a:solidFill>
              </a:rPr>
              <a:t>Diligence/Diligent Repeated 3 times</a:t>
            </a:r>
          </a:p>
          <a:p>
            <a:pPr marL="0" indent="0">
              <a:buNone/>
            </a:pPr>
            <a:r>
              <a:rPr lang="en-US" altLang="ja-JP" sz="2400" dirty="0">
                <a:solidFill>
                  <a:schemeClr val="accent6">
                    <a:lumMod val="75000"/>
                  </a:schemeClr>
                </a:solidFill>
              </a:rPr>
              <a:t>    </a:t>
            </a:r>
            <a:r>
              <a:rPr lang="ja-JP" altLang="en-US" sz="2400">
                <a:solidFill>
                  <a:schemeClr val="accent6">
                    <a:lumMod val="75000"/>
                  </a:schemeClr>
                </a:solidFill>
                <a:latin typeface="Heiti SC Light" panose="02000000000000000000" pitchFamily="2" charset="-128"/>
                <a:ea typeface="Heiti SC Light" panose="02000000000000000000" pitchFamily="2" charset="-128"/>
              </a:rPr>
              <a:t>殷勤在這裏重複</a:t>
            </a:r>
            <a:r>
              <a:rPr lang="zh-TW" altLang="en-US" sz="2400" dirty="0">
                <a:solidFill>
                  <a:schemeClr val="accent6">
                    <a:lumMod val="75000"/>
                  </a:schemeClr>
                </a:solidFill>
                <a:latin typeface="Heiti SC Light" panose="02000000000000000000" pitchFamily="2" charset="-128"/>
                <a:ea typeface="Heiti SC Light" panose="02000000000000000000" pitchFamily="2" charset="-128"/>
              </a:rPr>
              <a:t>了</a:t>
            </a:r>
            <a:r>
              <a:rPr lang="ja-JP" altLang="en-US" sz="2400">
                <a:solidFill>
                  <a:schemeClr val="accent6">
                    <a:lumMod val="75000"/>
                  </a:schemeClr>
                </a:solidFill>
                <a:latin typeface="Heiti SC Light" panose="02000000000000000000" pitchFamily="2" charset="-128"/>
                <a:ea typeface="Heiti SC Light" panose="02000000000000000000" pitchFamily="2" charset="-128"/>
              </a:rPr>
              <a:t>三次</a:t>
            </a:r>
          </a:p>
          <a:p>
            <a:r>
              <a:rPr lang="en-US" sz="1800" i="1" dirty="0">
                <a:solidFill>
                  <a:schemeClr val="accent5">
                    <a:lumMod val="50000"/>
                  </a:schemeClr>
                </a:solidFill>
                <a:latin typeface="Palatino" pitchFamily="2" charset="77"/>
                <a:ea typeface="Palatino" pitchFamily="2" charset="77"/>
              </a:rPr>
              <a:t>2 Pet. 1:10,11 be even </a:t>
            </a:r>
            <a:r>
              <a:rPr lang="en-US" sz="1800" b="1" i="1" dirty="0">
                <a:solidFill>
                  <a:schemeClr val="accent5">
                    <a:lumMod val="50000"/>
                  </a:schemeClr>
                </a:solidFill>
                <a:latin typeface="Palatino" pitchFamily="2" charset="77"/>
                <a:ea typeface="Palatino" pitchFamily="2" charset="77"/>
              </a:rPr>
              <a:t>more diligent to make your call and election sure,</a:t>
            </a:r>
            <a:r>
              <a:rPr lang="en-US" sz="1800" i="1" dirty="0">
                <a:solidFill>
                  <a:schemeClr val="accent5">
                    <a:lumMod val="50000"/>
                  </a:schemeClr>
                </a:solidFill>
                <a:latin typeface="Palatino" pitchFamily="2" charset="77"/>
                <a:ea typeface="Palatino" pitchFamily="2" charset="77"/>
              </a:rPr>
              <a:t> for if you do these things you will never stumble; 11 for so an </a:t>
            </a:r>
            <a:r>
              <a:rPr lang="en-US" sz="1800" b="1" i="1" dirty="0">
                <a:solidFill>
                  <a:schemeClr val="accent5">
                    <a:lumMod val="50000"/>
                  </a:schemeClr>
                </a:solidFill>
                <a:latin typeface="Palatino" pitchFamily="2" charset="77"/>
                <a:ea typeface="Palatino" pitchFamily="2" charset="77"/>
              </a:rPr>
              <a:t>entrance will be supplied to you abundantly into the everlasting kingdom </a:t>
            </a:r>
            <a:r>
              <a:rPr lang="en-US" sz="1800" i="1" dirty="0">
                <a:solidFill>
                  <a:schemeClr val="accent5">
                    <a:lumMod val="50000"/>
                  </a:schemeClr>
                </a:solidFill>
                <a:latin typeface="Palatino" pitchFamily="2" charset="77"/>
                <a:ea typeface="Palatino" pitchFamily="2" charset="77"/>
              </a:rPr>
              <a:t>of our Lord and Savior Jesus Christ.</a:t>
            </a:r>
          </a:p>
          <a:p>
            <a:r>
              <a:rPr lang="ja-JP" altLang="en-US" sz="1800">
                <a:solidFill>
                  <a:srgbClr val="002060"/>
                </a:solidFill>
                <a:latin typeface="Kaiti SC" panose="02010600040101010101" pitchFamily="2" charset="-122"/>
                <a:ea typeface="Kaiti SC" panose="02010600040101010101" pitchFamily="2" charset="-122"/>
              </a:rPr>
              <a:t>彼後</a:t>
            </a:r>
            <a:r>
              <a:rPr lang="en-US" altLang="ja-JP" sz="1800" dirty="0">
                <a:solidFill>
                  <a:srgbClr val="002060"/>
                </a:solidFill>
                <a:latin typeface="Kaiti SC" panose="02010600040101010101" pitchFamily="2" charset="-122"/>
                <a:ea typeface="Kaiti SC" panose="02010600040101010101" pitchFamily="2" charset="-122"/>
              </a:rPr>
              <a:t>1</a:t>
            </a:r>
            <a:r>
              <a:rPr lang="zh-Hant" altLang="en-US" sz="1800" dirty="0">
                <a:solidFill>
                  <a:srgbClr val="002060"/>
                </a:solidFill>
                <a:latin typeface="Kaiti SC" panose="02010600040101010101" pitchFamily="2" charset="-122"/>
                <a:ea typeface="Kaiti SC" panose="02010600040101010101" pitchFamily="2" charset="-122"/>
              </a:rPr>
              <a:t>：</a:t>
            </a:r>
            <a:r>
              <a:rPr lang="en-US" altLang="ja-JP" sz="1800" dirty="0">
                <a:solidFill>
                  <a:srgbClr val="002060"/>
                </a:solidFill>
                <a:latin typeface="Kaiti SC" panose="02010600040101010101" pitchFamily="2" charset="-122"/>
                <a:ea typeface="Kaiti SC" panose="02010600040101010101" pitchFamily="2" charset="-122"/>
              </a:rPr>
              <a:t>10</a:t>
            </a:r>
            <a:r>
              <a:rPr lang="ja-JP" altLang="en-US" sz="1800">
                <a:solidFill>
                  <a:srgbClr val="002060"/>
                </a:solidFill>
                <a:latin typeface="Kaiti SC" panose="02010600040101010101" pitchFamily="2" charset="-122"/>
                <a:ea typeface="Kaiti SC" panose="02010600040101010101" pitchFamily="2" charset="-122"/>
              </a:rPr>
              <a:t>，</a:t>
            </a:r>
            <a:r>
              <a:rPr lang="en-US" altLang="ja-JP" sz="1800" dirty="0">
                <a:solidFill>
                  <a:srgbClr val="002060"/>
                </a:solidFill>
                <a:latin typeface="Kaiti SC" panose="02010600040101010101" pitchFamily="2" charset="-122"/>
                <a:ea typeface="Kaiti SC" panose="02010600040101010101" pitchFamily="2" charset="-122"/>
              </a:rPr>
              <a:t>1</a:t>
            </a:r>
            <a:r>
              <a:rPr lang="en-US" altLang="zh-Hant" sz="1800" dirty="0">
                <a:solidFill>
                  <a:srgbClr val="002060"/>
                </a:solidFill>
                <a:latin typeface="Kaiti SC" panose="02010600040101010101" pitchFamily="2" charset="-122"/>
                <a:ea typeface="Kaiti SC" panose="02010600040101010101" pitchFamily="2" charset="-122"/>
              </a:rPr>
              <a:t>1</a:t>
            </a:r>
            <a:r>
              <a:rPr lang="zh-Hant" altLang="en-US" sz="1800" dirty="0">
                <a:solidFill>
                  <a:srgbClr val="002060"/>
                </a:solidFill>
                <a:latin typeface="Kaiti SC" panose="02010600040101010101" pitchFamily="2" charset="-122"/>
                <a:ea typeface="Kaiti SC" panose="02010600040101010101" pitchFamily="2" charset="-122"/>
              </a:rPr>
              <a:t>  </a:t>
            </a:r>
            <a:r>
              <a:rPr lang="ja-JP" altLang="en-US" sz="1800">
                <a:solidFill>
                  <a:srgbClr val="002060"/>
                </a:solidFill>
                <a:latin typeface="Kaiti SC" panose="02010600040101010101" pitchFamily="2" charset="-122"/>
                <a:ea typeface="Kaiti SC" panose="02010600040101010101" pitchFamily="2" charset="-122"/>
              </a:rPr>
              <a:t>所以弟兄們，</a:t>
            </a:r>
            <a:r>
              <a:rPr lang="ja-JP" altLang="en-US" sz="1800" b="1">
                <a:solidFill>
                  <a:schemeClr val="accent6">
                    <a:lumMod val="50000"/>
                  </a:schemeClr>
                </a:solidFill>
                <a:latin typeface="Kaiti SC" panose="02010600040101010101" pitchFamily="2" charset="-122"/>
                <a:ea typeface="Kaiti SC" panose="02010600040101010101" pitchFamily="2" charset="-122"/>
              </a:rPr>
              <a:t>應當更加殷勤</a:t>
            </a:r>
            <a:r>
              <a:rPr lang="ja-JP" altLang="en-US" sz="1800" b="1">
                <a:solidFill>
                  <a:srgbClr val="002060"/>
                </a:solidFill>
                <a:latin typeface="Kaiti SC" panose="02010600040101010101" pitchFamily="2" charset="-122"/>
                <a:ea typeface="Kaiti SC" panose="02010600040101010101" pitchFamily="2" charset="-122"/>
              </a:rPr>
              <a:t>，</a:t>
            </a:r>
            <a:r>
              <a:rPr lang="ja-JP" altLang="en-US" sz="1800" b="1">
                <a:solidFill>
                  <a:schemeClr val="accent6">
                    <a:lumMod val="50000"/>
                  </a:schemeClr>
                </a:solidFill>
                <a:latin typeface="Kaiti SC" panose="02010600040101010101" pitchFamily="2" charset="-122"/>
                <a:ea typeface="Kaiti SC" panose="02010600040101010101" pitchFamily="2" charset="-122"/>
              </a:rPr>
              <a:t>使你們所蒙的恩召和揀選堅定不移</a:t>
            </a:r>
            <a:r>
              <a:rPr lang="ja-JP" altLang="en-US" sz="1800" b="1">
                <a:solidFill>
                  <a:srgbClr val="002060"/>
                </a:solidFill>
                <a:latin typeface="Kaiti SC" panose="02010600040101010101" pitchFamily="2" charset="-122"/>
                <a:ea typeface="Kaiti SC" panose="02010600040101010101" pitchFamily="2" charset="-122"/>
              </a:rPr>
              <a:t>。</a:t>
            </a:r>
            <a:r>
              <a:rPr lang="ja-JP" altLang="en-US" sz="1800">
                <a:solidFill>
                  <a:srgbClr val="002060"/>
                </a:solidFill>
                <a:latin typeface="Kaiti SC" panose="02010600040101010101" pitchFamily="2" charset="-122"/>
                <a:ea typeface="Kaiti SC" panose="02010600040101010101" pitchFamily="2" charset="-122"/>
              </a:rPr>
              <a:t>你們若行這幾樣，就永不失腳。 這樣，必叫你們豐豐富富的得以進入我們主救主耶穌基督永遠的國。</a:t>
            </a:r>
            <a:endParaRPr lang="en-US" sz="1800" dirty="0">
              <a:solidFill>
                <a:srgbClr val="002060"/>
              </a:solidFill>
              <a:latin typeface="Kaiti SC" panose="02010600040101010101" pitchFamily="2" charset="-122"/>
              <a:ea typeface="Kaiti SC" panose="02010600040101010101" pitchFamily="2" charset="-122"/>
            </a:endParaRPr>
          </a:p>
          <a:p>
            <a:r>
              <a:rPr lang="en-US" sz="1800" i="1" dirty="0">
                <a:solidFill>
                  <a:schemeClr val="accent5">
                    <a:lumMod val="50000"/>
                  </a:schemeClr>
                </a:solidFill>
                <a:latin typeface="Palatino" pitchFamily="2" charset="77"/>
                <a:ea typeface="Palatino" pitchFamily="2" charset="77"/>
              </a:rPr>
              <a:t>2 Pet. 1:15 but I will </a:t>
            </a:r>
            <a:r>
              <a:rPr lang="en-US" sz="1800" b="1" i="1" dirty="0">
                <a:solidFill>
                  <a:schemeClr val="accent5">
                    <a:lumMod val="50000"/>
                  </a:schemeClr>
                </a:solidFill>
                <a:latin typeface="Palatino" pitchFamily="2" charset="77"/>
                <a:ea typeface="Palatino" pitchFamily="2" charset="77"/>
              </a:rPr>
              <a:t>use diligence</a:t>
            </a:r>
            <a:r>
              <a:rPr lang="en-US" sz="1800" i="1" dirty="0">
                <a:solidFill>
                  <a:schemeClr val="accent5">
                    <a:lumMod val="50000"/>
                  </a:schemeClr>
                </a:solidFill>
                <a:latin typeface="Palatino" pitchFamily="2" charset="77"/>
                <a:ea typeface="Palatino" pitchFamily="2" charset="77"/>
              </a:rPr>
              <a:t>, that after my departure ye should have also, at any time, [in your power] </a:t>
            </a:r>
            <a:r>
              <a:rPr lang="en-US" sz="1800" b="1" i="1" dirty="0">
                <a:solidFill>
                  <a:schemeClr val="accent5">
                    <a:lumMod val="50000"/>
                  </a:schemeClr>
                </a:solidFill>
                <a:latin typeface="Palatino" pitchFamily="2" charset="77"/>
                <a:ea typeface="Palatino" pitchFamily="2" charset="77"/>
              </a:rPr>
              <a:t>to call to mind these things.</a:t>
            </a:r>
          </a:p>
          <a:p>
            <a:r>
              <a:rPr lang="ja-JP" altLang="en-US">
                <a:solidFill>
                  <a:srgbClr val="002060"/>
                </a:solidFill>
                <a:latin typeface="Kaiti SC" panose="02010600040101010101" pitchFamily="2" charset="-122"/>
                <a:ea typeface="Kaiti SC" panose="02010600040101010101" pitchFamily="2" charset="-122"/>
              </a:rPr>
              <a:t>彼後</a:t>
            </a:r>
            <a:r>
              <a:rPr lang="en-US" altLang="ja-JP" dirty="0">
                <a:solidFill>
                  <a:srgbClr val="002060"/>
                </a:solidFill>
                <a:latin typeface="Kaiti SC" panose="02010600040101010101" pitchFamily="2" charset="-122"/>
                <a:ea typeface="Kaiti SC" panose="02010600040101010101" pitchFamily="2" charset="-122"/>
              </a:rPr>
              <a:t>1</a:t>
            </a:r>
            <a:r>
              <a:rPr lang="zh-Hant" altLang="en-US" dirty="0">
                <a:solidFill>
                  <a:srgbClr val="002060"/>
                </a:solidFill>
                <a:latin typeface="Kaiti SC" panose="02010600040101010101" pitchFamily="2" charset="-122"/>
                <a:ea typeface="Kaiti SC" panose="02010600040101010101" pitchFamily="2" charset="-122"/>
              </a:rPr>
              <a:t>：</a:t>
            </a:r>
            <a:r>
              <a:rPr lang="en-US" altLang="ja-JP" dirty="0">
                <a:solidFill>
                  <a:srgbClr val="002060"/>
                </a:solidFill>
                <a:latin typeface="Kaiti SC" panose="02010600040101010101" pitchFamily="2" charset="-122"/>
                <a:ea typeface="Kaiti SC" panose="02010600040101010101" pitchFamily="2" charset="-122"/>
              </a:rPr>
              <a:t>15</a:t>
            </a:r>
            <a:r>
              <a:rPr lang="zh-Hant" altLang="en-US" dirty="0">
                <a:solidFill>
                  <a:srgbClr val="002060"/>
                </a:solidFill>
                <a:latin typeface="Kaiti SC" panose="02010600040101010101" pitchFamily="2" charset="-122"/>
                <a:ea typeface="Kaiti SC" panose="02010600040101010101" pitchFamily="2" charset="-122"/>
              </a:rPr>
              <a:t>  </a:t>
            </a:r>
            <a:r>
              <a:rPr lang="ja-JP" altLang="en-US">
                <a:solidFill>
                  <a:srgbClr val="002060"/>
                </a:solidFill>
                <a:latin typeface="Kaiti SC" panose="02010600040101010101" pitchFamily="2" charset="-122"/>
                <a:ea typeface="Kaiti SC" panose="02010600040101010101" pitchFamily="2" charset="-122"/>
              </a:rPr>
              <a:t>並且我要</a:t>
            </a:r>
            <a:r>
              <a:rPr lang="ja-JP" altLang="en-US" b="1">
                <a:solidFill>
                  <a:schemeClr val="accent6">
                    <a:lumMod val="50000"/>
                  </a:schemeClr>
                </a:solidFill>
                <a:latin typeface="Kaiti SC" panose="02010600040101010101" pitchFamily="2" charset="-122"/>
                <a:ea typeface="Kaiti SC" panose="02010600040101010101" pitchFamily="2" charset="-122"/>
              </a:rPr>
              <a:t>盡心竭力</a:t>
            </a:r>
            <a:r>
              <a:rPr lang="ja-JP" altLang="en-US">
                <a:solidFill>
                  <a:srgbClr val="002060"/>
                </a:solidFill>
                <a:latin typeface="Kaiti SC" panose="02010600040101010101" pitchFamily="2" charset="-122"/>
                <a:ea typeface="Kaiti SC" panose="02010600040101010101" pitchFamily="2" charset="-122"/>
              </a:rPr>
              <a:t>，使你們在我去世以後時常</a:t>
            </a:r>
            <a:r>
              <a:rPr lang="ja-JP" altLang="en-US" b="1">
                <a:solidFill>
                  <a:schemeClr val="accent6">
                    <a:lumMod val="50000"/>
                  </a:schemeClr>
                </a:solidFill>
                <a:latin typeface="Kaiti SC" panose="02010600040101010101" pitchFamily="2" charset="-122"/>
                <a:ea typeface="Kaiti SC" panose="02010600040101010101" pitchFamily="2" charset="-122"/>
              </a:rPr>
              <a:t>記念這些事</a:t>
            </a:r>
            <a:endParaRPr lang="en-US" sz="1800" b="1" dirty="0">
              <a:solidFill>
                <a:schemeClr val="accent6">
                  <a:lumMod val="50000"/>
                </a:schemeClr>
              </a:solidFill>
              <a:latin typeface="Kaiti SC" panose="02010600040101010101" pitchFamily="2" charset="-122"/>
              <a:ea typeface="Kaiti SC" panose="02010600040101010101" pitchFamily="2" charset="-122"/>
            </a:endParaRPr>
          </a:p>
          <a:p>
            <a:r>
              <a:rPr lang="en-US" sz="1800" i="1" dirty="0">
                <a:solidFill>
                  <a:schemeClr val="accent5">
                    <a:lumMod val="50000"/>
                  </a:schemeClr>
                </a:solidFill>
                <a:latin typeface="Palatino" pitchFamily="2" charset="77"/>
                <a:ea typeface="Palatino" pitchFamily="2" charset="77"/>
              </a:rPr>
              <a:t>2 Pet.3:14 Wherefore, beloved, as ye wait for these things, </a:t>
            </a:r>
            <a:r>
              <a:rPr lang="en-US" sz="1800" b="1" i="1" dirty="0">
                <a:solidFill>
                  <a:schemeClr val="accent5">
                    <a:lumMod val="50000"/>
                  </a:schemeClr>
                </a:solidFill>
                <a:latin typeface="Palatino" pitchFamily="2" charset="77"/>
                <a:ea typeface="Palatino" pitchFamily="2" charset="77"/>
              </a:rPr>
              <a:t>be diligent to be found of him in peace, without spot and blameless</a:t>
            </a:r>
          </a:p>
          <a:p>
            <a:r>
              <a:rPr lang="ja-JP" altLang="en-US">
                <a:solidFill>
                  <a:srgbClr val="002060"/>
                </a:solidFill>
                <a:latin typeface="Kaiti SC" panose="02010600040101010101" pitchFamily="2" charset="-122"/>
                <a:ea typeface="Kaiti SC" panose="02010600040101010101" pitchFamily="2" charset="-122"/>
              </a:rPr>
              <a:t>彼後</a:t>
            </a:r>
            <a:r>
              <a:rPr lang="en-US" altLang="ja-JP" dirty="0">
                <a:solidFill>
                  <a:srgbClr val="002060"/>
                </a:solidFill>
                <a:latin typeface="Kaiti SC" panose="02010600040101010101" pitchFamily="2" charset="-122"/>
                <a:ea typeface="Kaiti SC" panose="02010600040101010101" pitchFamily="2" charset="-122"/>
              </a:rPr>
              <a:t>3</a:t>
            </a:r>
            <a:r>
              <a:rPr lang="zh-Hant" altLang="en-US" dirty="0">
                <a:solidFill>
                  <a:srgbClr val="002060"/>
                </a:solidFill>
                <a:latin typeface="Kaiti SC" panose="02010600040101010101" pitchFamily="2" charset="-122"/>
                <a:ea typeface="Kaiti SC" panose="02010600040101010101" pitchFamily="2" charset="-122"/>
              </a:rPr>
              <a:t>：</a:t>
            </a:r>
            <a:r>
              <a:rPr lang="en-US" altLang="ja-JP" dirty="0">
                <a:solidFill>
                  <a:srgbClr val="002060"/>
                </a:solidFill>
                <a:latin typeface="Kaiti SC" panose="02010600040101010101" pitchFamily="2" charset="-122"/>
                <a:ea typeface="Kaiti SC" panose="02010600040101010101" pitchFamily="2" charset="-122"/>
              </a:rPr>
              <a:t>14</a:t>
            </a:r>
            <a:r>
              <a:rPr lang="zh-Hant" altLang="en-US" dirty="0">
                <a:solidFill>
                  <a:srgbClr val="002060"/>
                </a:solidFill>
                <a:latin typeface="Kaiti SC" panose="02010600040101010101" pitchFamily="2" charset="-122"/>
                <a:ea typeface="Kaiti SC" panose="02010600040101010101" pitchFamily="2" charset="-122"/>
              </a:rPr>
              <a:t>  </a:t>
            </a:r>
            <a:r>
              <a:rPr lang="ja-JP" altLang="en-US">
                <a:solidFill>
                  <a:srgbClr val="002060"/>
                </a:solidFill>
                <a:latin typeface="Kaiti SC" panose="02010600040101010101" pitchFamily="2" charset="-122"/>
                <a:ea typeface="Kaiti SC" panose="02010600040101010101" pitchFamily="2" charset="-122"/>
              </a:rPr>
              <a:t>親愛的弟兄啊，你們既盼望這些事，</a:t>
            </a:r>
            <a:r>
              <a:rPr lang="ja-JP" altLang="en-US" b="1">
                <a:solidFill>
                  <a:schemeClr val="accent6">
                    <a:lumMod val="50000"/>
                  </a:schemeClr>
                </a:solidFill>
                <a:latin typeface="Kaiti SC" panose="02010600040101010101" pitchFamily="2" charset="-122"/>
                <a:ea typeface="Kaiti SC" panose="02010600040101010101" pitchFamily="2" charset="-122"/>
              </a:rPr>
              <a:t>就當殷勤，使自己沒有玷汙，無可指摘，安然見主</a:t>
            </a:r>
            <a:endParaRPr lang="en-US" sz="1800" b="1" dirty="0">
              <a:solidFill>
                <a:schemeClr val="accent6">
                  <a:lumMod val="50000"/>
                </a:schemeClr>
              </a:solidFill>
              <a:latin typeface="Kaiti SC" panose="02010600040101010101" pitchFamily="2" charset="-122"/>
              <a:ea typeface="Kaiti SC" panose="02010600040101010101" pitchFamily="2" charset="-122"/>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252985855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1633</TotalTime>
  <Words>3680</Words>
  <Application>Microsoft Macintosh PowerPoint</Application>
  <PresentationFormat>Widescreen</PresentationFormat>
  <Paragraphs>140</Paragraphs>
  <Slides>17</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Heiti SC Light</vt:lpstr>
      <vt:lpstr>Heiti SC Medium</vt:lpstr>
      <vt:lpstr>Kaiti SC</vt:lpstr>
      <vt:lpstr>微軟正黑體</vt:lpstr>
      <vt:lpstr>微軟正黑體</vt:lpstr>
      <vt:lpstr>Microsoft YaHei</vt:lpstr>
      <vt:lpstr>ＭＳ ゴシック</vt:lpstr>
      <vt:lpstr>STHeiti</vt:lpstr>
      <vt:lpstr>Yuanti SC</vt:lpstr>
      <vt:lpstr>Arial</vt:lpstr>
      <vt:lpstr>Arial Hebrew</vt:lpstr>
      <vt:lpstr>Calibri</vt:lpstr>
      <vt:lpstr>Corbel</vt:lpstr>
      <vt:lpstr>Helvetica</vt:lpstr>
      <vt:lpstr>Palatino</vt:lpstr>
      <vt:lpstr>Wingdings 2</vt:lpstr>
      <vt:lpstr>Frame</vt:lpstr>
      <vt:lpstr> 2 Peter 彼得後書</vt:lpstr>
      <vt:lpstr>2 Peter 彼得後書   Intro/Review of Peter’s Letters 介紹／ 複習 彼得的書信 </vt:lpstr>
      <vt:lpstr>2 Peter 彼得後書   Intro/Review of Peter’s Letters 介紹／ 複習 彼得的書信 </vt:lpstr>
      <vt:lpstr> 2 Peter 彼得後書  Outline 綱要</vt:lpstr>
      <vt:lpstr>   2 Peter 彼得後書   1. Grow in the Full Knowledge of Lord Jesus  1. 在充份認識主耶稣基督的知識上長進   </vt:lpstr>
      <vt:lpstr>   2 Peter 彼得後書    1. Grow in the Full Knowledge of Lord Jesus  1. 在充份認識主耶稣基督的知識上長進    </vt:lpstr>
      <vt:lpstr>  2 Peter 彼得後書   1. Grow in the Full Knowledge of Lord Jesus 1. 在充份認識主耶稣基督的知識上長進     </vt:lpstr>
      <vt:lpstr>  2 Peter 彼得後書   1. Grow in the Full Knowledge of Lord Jesus 1. 在充份認識主耶稣基督的知識上長進    </vt:lpstr>
      <vt:lpstr> 2 Peter 彼得後書    2. Use Diligence 2. 要殷勤 </vt:lpstr>
      <vt:lpstr> 2 Peter 彼得後書    2. Use Diligence 2. 要殷勤 </vt:lpstr>
      <vt:lpstr>2 Peter 彼得後書   3. Enter the Kingdom Richly 3. 豐豐富服的進入祂的國度 </vt:lpstr>
      <vt:lpstr>2 Peter 彼得後書   3. Enter the Kingdom Richly 3. 豐豐富服的進入祂的國度 </vt:lpstr>
      <vt:lpstr>2 Peter 彼得後書    4. Be Careful and Mindful of Christ’s Coming (Parousia) 4. 要仔細的留意基督的再來（巴路西亞） </vt:lpstr>
      <vt:lpstr>2 Peter 彼得後書    4. Be Careful and Mindful of Christ’s Coming (Parousia) 4. 要仔細的留意基督的再來（巴路西亞） </vt:lpstr>
      <vt:lpstr>  2 Peter 彼得後書    5. Partakers of Divine Nature 5. 與神的性情有份   </vt:lpstr>
      <vt:lpstr>  2 Peter 彼得後書    5. Partakers of Divine Nature 5. 與神的性情有份   </vt:lpstr>
      <vt:lpstr>  2 Peter 彼得後書      Conclusion 總結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Peter</dc:title>
  <dc:creator>Enoch Chao</dc:creator>
  <cp:lastModifiedBy>Marcia Tao</cp:lastModifiedBy>
  <cp:revision>242</cp:revision>
  <cp:lastPrinted>2019-08-24T18:27:25Z</cp:lastPrinted>
  <dcterms:created xsi:type="dcterms:W3CDTF">2019-08-22T19:11:14Z</dcterms:created>
  <dcterms:modified xsi:type="dcterms:W3CDTF">2019-09-02T18:58:57Z</dcterms:modified>
</cp:coreProperties>
</file>