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5"/>
  </p:notesMasterIdLst>
  <p:sldIdLst>
    <p:sldId id="642" r:id="rId2"/>
    <p:sldId id="581" r:id="rId3"/>
    <p:sldId id="582" r:id="rId4"/>
    <p:sldId id="714" r:id="rId5"/>
    <p:sldId id="578" r:id="rId6"/>
    <p:sldId id="715" r:id="rId7"/>
    <p:sldId id="716" r:id="rId8"/>
    <p:sldId id="710" r:id="rId9"/>
    <p:sldId id="721" r:id="rId10"/>
    <p:sldId id="722" r:id="rId11"/>
    <p:sldId id="711" r:id="rId12"/>
    <p:sldId id="713" r:id="rId13"/>
    <p:sldId id="704" r:id="rId14"/>
    <p:sldId id="712" r:id="rId15"/>
    <p:sldId id="717" r:id="rId16"/>
    <p:sldId id="705" r:id="rId17"/>
    <p:sldId id="720" r:id="rId18"/>
    <p:sldId id="706" r:id="rId19"/>
    <p:sldId id="707" r:id="rId20"/>
    <p:sldId id="718" r:id="rId21"/>
    <p:sldId id="719" r:id="rId22"/>
    <p:sldId id="709" r:id="rId23"/>
    <p:sldId id="684" r:id="rId24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66"/>
    <a:srgbClr val="FF9900"/>
    <a:srgbClr val="CC0000"/>
    <a:srgbClr val="008000"/>
    <a:srgbClr val="00CC00"/>
    <a:srgbClr val="FF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89565" autoAdjust="0"/>
  </p:normalViewPr>
  <p:slideViewPr>
    <p:cSldViewPr>
      <p:cViewPr varScale="1">
        <p:scale>
          <a:sx n="79" d="100"/>
          <a:sy n="79" d="100"/>
        </p:scale>
        <p:origin x="-18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1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5E0E2E-D355-BF4C-9AFE-B36115A05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5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ED328-E341-144E-AB71-C885C48C7C06}" type="slidenum">
              <a:rPr lang="en-US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1</a:t>
            </a:fld>
            <a:endParaRPr lang="en-US"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757E5-3E01-0140-AD32-9813A624877A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746DD-44FD-5541-99AA-2C1E59F2E02A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2A6D3-96CA-D343-8EBE-72477DCED9D9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C4858-5DAD-0643-9D95-F947B109FB03}" type="slidenum">
              <a:rPr lang="en-US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23</a:t>
            </a:fld>
            <a:endParaRPr lang="en-US"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72CD-63D8-B645-9810-FD9F48D535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DFF7B-4AFD-D441-ADA2-178F9064A3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B34F2-6F9D-8140-AB53-D072CC4CAC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725DA-5BD1-B645-B2B8-9708688098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2616F-F1C4-EF47-8E53-9872C83EE9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F6C4C-A8F6-F740-A2C5-43062DB673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79B57-3413-5B4D-9661-D22DA79413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329EA-DC50-3B41-A8BF-5302C86866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7A0CF-407E-9D45-A8CD-80C236FB90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B1266-8B87-3F41-8765-03A35917A5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3C528-C403-784D-AABC-178EFA5872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FF"/>
            </a:gs>
            <a:gs pos="100000">
              <a:srgbClr val="0099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6D326F-7CBF-144B-90D7-BB241EBF33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4479925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509771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4800" b="1" dirty="0" smtClean="0">
                <a:solidFill>
                  <a:schemeClr val="accent2"/>
                </a:solidFill>
              </a:rPr>
              <a:t>The </a:t>
            </a:r>
            <a:r>
              <a:rPr lang="en-AU" sz="4800" b="1" dirty="0" err="1" smtClean="0">
                <a:solidFill>
                  <a:schemeClr val="accent2"/>
                </a:solidFill>
              </a:rPr>
              <a:t>Parkes</a:t>
            </a:r>
            <a:r>
              <a:rPr lang="en-AU" sz="4800" b="1" dirty="0" smtClean="0">
                <a:solidFill>
                  <a:schemeClr val="accent2"/>
                </a:solidFill>
              </a:rPr>
              <a:t> Pulsar Timing Array</a:t>
            </a:r>
            <a:endParaRPr lang="en-AU" sz="4800" b="1" dirty="0">
              <a:solidFill>
                <a:schemeClr val="accent2"/>
              </a:solidFill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2183904" y="1486525"/>
            <a:ext cx="48363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3600" b="1" dirty="0">
                <a:solidFill>
                  <a:srgbClr val="008000"/>
                </a:solidFill>
              </a:rPr>
              <a:t>R. N. Manchester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1752600" y="2204864"/>
            <a:ext cx="480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AU" sz="2000" dirty="0" smtClean="0"/>
              <a:t>CSIRO Astronomy and Space Science  </a:t>
            </a:r>
            <a:r>
              <a:rPr lang="en-AU" sz="2000" dirty="0"/>
              <a:t>Sydney Australia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2987824" y="2996952"/>
            <a:ext cx="236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3200" b="1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2051546" y="3645024"/>
            <a:ext cx="597683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80000" indent="-180000" eaLnBrk="0" hangingPunct="0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AU" dirty="0" smtClean="0"/>
              <a:t>The PPTA – what is it?</a:t>
            </a:r>
          </a:p>
          <a:p>
            <a:pPr marL="180000" indent="-180000" eaLnBrk="0" hangingPunct="0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AU" dirty="0" smtClean="0"/>
              <a:t>Processing pipeline</a:t>
            </a:r>
          </a:p>
          <a:p>
            <a:pPr marL="180000" indent="-180000" eaLnBrk="0" hangingPunct="0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AU" dirty="0" smtClean="0"/>
              <a:t>PPTA data sets</a:t>
            </a:r>
          </a:p>
          <a:p>
            <a:pPr marL="180000" indent="-180000" eaLnBrk="0" hangingPunct="0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AU" dirty="0" smtClean="0"/>
              <a:t>The extended PPTA data set</a:t>
            </a:r>
          </a:p>
          <a:p>
            <a:pPr marL="180000" indent="-180000" eaLnBrk="0" hangingPunct="0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AU" dirty="0" smtClean="0"/>
              <a:t>The future</a:t>
            </a:r>
            <a:endParaRPr lang="en-AU" dirty="0"/>
          </a:p>
        </p:txBody>
      </p:sp>
      <p:pic>
        <p:nvPicPr>
          <p:cNvPr id="2" name="Picture 1" descr="ppt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851905"/>
            <a:ext cx="1944216" cy="817455"/>
          </a:xfrm>
          <a:prstGeom prst="rect">
            <a:avLst/>
          </a:prstGeom>
        </p:spPr>
      </p:pic>
      <p:pic>
        <p:nvPicPr>
          <p:cNvPr id="9" name="Picture 1" descr="CSIRO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" y="5805488"/>
            <a:ext cx="81280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7340" y="44624"/>
            <a:ext cx="595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</a:rPr>
              <a:t>Simulated Modulation Power Spectra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300" y="658068"/>
            <a:ext cx="8153400" cy="6083300"/>
            <a:chOff x="495300" y="658068"/>
            <a:chExt cx="8153400" cy="6083300"/>
          </a:xfrm>
        </p:grpSpPr>
        <p:pic>
          <p:nvPicPr>
            <p:cNvPr id="4" name="Picture 3" descr="dmcorr_no_tc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" y="658068"/>
              <a:ext cx="8153400" cy="6083300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860032" y="692696"/>
              <a:ext cx="3154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 smtClean="0">
                  <a:solidFill>
                    <a:srgbClr val="006600"/>
                  </a:solidFill>
                </a:rPr>
                <a:t>No common-mode term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16198" y="1268760"/>
              <a:ext cx="2071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 smtClean="0">
                  <a:solidFill>
                    <a:srgbClr val="006600"/>
                  </a:solidFill>
                </a:rPr>
                <a:t>“Pre-fit” spectrum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7628" y="2596842"/>
              <a:ext cx="1944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 smtClean="0">
                  <a:solidFill>
                    <a:srgbClr val="006600"/>
                  </a:solidFill>
                </a:rPr>
                <a:t>Post-fit spectrum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91680" y="5589240"/>
              <a:ext cx="3019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 smtClean="0">
                  <a:solidFill>
                    <a:srgbClr val="006600"/>
                  </a:solidFill>
                </a:rPr>
                <a:t>Spectrum with no DM term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2987824" y="1628800"/>
              <a:ext cx="360040" cy="3600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1691680" y="2060848"/>
              <a:ext cx="504056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2267744" y="5342236"/>
              <a:ext cx="288032" cy="3600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508000" y="658068"/>
            <a:ext cx="8128000" cy="6083300"/>
            <a:chOff x="508000" y="658068"/>
            <a:chExt cx="8128000" cy="6083300"/>
          </a:xfrm>
        </p:grpSpPr>
        <p:pic>
          <p:nvPicPr>
            <p:cNvPr id="21" name="Picture 20" descr="dmcorr_tc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0" y="658068"/>
              <a:ext cx="8128000" cy="60833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710083" y="764704"/>
              <a:ext cx="3894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 smtClean="0">
                  <a:solidFill>
                    <a:srgbClr val="006600"/>
                  </a:solidFill>
                </a:rPr>
                <a:t>Common-mode term included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7624" y="2852936"/>
              <a:ext cx="35212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CC0000"/>
                  </a:solidFill>
                </a:rPr>
                <a:t>GW term not attenuated!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14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a_dmva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2" y="538638"/>
            <a:ext cx="7301086" cy="575205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84117" y="-99392"/>
            <a:ext cx="309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DM Variations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6279703"/>
            <a:ext cx="7158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CC0000"/>
                </a:solidFill>
              </a:rPr>
              <a:t>(</a:t>
            </a:r>
            <a:r>
              <a:rPr lang="en-US" b="1" dirty="0" err="1" smtClean="0">
                <a:solidFill>
                  <a:srgbClr val="CC0000"/>
                </a:solidFill>
              </a:rPr>
              <a:t>NANOGrav</a:t>
            </a:r>
            <a:r>
              <a:rPr lang="en-US" b="1" dirty="0" smtClean="0">
                <a:solidFill>
                  <a:srgbClr val="CC0000"/>
                </a:solidFill>
              </a:rPr>
              <a:t> and EPTA DM talks later this morning)</a:t>
            </a:r>
          </a:p>
        </p:txBody>
      </p:sp>
    </p:spTree>
    <p:extLst>
      <p:ext uri="{BB962C8B-B14F-4D97-AF65-F5344CB8AC3E}">
        <p14:creationId xmlns:p14="http://schemas.microsoft.com/office/powerpoint/2010/main" val="164422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a_best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/>
          <a:stretch/>
        </p:blipFill>
        <p:spPr>
          <a:xfrm>
            <a:off x="251520" y="692696"/>
            <a:ext cx="8702485" cy="609756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43608" y="46365"/>
            <a:ext cx="6964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 “Best” Band Timing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2081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a_dr1_r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4" t="1641" r="2396" b="4834"/>
          <a:stretch/>
        </p:blipFill>
        <p:spPr>
          <a:xfrm>
            <a:off x="4303463" y="34476"/>
            <a:ext cx="4877050" cy="6850908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496" y="24148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</a:rPr>
              <a:t>PPTA “Best” Data Sets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908720"/>
            <a:ext cx="360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6-year data span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Lowest </a:t>
            </a:r>
            <a:r>
              <a:rPr lang="en-US" dirty="0" err="1" smtClean="0"/>
              <a:t>rms</a:t>
            </a:r>
            <a:r>
              <a:rPr lang="en-US" dirty="0" smtClean="0"/>
              <a:t> residuals for: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006600"/>
                </a:solidFill>
              </a:rPr>
              <a:t>J0437-4715 – 75 ns 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006600"/>
                </a:solidFill>
              </a:rPr>
              <a:t>J1909-3744 – 133 ns           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006600"/>
                </a:solidFill>
              </a:rPr>
              <a:t>(both at 10cm)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Significant “red” noise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“White” </a:t>
            </a:r>
            <a:r>
              <a:rPr lang="en-US" dirty="0" err="1" smtClean="0"/>
              <a:t>rms</a:t>
            </a:r>
            <a:r>
              <a:rPr lang="en-US" dirty="0" smtClean="0"/>
              <a:t> residuals: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006600"/>
                </a:solidFill>
              </a:rPr>
              <a:t>J0437</a:t>
            </a:r>
            <a:r>
              <a:rPr lang="en-US" dirty="0">
                <a:solidFill>
                  <a:srgbClr val="006600"/>
                </a:solidFill>
              </a:rPr>
              <a:t>-4715 – </a:t>
            </a:r>
            <a:r>
              <a:rPr lang="en-US" dirty="0" smtClean="0">
                <a:solidFill>
                  <a:srgbClr val="006600"/>
                </a:solidFill>
              </a:rPr>
              <a:t>46 ns</a:t>
            </a:r>
            <a:endParaRPr lang="en-US" dirty="0">
              <a:solidFill>
                <a:srgbClr val="0066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006600"/>
                </a:solidFill>
              </a:rPr>
              <a:t>J1909</a:t>
            </a:r>
            <a:r>
              <a:rPr lang="en-US" dirty="0">
                <a:solidFill>
                  <a:srgbClr val="006600"/>
                </a:solidFill>
              </a:rPr>
              <a:t>-3744 – </a:t>
            </a:r>
            <a:r>
              <a:rPr lang="en-US" dirty="0" smtClean="0">
                <a:solidFill>
                  <a:srgbClr val="006600"/>
                </a:solidFill>
              </a:rPr>
              <a:t>61 ns</a:t>
            </a:r>
          </a:p>
        </p:txBody>
      </p:sp>
    </p:spTree>
    <p:extLst>
      <p:ext uri="{BB962C8B-B14F-4D97-AF65-F5344CB8AC3E}">
        <p14:creationId xmlns:p14="http://schemas.microsoft.com/office/powerpoint/2010/main" val="125133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43808" y="908720"/>
            <a:ext cx="6336704" cy="4680520"/>
            <a:chOff x="4427984" y="1251035"/>
            <a:chExt cx="4500500" cy="3312368"/>
          </a:xfrm>
        </p:grpSpPr>
        <p:pic>
          <p:nvPicPr>
            <p:cNvPr id="5" name="Picture 4" descr="J1909_10cm_dmc.png"/>
            <p:cNvPicPr>
              <a:picLocks noChangeAspect="1"/>
            </p:cNvPicPr>
            <p:nvPr/>
          </p:nvPicPr>
          <p:blipFill>
            <a:blip r:embed="rId2"/>
            <a:srcRect t="7939"/>
            <a:stretch>
              <a:fillRect/>
            </a:stretch>
          </p:blipFill>
          <p:spPr>
            <a:xfrm>
              <a:off x="4427984" y="1251035"/>
              <a:ext cx="4500500" cy="331236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17169" y="3849970"/>
              <a:ext cx="3571049" cy="278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 err="1" smtClean="0">
                  <a:solidFill>
                    <a:srgbClr val="FFFF00"/>
                  </a:solidFill>
                </a:rPr>
                <a:t>Rms</a:t>
              </a:r>
              <a:r>
                <a:rPr lang="en-US" sz="2000" dirty="0" smtClean="0">
                  <a:solidFill>
                    <a:srgbClr val="FFFF00"/>
                  </a:solidFill>
                </a:rPr>
                <a:t> residual 133 ns; F2 = (11 +/- 2) x 10</a:t>
              </a:r>
              <a:r>
                <a:rPr lang="en-US" sz="2000" baseline="30000" dirty="0" smtClean="0">
                  <a:solidFill>
                    <a:srgbClr val="FFFF00"/>
                  </a:solidFill>
                </a:rPr>
                <a:t>-28</a:t>
              </a:r>
              <a:r>
                <a:rPr lang="en-US" sz="2000" dirty="0" smtClean="0">
                  <a:solidFill>
                    <a:srgbClr val="FFFF00"/>
                  </a:solidFill>
                </a:rPr>
                <a:t> s</a:t>
              </a:r>
              <a:r>
                <a:rPr lang="en-US" sz="2000" baseline="30000" dirty="0" smtClean="0">
                  <a:solidFill>
                    <a:srgbClr val="FFFF00"/>
                  </a:solidFill>
                </a:rPr>
                <a:t>-3</a:t>
              </a:r>
              <a:r>
                <a:rPr lang="en-US" sz="2000" dirty="0" smtClean="0">
                  <a:solidFill>
                    <a:srgbClr val="FFFF00"/>
                  </a:solidFill>
                </a:rPr>
                <a:t> 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7409" y="1352954"/>
              <a:ext cx="1410809" cy="278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 smtClean="0">
                  <a:solidFill>
                    <a:srgbClr val="FFFF00"/>
                  </a:solidFill>
                </a:rPr>
                <a:t>PSR J1909-3744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36642" y="46365"/>
            <a:ext cx="370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Red Timing Noise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1223675"/>
            <a:ext cx="2808312" cy="512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Half of the PPTA pulsars have &gt; 3</a:t>
            </a:r>
            <a:r>
              <a:rPr lang="en-US" dirty="0" smtClean="0">
                <a:latin typeface="Symbol" charset="2"/>
                <a:cs typeface="Symbol" charset="2"/>
              </a:rPr>
              <a:t>s</a:t>
            </a:r>
            <a:r>
              <a:rPr lang="en-US" dirty="0" smtClean="0"/>
              <a:t> values for F2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Largest value  is for PSR J1939+2134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Strongest observed F2s can’t be GW since not seen in other pulsars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Can’t be DM variations since these corrected for where necessary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3848" y="5733256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i="1" dirty="0" smtClean="0">
                <a:solidFill>
                  <a:srgbClr val="CC0000"/>
                </a:solidFill>
              </a:rPr>
              <a:t>Most likely intrinsic spin noise – a significant problem for PTA projects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2280" y="1340768"/>
            <a:ext cx="8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10 cm</a:t>
            </a:r>
          </a:p>
        </p:txBody>
      </p:sp>
    </p:spTree>
    <p:extLst>
      <p:ext uri="{BB962C8B-B14F-4D97-AF65-F5344CB8AC3E}">
        <p14:creationId xmlns:p14="http://schemas.microsoft.com/office/powerpoint/2010/main" val="141238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1_spectr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56588"/>
            <a:ext cx="5400600" cy="6201412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19672" y="-97651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Modulation Spectra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47740"/>
            <a:ext cx="35638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Power spectra of residual time series after </a:t>
            </a:r>
            <a:r>
              <a:rPr lang="en-US" sz="2000" dirty="0" err="1" smtClean="0"/>
              <a:t>Cholesky</a:t>
            </a:r>
            <a:r>
              <a:rPr lang="en-US" sz="2000" dirty="0" smtClean="0"/>
              <a:t> fit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Wide variation in levels of both white and red noise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Dashed line is expected spectrum of GW background of amplitude A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 = 10</a:t>
            </a:r>
            <a:r>
              <a:rPr lang="en-US" sz="2000" baseline="30000" dirty="0" smtClean="0"/>
              <a:t>-15 </a:t>
            </a:r>
            <a:endParaRPr lang="en-US" sz="2000" dirty="0" smtClean="0"/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Already some pulsars at or below GW line at low freq.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GW </a:t>
            </a:r>
            <a:r>
              <a:rPr lang="en-US" sz="2000" dirty="0" err="1" smtClean="0"/>
              <a:t>bkgnd</a:t>
            </a:r>
            <a:r>
              <a:rPr lang="en-US" sz="2000" dirty="0" smtClean="0"/>
              <a:t> has steeper spectrum than pulsar red noise – should eventually win out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5" y="5013176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rgbClr val="CC0000"/>
                </a:solidFill>
              </a:rPr>
              <a:t>(Talks by Ryan Shannon and Mike Keith)</a:t>
            </a:r>
          </a:p>
        </p:txBody>
      </p:sp>
    </p:spTree>
    <p:extLst>
      <p:ext uri="{BB962C8B-B14F-4D97-AF65-F5344CB8AC3E}">
        <p14:creationId xmlns:p14="http://schemas.microsoft.com/office/powerpoint/2010/main" val="155340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44624"/>
            <a:ext cx="5860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 smtClean="0">
                <a:solidFill>
                  <a:srgbClr val="0000FF"/>
                </a:solidFill>
              </a:rPr>
              <a:t>Extended PPTA Data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84969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err="1" smtClean="0"/>
              <a:t>Parkes</a:t>
            </a:r>
            <a:r>
              <a:rPr lang="en-US" dirty="0" smtClean="0"/>
              <a:t> data from Swinburne timing program for 1994 – 2006 </a:t>
            </a:r>
            <a:r>
              <a:rPr lang="en-US" sz="2000" dirty="0">
                <a:solidFill>
                  <a:srgbClr val="006600"/>
                </a:solidFill>
              </a:rPr>
              <a:t>(</a:t>
            </a:r>
            <a:r>
              <a:rPr lang="en-US" sz="2000" dirty="0" err="1">
                <a:solidFill>
                  <a:srgbClr val="006600"/>
                </a:solidFill>
              </a:rPr>
              <a:t>Verbiest</a:t>
            </a:r>
            <a:r>
              <a:rPr lang="en-US" sz="2000" dirty="0">
                <a:solidFill>
                  <a:srgbClr val="006600"/>
                </a:solidFill>
              </a:rPr>
              <a:t> et al. 2008, 2009</a:t>
            </a:r>
            <a:r>
              <a:rPr lang="en-US" sz="2000" dirty="0" smtClean="0">
                <a:solidFill>
                  <a:srgbClr val="006600"/>
                </a:solidFill>
              </a:rPr>
              <a:t>) </a:t>
            </a:r>
            <a:r>
              <a:rPr lang="en-US" dirty="0" smtClean="0"/>
              <a:t>added to PPTA three-band data sets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Extended data sets cover up to 17 years</a:t>
            </a:r>
          </a:p>
        </p:txBody>
      </p:sp>
      <p:pic>
        <p:nvPicPr>
          <p:cNvPr id="4" name="Picture 3" descr="J0437_fxj_red_f0f1.png"/>
          <p:cNvPicPr>
            <a:picLocks noChangeAspect="1"/>
          </p:cNvPicPr>
          <p:nvPr/>
        </p:nvPicPr>
        <p:blipFill>
          <a:blip r:embed="rId2"/>
          <a:srcRect r="3325"/>
          <a:stretch>
            <a:fillRect/>
          </a:stretch>
        </p:blipFill>
        <p:spPr>
          <a:xfrm>
            <a:off x="4328870" y="2178807"/>
            <a:ext cx="4815129" cy="3986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3" y="2060848"/>
            <a:ext cx="424847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Most instrumental </a:t>
            </a:r>
            <a:r>
              <a:rPr lang="en-US" dirty="0"/>
              <a:t>offsets measured </a:t>
            </a:r>
            <a:r>
              <a:rPr lang="en-US" dirty="0" smtClean="0"/>
              <a:t>from overlapping data and fixed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DM offsets included and held fixed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Fit with </a:t>
            </a:r>
            <a:r>
              <a:rPr lang="en-US" dirty="0" err="1" smtClean="0"/>
              <a:t>Cholesky</a:t>
            </a:r>
            <a:r>
              <a:rPr lang="en-US" dirty="0" smtClean="0"/>
              <a:t> algorithm to pulsar parameters and remaining instrumental offsets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Fit to just F0, F1 for best-band data; all other parameters fixed</a:t>
            </a:r>
          </a:p>
        </p:txBody>
      </p:sp>
    </p:spTree>
    <p:extLst>
      <p:ext uri="{BB962C8B-B14F-4D97-AF65-F5344CB8AC3E}">
        <p14:creationId xmlns:p14="http://schemas.microsoft.com/office/powerpoint/2010/main" val="199316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1e_tab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900"/>
            <a:ext cx="9144000" cy="488372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95536" y="179928"/>
            <a:ext cx="8369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0000FF"/>
                </a:solidFill>
              </a:rPr>
              <a:t>PPTA Extended data sets – Timing parameters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6149" y="5949280"/>
            <a:ext cx="5202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6600"/>
                </a:solidFill>
              </a:rPr>
              <a:t>“Red” signal significant for most pulsars</a:t>
            </a:r>
          </a:p>
        </p:txBody>
      </p:sp>
    </p:spTree>
    <p:extLst>
      <p:ext uri="{BB962C8B-B14F-4D97-AF65-F5344CB8AC3E}">
        <p14:creationId xmlns:p14="http://schemas.microsoft.com/office/powerpoint/2010/main" val="291573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a_dr1e_r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9" r="2184" b="5208"/>
          <a:stretch/>
        </p:blipFill>
        <p:spPr>
          <a:xfrm>
            <a:off x="4339968" y="0"/>
            <a:ext cx="4840544" cy="6898382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7504" y="0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>
                <a:solidFill>
                  <a:srgbClr val="0000FF"/>
                </a:solidFill>
              </a:rPr>
              <a:t>Extended PPTA Best-band Data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556792"/>
            <a:ext cx="424847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DM and PCM corrected where necessary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esiduals after fitting for </a:t>
            </a:r>
            <a:r>
              <a:rPr lang="en-US" sz="2800" dirty="0" err="1" smtClean="0"/>
              <a:t>astrometric</a:t>
            </a:r>
            <a:r>
              <a:rPr lang="en-US" sz="2800" dirty="0" smtClean="0"/>
              <a:t> parameters and F0, F1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Best </a:t>
            </a:r>
            <a:r>
              <a:rPr lang="en-US" sz="2800" dirty="0" err="1" smtClean="0"/>
              <a:t>rms</a:t>
            </a:r>
            <a:r>
              <a:rPr lang="en-US" sz="2800" dirty="0" smtClean="0"/>
              <a:t> residuals for:</a:t>
            </a:r>
          </a:p>
          <a:p>
            <a:pPr lvl="1">
              <a:spcAft>
                <a:spcPts val="600"/>
              </a:spcAft>
            </a:pPr>
            <a:r>
              <a:rPr lang="en-US" smtClean="0"/>
              <a:t>J0437</a:t>
            </a:r>
            <a:r>
              <a:rPr lang="en-US" dirty="0" smtClean="0"/>
              <a:t>-4715 (190 ns) J1909-3744 (260 ns)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Clear “red” signal for most pulsars 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9024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839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Applications of PPTA </a:t>
            </a:r>
            <a:r>
              <a:rPr lang="en-US" sz="3600" b="1" dirty="0">
                <a:solidFill>
                  <a:srgbClr val="0000FF"/>
                </a:solidFill>
              </a:rPr>
              <a:t>E</a:t>
            </a:r>
            <a:r>
              <a:rPr lang="en-US" sz="3600" b="1" dirty="0" smtClean="0">
                <a:solidFill>
                  <a:srgbClr val="0000FF"/>
                </a:solidFill>
              </a:rPr>
              <a:t>xtended Data </a:t>
            </a:r>
            <a:r>
              <a:rPr lang="en-US" sz="3600" b="1" dirty="0">
                <a:solidFill>
                  <a:srgbClr val="0000FF"/>
                </a:solidFill>
              </a:rPr>
              <a:t>S</a:t>
            </a:r>
            <a:r>
              <a:rPr lang="en-US" sz="3600" b="1" dirty="0" smtClean="0">
                <a:solidFill>
                  <a:srgbClr val="0000FF"/>
                </a:solidFill>
              </a:rPr>
              <a:t>ets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846579"/>
            <a:ext cx="885698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Increased data span is very valuable for detection or limiting the GW background – sensitivity ~ T</a:t>
            </a:r>
            <a:r>
              <a:rPr lang="en-US" baseline="30000" dirty="0" smtClean="0"/>
              <a:t>13/6</a:t>
            </a:r>
            <a:r>
              <a:rPr lang="en-US" dirty="0" smtClean="0"/>
              <a:t> 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Important also for solar-system projects – identification of long-period orbits</a:t>
            </a:r>
          </a:p>
        </p:txBody>
      </p:sp>
      <p:pic>
        <p:nvPicPr>
          <p:cNvPr id="4" name="Picture 3" descr="ppta_clock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04812"/>
            <a:ext cx="5796136" cy="4208564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9512" y="2465308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/>
              <a:t>Vital to establishment of a pulsar-based based timescale – stability of atomic timescales less certain in </a:t>
            </a:r>
            <a:r>
              <a:rPr lang="en-US" dirty="0" smtClean="0"/>
              <a:t>past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869160"/>
            <a:ext cx="262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George’s talk on Thursday</a:t>
            </a:r>
          </a:p>
        </p:txBody>
      </p:sp>
    </p:spTree>
    <p:extLst>
      <p:ext uri="{BB962C8B-B14F-4D97-AF65-F5344CB8AC3E}">
        <p14:creationId xmlns:p14="http://schemas.microsoft.com/office/powerpoint/2010/main" val="293744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610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2"/>
                </a:solidFill>
              </a:rPr>
              <a:t>The </a:t>
            </a:r>
            <a:r>
              <a:rPr lang="en-US" sz="3200" b="1" dirty="0" err="1">
                <a:solidFill>
                  <a:schemeClr val="accent2"/>
                </a:solidFill>
              </a:rPr>
              <a:t>Parkes</a:t>
            </a:r>
            <a:r>
              <a:rPr lang="en-US" sz="3200" b="1" dirty="0">
                <a:solidFill>
                  <a:schemeClr val="accent2"/>
                </a:solidFill>
              </a:rPr>
              <a:t> Pulsar Timing Array</a:t>
            </a:r>
            <a:r>
              <a:rPr lang="en-US" sz="3200" b="1" dirty="0" smtClean="0">
                <a:solidFill>
                  <a:schemeClr val="accent2"/>
                </a:solidFill>
              </a:rPr>
              <a:t> Collaboration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609600"/>
            <a:ext cx="8610600" cy="575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US" sz="1800" dirty="0" smtClean="0"/>
              <a:t> CSIRO Astronomy and Space Science, </a:t>
            </a:r>
            <a:r>
              <a:rPr lang="en-US" sz="1800" dirty="0"/>
              <a:t>Sydney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600" dirty="0">
                <a:solidFill>
                  <a:srgbClr val="008000"/>
                </a:solidFill>
              </a:rPr>
              <a:t>Dick Manchester, George Hobbs</a:t>
            </a:r>
            <a:r>
              <a:rPr lang="en-US" sz="1600" dirty="0" smtClean="0">
                <a:solidFill>
                  <a:srgbClr val="008000"/>
                </a:solidFill>
              </a:rPr>
              <a:t>, Ryan Shannon, Mike Keith, Sarah Burke-</a:t>
            </a:r>
            <a:r>
              <a:rPr lang="en-US" sz="1600" dirty="0" err="1" smtClean="0">
                <a:solidFill>
                  <a:srgbClr val="008000"/>
                </a:solidFill>
              </a:rPr>
              <a:t>Spolaor</a:t>
            </a:r>
            <a:r>
              <a:rPr lang="en-US" sz="1600" dirty="0" smtClean="0">
                <a:solidFill>
                  <a:srgbClr val="008000"/>
                </a:solidFill>
              </a:rPr>
              <a:t>, Aidan </a:t>
            </a:r>
            <a:r>
              <a:rPr lang="en-US" sz="1600" dirty="0" err="1" smtClean="0">
                <a:solidFill>
                  <a:srgbClr val="008000"/>
                </a:solidFill>
              </a:rPr>
              <a:t>Hotan</a:t>
            </a:r>
            <a:r>
              <a:rPr lang="en-US" sz="1600" dirty="0" smtClean="0">
                <a:solidFill>
                  <a:srgbClr val="008000"/>
                </a:solidFill>
              </a:rPr>
              <a:t>, John </a:t>
            </a:r>
            <a:r>
              <a:rPr lang="en-US" sz="1600" dirty="0" err="1">
                <a:solidFill>
                  <a:srgbClr val="008000"/>
                </a:solidFill>
              </a:rPr>
              <a:t>Sarkissian</a:t>
            </a:r>
            <a:r>
              <a:rPr lang="en-US" sz="1600" dirty="0">
                <a:solidFill>
                  <a:srgbClr val="008000"/>
                </a:solidFill>
              </a:rPr>
              <a:t>, John Reynolds, Mike </a:t>
            </a:r>
            <a:r>
              <a:rPr lang="en-US" sz="1600" dirty="0" err="1">
                <a:solidFill>
                  <a:srgbClr val="008000"/>
                </a:solidFill>
              </a:rPr>
              <a:t>Kesteven</a:t>
            </a:r>
            <a:r>
              <a:rPr lang="en-US" sz="1600" dirty="0">
                <a:solidFill>
                  <a:srgbClr val="008000"/>
                </a:solidFill>
              </a:rPr>
              <a:t>, Warwick Wilson, Grant </a:t>
            </a:r>
            <a:r>
              <a:rPr lang="en-US" sz="1600" dirty="0" err="1">
                <a:solidFill>
                  <a:srgbClr val="008000"/>
                </a:solidFill>
              </a:rPr>
              <a:t>Hampson</a:t>
            </a:r>
            <a:r>
              <a:rPr lang="en-US" sz="1600" dirty="0">
                <a:solidFill>
                  <a:srgbClr val="008000"/>
                </a:solidFill>
              </a:rPr>
              <a:t>, Andrew </a:t>
            </a:r>
            <a:r>
              <a:rPr lang="en-US" sz="1600" dirty="0" smtClean="0">
                <a:solidFill>
                  <a:srgbClr val="008000"/>
                </a:solidFill>
              </a:rPr>
              <a:t>Brown, </a:t>
            </a:r>
            <a:r>
              <a:rPr lang="en-US" sz="1600" dirty="0" err="1" smtClean="0">
                <a:solidFill>
                  <a:srgbClr val="008000"/>
                </a:solidFill>
              </a:rPr>
              <a:t>Ankur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</a:rPr>
              <a:t>Chaudhary</a:t>
            </a:r>
            <a:r>
              <a:rPr lang="en-US" sz="1600" dirty="0" smtClean="0">
                <a:solidFill>
                  <a:srgbClr val="008000"/>
                </a:solidFill>
              </a:rPr>
              <a:t>, (</a:t>
            </a:r>
            <a:r>
              <a:rPr lang="en-US" sz="1600" dirty="0">
                <a:solidFill>
                  <a:srgbClr val="008000"/>
                </a:solidFill>
              </a:rPr>
              <a:t>Russell </a:t>
            </a:r>
            <a:r>
              <a:rPr lang="en-US" sz="1600" dirty="0" smtClean="0">
                <a:solidFill>
                  <a:srgbClr val="008000"/>
                </a:solidFill>
              </a:rPr>
              <a:t>Edwards)</a:t>
            </a:r>
            <a:r>
              <a:rPr lang="en-US" sz="1600" dirty="0">
                <a:solidFill>
                  <a:srgbClr val="008000"/>
                </a:solidFill>
              </a:rPr>
              <a:t>, (Jonathan </a:t>
            </a:r>
            <a:r>
              <a:rPr lang="en-US" sz="1600" dirty="0" err="1" smtClean="0">
                <a:solidFill>
                  <a:srgbClr val="008000"/>
                </a:solidFill>
              </a:rPr>
              <a:t>Khoo</a:t>
            </a:r>
            <a:r>
              <a:rPr lang="en-US" sz="1600" dirty="0" smtClean="0">
                <a:solidFill>
                  <a:srgbClr val="008000"/>
                </a:solidFill>
              </a:rPr>
              <a:t>), (Daniel Yardley)</a:t>
            </a:r>
            <a:endParaRPr lang="en-US" sz="2000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US" sz="1800" dirty="0"/>
              <a:t> Swinburne University of Technology, Melbourne</a:t>
            </a:r>
            <a:endParaRPr lang="en-US" sz="2000" dirty="0"/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600" dirty="0">
                <a:solidFill>
                  <a:srgbClr val="008000"/>
                </a:solidFill>
              </a:rPr>
              <a:t>Matthew </a:t>
            </a:r>
            <a:r>
              <a:rPr lang="en-US" sz="1600" dirty="0" err="1">
                <a:solidFill>
                  <a:srgbClr val="008000"/>
                </a:solidFill>
              </a:rPr>
              <a:t>Bailes</a:t>
            </a:r>
            <a:r>
              <a:rPr lang="en-US" sz="1600" dirty="0">
                <a:solidFill>
                  <a:srgbClr val="008000"/>
                </a:solidFill>
              </a:rPr>
              <a:t>, Willem van </a:t>
            </a:r>
            <a:r>
              <a:rPr lang="en-US" sz="1600" dirty="0" err="1" smtClean="0">
                <a:solidFill>
                  <a:srgbClr val="008000"/>
                </a:solidFill>
              </a:rPr>
              <a:t>Straten</a:t>
            </a:r>
            <a:r>
              <a:rPr lang="en-US" sz="1600" dirty="0" smtClean="0">
                <a:solidFill>
                  <a:srgbClr val="008000"/>
                </a:solidFill>
              </a:rPr>
              <a:t>, </a:t>
            </a:r>
            <a:r>
              <a:rPr lang="en-US" sz="1600" dirty="0" smtClean="0">
                <a:solidFill>
                  <a:srgbClr val="CC0000"/>
                </a:solidFill>
              </a:rPr>
              <a:t>Stefan </a:t>
            </a:r>
            <a:r>
              <a:rPr lang="en-US" sz="1600" dirty="0" err="1" smtClean="0">
                <a:solidFill>
                  <a:srgbClr val="CC0000"/>
                </a:solidFill>
              </a:rPr>
              <a:t>Oslowski</a:t>
            </a:r>
            <a:r>
              <a:rPr lang="en-US" sz="1600" dirty="0" smtClean="0">
                <a:solidFill>
                  <a:srgbClr val="006600"/>
                </a:solidFill>
              </a:rPr>
              <a:t>, </a:t>
            </a:r>
            <a:r>
              <a:rPr lang="en-US" sz="1600" dirty="0" smtClean="0">
                <a:solidFill>
                  <a:srgbClr val="008000"/>
                </a:solidFill>
              </a:rPr>
              <a:t>Andrew </a:t>
            </a:r>
            <a:r>
              <a:rPr lang="en-US" sz="1600" dirty="0">
                <a:solidFill>
                  <a:srgbClr val="008000"/>
                </a:solidFill>
              </a:rPr>
              <a:t>Jameson, (Ramesh </a:t>
            </a:r>
            <a:r>
              <a:rPr lang="en-US" sz="1600" dirty="0" err="1" smtClean="0">
                <a:solidFill>
                  <a:srgbClr val="008000"/>
                </a:solidFill>
              </a:rPr>
              <a:t>Bhat</a:t>
            </a:r>
            <a:r>
              <a:rPr lang="en-US" sz="1600" dirty="0" smtClean="0">
                <a:solidFill>
                  <a:srgbClr val="008000"/>
                </a:solidFill>
              </a:rPr>
              <a:t>), (</a:t>
            </a:r>
            <a:r>
              <a:rPr lang="en-US" sz="1600" dirty="0">
                <a:solidFill>
                  <a:srgbClr val="006600"/>
                </a:solidFill>
              </a:rPr>
              <a:t>Jonathon </a:t>
            </a:r>
            <a:r>
              <a:rPr lang="en-US" sz="1600" dirty="0" err="1" smtClean="0">
                <a:solidFill>
                  <a:srgbClr val="006600"/>
                </a:solidFill>
              </a:rPr>
              <a:t>Kocz</a:t>
            </a:r>
            <a:r>
              <a:rPr lang="en-US" sz="1600" dirty="0">
                <a:solidFill>
                  <a:srgbClr val="006600"/>
                </a:solidFill>
              </a:rPr>
              <a:t>)</a:t>
            </a:r>
            <a:endParaRPr lang="en-US" sz="1600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US" sz="1800" dirty="0" smtClean="0"/>
              <a:t> </a:t>
            </a:r>
            <a:r>
              <a:rPr lang="en-US" sz="1800" dirty="0" err="1" smtClean="0"/>
              <a:t>Monash</a:t>
            </a:r>
            <a:r>
              <a:rPr lang="en-US" sz="1800" dirty="0" smtClean="0"/>
              <a:t> University, Melbourne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Yuri Levin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US" sz="1800" dirty="0" smtClean="0"/>
              <a:t> University of Melbourne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 err="1" smtClean="0">
                <a:solidFill>
                  <a:srgbClr val="CC0000"/>
                </a:solidFill>
              </a:rPr>
              <a:t>Vikram</a:t>
            </a:r>
            <a:r>
              <a:rPr lang="en-US" sz="1600" dirty="0" smtClean="0">
                <a:solidFill>
                  <a:srgbClr val="CC0000"/>
                </a:solidFill>
              </a:rPr>
              <a:t> Ravi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6600"/>
                </a:solidFill>
              </a:rPr>
              <a:t>(Stuart </a:t>
            </a:r>
            <a:r>
              <a:rPr lang="en-US" sz="1600" dirty="0" err="1" smtClean="0">
                <a:solidFill>
                  <a:srgbClr val="006600"/>
                </a:solidFill>
              </a:rPr>
              <a:t>Wyithe</a:t>
            </a:r>
            <a:r>
              <a:rPr lang="en-US" sz="1600" dirty="0" smtClean="0">
                <a:solidFill>
                  <a:srgbClr val="006600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US" sz="1800" dirty="0" smtClean="0"/>
              <a:t> University of California, San Diego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600" dirty="0" smtClean="0">
                <a:solidFill>
                  <a:srgbClr val="006600"/>
                </a:solidFill>
              </a:rPr>
              <a:t>Bill Coles</a:t>
            </a:r>
            <a:endParaRPr lang="en-US" sz="1800" dirty="0" smtClean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US" sz="1800" dirty="0" smtClean="0"/>
              <a:t> University </a:t>
            </a:r>
            <a:r>
              <a:rPr lang="en-US" sz="1800" dirty="0"/>
              <a:t>of Texas, Brownsville</a:t>
            </a:r>
            <a:endParaRPr lang="en-US" sz="1800" dirty="0" smtClean="0"/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600" dirty="0" smtClean="0">
                <a:solidFill>
                  <a:srgbClr val="008000"/>
                </a:solidFill>
              </a:rPr>
              <a:t>(Rick </a:t>
            </a:r>
            <a:r>
              <a:rPr lang="en-US" sz="1600" dirty="0" err="1" smtClean="0">
                <a:solidFill>
                  <a:srgbClr val="008000"/>
                </a:solidFill>
              </a:rPr>
              <a:t>Jenet</a:t>
            </a:r>
            <a:r>
              <a:rPr lang="en-US" sz="1600" dirty="0" smtClean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US" sz="1800" dirty="0" smtClean="0"/>
              <a:t> </a:t>
            </a:r>
            <a:r>
              <a:rPr lang="en-US" sz="1800" dirty="0" err="1" smtClean="0"/>
              <a:t>MPIfR</a:t>
            </a:r>
            <a:r>
              <a:rPr lang="en-US" sz="1800" dirty="0" smtClean="0"/>
              <a:t>, Bonn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600" dirty="0" smtClean="0">
                <a:solidFill>
                  <a:srgbClr val="006600"/>
                </a:solidFill>
              </a:rPr>
              <a:t>(David Champion), (</a:t>
            </a:r>
            <a:r>
              <a:rPr lang="en-US" sz="1600" dirty="0" err="1" smtClean="0">
                <a:solidFill>
                  <a:srgbClr val="006600"/>
                </a:solidFill>
              </a:rPr>
              <a:t>Joris</a:t>
            </a:r>
            <a:r>
              <a:rPr lang="en-US" sz="1600" dirty="0" smtClean="0">
                <a:solidFill>
                  <a:srgbClr val="006600"/>
                </a:solidFill>
              </a:rPr>
              <a:t> </a:t>
            </a:r>
            <a:r>
              <a:rPr lang="en-US" sz="1600" dirty="0" err="1" smtClean="0">
                <a:solidFill>
                  <a:srgbClr val="006600"/>
                </a:solidFill>
              </a:rPr>
              <a:t>Verbiest</a:t>
            </a:r>
            <a:r>
              <a:rPr lang="en-US" sz="1600" dirty="0" smtClean="0">
                <a:solidFill>
                  <a:srgbClr val="006600"/>
                </a:solidFill>
              </a:rPr>
              <a:t>), (KJ Lee)</a:t>
            </a:r>
            <a:endParaRPr lang="en-US" sz="1800" dirty="0" smtClean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US" sz="1800" dirty="0" smtClean="0"/>
              <a:t>Southwest </a:t>
            </a:r>
            <a:r>
              <a:rPr lang="en-US" sz="1800" dirty="0"/>
              <a:t>University, Chongqing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600" dirty="0" err="1">
                <a:solidFill>
                  <a:srgbClr val="006600"/>
                </a:solidFill>
              </a:rPr>
              <a:t>Xiaopeng</a:t>
            </a:r>
            <a:r>
              <a:rPr lang="en-US" sz="1600" dirty="0">
                <a:solidFill>
                  <a:srgbClr val="006600"/>
                </a:solidFill>
              </a:rPr>
              <a:t> You</a:t>
            </a:r>
            <a:endParaRPr lang="en-US" sz="18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US" sz="1800" dirty="0" smtClean="0"/>
              <a:t> Xinjiang Astronomical Observatory, Urumqi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(</a:t>
            </a:r>
            <a:r>
              <a:rPr lang="en-US" sz="1600" dirty="0" err="1" smtClean="0">
                <a:solidFill>
                  <a:srgbClr val="006600"/>
                </a:solidFill>
              </a:rPr>
              <a:t>Wenming</a:t>
            </a:r>
            <a:r>
              <a:rPr lang="en-US" sz="1600" dirty="0" smtClean="0">
                <a:solidFill>
                  <a:srgbClr val="006600"/>
                </a:solidFill>
              </a:rPr>
              <a:t> Yan), </a:t>
            </a:r>
            <a:r>
              <a:rPr lang="en-US" sz="1600" dirty="0" err="1" smtClean="0">
                <a:solidFill>
                  <a:srgbClr val="CC0000"/>
                </a:solidFill>
              </a:rPr>
              <a:t>Jingbo</a:t>
            </a:r>
            <a:r>
              <a:rPr lang="en-US" sz="1600" dirty="0" smtClean="0">
                <a:solidFill>
                  <a:srgbClr val="CC0000"/>
                </a:solidFill>
              </a:rPr>
              <a:t> Wang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US" sz="1800" dirty="0" smtClean="0"/>
              <a:t>National Space Science Center, Beijing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 err="1" smtClean="0">
                <a:solidFill>
                  <a:srgbClr val="CC0000"/>
                </a:solidFill>
              </a:rPr>
              <a:t>Xinping</a:t>
            </a:r>
            <a:r>
              <a:rPr lang="en-US" sz="1600" dirty="0" smtClean="0">
                <a:solidFill>
                  <a:srgbClr val="CC0000"/>
                </a:solidFill>
              </a:rPr>
              <a:t> Deng</a:t>
            </a:r>
            <a:endParaRPr lang="en-US" sz="1600" dirty="0">
              <a:solidFill>
                <a:srgbClr val="CC0000"/>
              </a:solidFill>
            </a:endParaRPr>
          </a:p>
        </p:txBody>
      </p:sp>
      <p:pic>
        <p:nvPicPr>
          <p:cNvPr id="16389" name="Picture 5" descr="pks1e"/>
          <p:cNvPicPr>
            <a:picLocks noChangeAspect="1" noChangeArrowheads="1"/>
          </p:cNvPicPr>
          <p:nvPr/>
        </p:nvPicPr>
        <p:blipFill>
          <a:blip r:embed="rId3"/>
          <a:srcRect l="6451" r="6451"/>
          <a:stretch>
            <a:fillRect/>
          </a:stretch>
        </p:blipFill>
        <p:spPr bwMode="auto">
          <a:xfrm>
            <a:off x="4932040" y="2276871"/>
            <a:ext cx="3923928" cy="33925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" name="Picture 1" descr="ppta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661" y="5733256"/>
            <a:ext cx="2400739" cy="100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856895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Significant </a:t>
            </a:r>
            <a:r>
              <a:rPr lang="en-US" sz="2000" dirty="0"/>
              <a:t>updates to clock plugin (George's talk</a:t>
            </a:r>
            <a:r>
              <a:rPr lang="en-US" sz="2000" dirty="0" smtClean="0"/>
              <a:t>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Ability </a:t>
            </a:r>
            <a:r>
              <a:rPr lang="en-US" sz="2000" dirty="0"/>
              <a:t>to simulate the GW memory effect (</a:t>
            </a:r>
            <a:r>
              <a:rPr lang="en-US" sz="2000" dirty="0" err="1"/>
              <a:t>Jingbo's</a:t>
            </a:r>
            <a:r>
              <a:rPr lang="en-US" sz="2000" dirty="0"/>
              <a:t> talk</a:t>
            </a:r>
            <a:r>
              <a:rPr lang="en-US" sz="2000" dirty="0" smtClean="0"/>
              <a:t>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Ability </a:t>
            </a:r>
            <a:r>
              <a:rPr lang="en-US" sz="2000" dirty="0"/>
              <a:t>to simulate realistic-looking data sets with correct sampling, red noise etc. (Mike's talk</a:t>
            </a:r>
            <a:r>
              <a:rPr lang="en-US" sz="2000" dirty="0" smtClean="0"/>
              <a:t>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Update </a:t>
            </a:r>
            <a:r>
              <a:rPr lang="en-US" sz="2000" dirty="0"/>
              <a:t>to Yardley algorithm for detecting a GW background (using the </a:t>
            </a:r>
            <a:r>
              <a:rPr lang="en-US" sz="2000" dirty="0" err="1"/>
              <a:t>Cholesky</a:t>
            </a:r>
            <a:r>
              <a:rPr lang="en-US" sz="2000" dirty="0"/>
              <a:t> spectral analysis routines) (Mike's talk</a:t>
            </a:r>
            <a:r>
              <a:rPr lang="en-US" sz="2000" dirty="0" smtClean="0"/>
              <a:t>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Development </a:t>
            </a:r>
            <a:r>
              <a:rPr lang="en-US" sz="2000" dirty="0"/>
              <a:t>of the "interpolate" plugin (</a:t>
            </a:r>
            <a:r>
              <a:rPr lang="en-US" sz="2000" dirty="0" err="1"/>
              <a:t>Xinping's</a:t>
            </a:r>
            <a:r>
              <a:rPr lang="en-US" sz="2000" dirty="0"/>
              <a:t> talk</a:t>
            </a:r>
            <a:r>
              <a:rPr lang="en-US" sz="2000" dirty="0" smtClean="0"/>
              <a:t>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Ability </a:t>
            </a:r>
            <a:r>
              <a:rPr lang="en-US" sz="2000" dirty="0"/>
              <a:t>to carry out a constrained least-squares fit (Mike's paper</a:t>
            </a:r>
            <a:r>
              <a:rPr lang="en-US" sz="2000" dirty="0" smtClean="0"/>
              <a:t>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Simulate </a:t>
            </a:r>
            <a:r>
              <a:rPr lang="en-US" sz="2000" dirty="0"/>
              <a:t>individual, non-evolving sources of GWs (George, Ryan, Sarah Burke-</a:t>
            </a:r>
            <a:r>
              <a:rPr lang="en-US" sz="2000" dirty="0" err="1"/>
              <a:t>Spolaor</a:t>
            </a:r>
            <a:r>
              <a:rPr lang="en-US" sz="2000" dirty="0"/>
              <a:t>, </a:t>
            </a:r>
            <a:r>
              <a:rPr lang="en-US" sz="2000" dirty="0" err="1"/>
              <a:t>Vikram</a:t>
            </a:r>
            <a:r>
              <a:rPr lang="en-US" sz="2000" dirty="0" smtClean="0"/>
              <a:t>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Fit </a:t>
            </a:r>
            <a:r>
              <a:rPr lang="en-US" sz="2000" dirty="0"/>
              <a:t>for offset in observatory position with respect to the planetary ephemeris (George, Ryan</a:t>
            </a:r>
            <a:r>
              <a:rPr lang="en-US" sz="2000" dirty="0" smtClean="0"/>
              <a:t>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Updates </a:t>
            </a:r>
            <a:r>
              <a:rPr lang="en-US" sz="2000" dirty="0"/>
              <a:t>to the "</a:t>
            </a:r>
            <a:r>
              <a:rPr lang="en-US" sz="2000" dirty="0" err="1"/>
              <a:t>fixData</a:t>
            </a:r>
            <a:r>
              <a:rPr lang="en-US" sz="2000" dirty="0"/>
              <a:t>" plugin enabling the user to search for EFACs and </a:t>
            </a:r>
            <a:r>
              <a:rPr lang="en-US" sz="2000" dirty="0" smtClean="0"/>
              <a:t>EQUADs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Various </a:t>
            </a:r>
            <a:r>
              <a:rPr lang="en-US" sz="2000" dirty="0"/>
              <a:t>plugins to predict the covariance function for use with the </a:t>
            </a:r>
            <a:r>
              <a:rPr lang="en-US" sz="2000" dirty="0" err="1"/>
              <a:t>Cholesky</a:t>
            </a:r>
            <a:r>
              <a:rPr lang="en-US" sz="2000" dirty="0"/>
              <a:t> algorithm (e.g., </a:t>
            </a:r>
            <a:r>
              <a:rPr lang="en-US" sz="2000" dirty="0" smtClean="0"/>
              <a:t>analytic </a:t>
            </a:r>
            <a:r>
              <a:rPr lang="en-US" sz="2000" dirty="0" err="1" smtClean="0"/>
              <a:t>Cholesky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/>
              <a:t>autoSpectralFit</a:t>
            </a:r>
            <a:r>
              <a:rPr lang="en-US" sz="2000" dirty="0"/>
              <a:t> </a:t>
            </a:r>
            <a:r>
              <a:rPr lang="en-US" sz="2000" dirty="0" smtClean="0"/>
              <a:t>-</a:t>
            </a:r>
            <a:r>
              <a:rPr lang="en-US" sz="2000" dirty="0"/>
              <a:t> </a:t>
            </a:r>
            <a:r>
              <a:rPr lang="en-US" sz="2000" dirty="0" smtClean="0"/>
              <a:t>George</a:t>
            </a:r>
            <a:r>
              <a:rPr lang="en-US" sz="2000" dirty="0"/>
              <a:t>, Mike, Ryan</a:t>
            </a:r>
            <a:r>
              <a:rPr lang="en-US" sz="2000" dirty="0" smtClean="0"/>
              <a:t>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Complete </a:t>
            </a:r>
            <a:r>
              <a:rPr lang="en-US" sz="2000" dirty="0"/>
              <a:t>update of the glitch plugin (George, Dick, </a:t>
            </a:r>
            <a:r>
              <a:rPr lang="en-US" sz="2000" dirty="0" err="1" smtClean="0"/>
              <a:t>Meng</a:t>
            </a:r>
            <a:r>
              <a:rPr lang="en-US" sz="2000" dirty="0" smtClean="0"/>
              <a:t> Yu)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-99392"/>
            <a:ext cx="758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Recent Tempo2 Updates </a:t>
            </a:r>
            <a:r>
              <a:rPr lang="en-US" sz="3200" b="1" dirty="0" smtClean="0">
                <a:solidFill>
                  <a:srgbClr val="0000FF"/>
                </a:solidFill>
              </a:rPr>
              <a:t>(from George)</a:t>
            </a:r>
            <a:endParaRPr lang="en-US" sz="36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1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902" y="44624"/>
            <a:ext cx="301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 smtClean="0">
                <a:solidFill>
                  <a:srgbClr val="0000FF"/>
                </a:solidFill>
              </a:rPr>
              <a:t>Data Release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06489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Both PPTA and extended PPTA data sets are available on the www.ipta4gw.org/wiki website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PPTA project paper </a:t>
            </a:r>
            <a:r>
              <a:rPr lang="en-US" sz="2000" dirty="0" smtClean="0">
                <a:solidFill>
                  <a:srgbClr val="006600"/>
                </a:solidFill>
              </a:rPr>
              <a:t>(Manchester et al. 2012)</a:t>
            </a:r>
            <a:r>
              <a:rPr lang="en-US" dirty="0" smtClean="0"/>
              <a:t> describing data sets is also available on website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README file giving processing details in tar file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Extended Tempo2 format </a:t>
            </a:r>
            <a:r>
              <a:rPr lang="en-US" dirty="0" err="1" smtClean="0"/>
              <a:t>ToAs</a:t>
            </a:r>
            <a:r>
              <a:rPr lang="en-US" dirty="0" smtClean="0"/>
              <a:t> with flags for PTA, receiver, back-end, band,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Par files used to produce published residuals are included in tar file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Clock correction files, observatory coordinates </a:t>
            </a:r>
            <a:r>
              <a:rPr lang="en-US" dirty="0" err="1" smtClean="0"/>
              <a:t>etc</a:t>
            </a:r>
            <a:r>
              <a:rPr lang="en-US" dirty="0" smtClean="0"/>
              <a:t> in tar file</a:t>
            </a:r>
          </a:p>
        </p:txBody>
      </p:sp>
    </p:spTree>
    <p:extLst>
      <p:ext uri="{BB962C8B-B14F-4D97-AF65-F5344CB8AC3E}">
        <p14:creationId xmlns:p14="http://schemas.microsoft.com/office/powerpoint/2010/main" val="183281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268" y="-99392"/>
            <a:ext cx="2668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 smtClean="0">
                <a:solidFill>
                  <a:srgbClr val="0000FF"/>
                </a:solidFill>
              </a:rPr>
              <a:t>The Future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476672"/>
            <a:ext cx="89289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PPTA data sets provide the raw material for many investigations as well as inspiration for numerous theoretical studies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Continuation of timing observations with improved instrumentation and signal processing algorithms vital to achieving PPTA goals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err="1" smtClean="0"/>
              <a:t>Realisation</a:t>
            </a:r>
            <a:r>
              <a:rPr lang="en-US" dirty="0" smtClean="0"/>
              <a:t> of PTA goals will be aided combining PPTA data sets with those from </a:t>
            </a:r>
            <a:r>
              <a:rPr lang="en-US" b="1" dirty="0" err="1" smtClean="0"/>
              <a:t>NANOGrav</a:t>
            </a:r>
            <a:r>
              <a:rPr lang="en-US" dirty="0" smtClean="0"/>
              <a:t> and the </a:t>
            </a:r>
            <a:r>
              <a:rPr lang="en-US" b="1" dirty="0" smtClean="0"/>
              <a:t>EPTA</a:t>
            </a:r>
            <a:r>
              <a:rPr lang="en-US" dirty="0" smtClean="0"/>
              <a:t> to form the </a:t>
            </a:r>
            <a:r>
              <a:rPr lang="en-US" b="1" dirty="0" smtClean="0"/>
              <a:t>IPTA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Other PTAs based on </a:t>
            </a:r>
            <a:r>
              <a:rPr lang="en-US" dirty="0" err="1" smtClean="0">
                <a:solidFill>
                  <a:srgbClr val="000000"/>
                </a:solidFill>
              </a:rPr>
              <a:t>Meerkat</a:t>
            </a:r>
            <a:r>
              <a:rPr lang="en-US" dirty="0" smtClean="0">
                <a:solidFill>
                  <a:srgbClr val="000000"/>
                </a:solidFill>
              </a:rPr>
              <a:t>, GMRT, FAST and the proposed Xinjiang 110m telescope will contribute to IPTA data sets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 the longer term, the </a:t>
            </a:r>
            <a:r>
              <a:rPr lang="en-US" b="1" dirty="0" smtClean="0">
                <a:solidFill>
                  <a:srgbClr val="000000"/>
                </a:solidFill>
              </a:rPr>
              <a:t>SKA</a:t>
            </a:r>
            <a:r>
              <a:rPr lang="en-US" dirty="0" smtClean="0">
                <a:solidFill>
                  <a:srgbClr val="000000"/>
                </a:solidFill>
              </a:rPr>
              <a:t> should enable detailed studies of </a:t>
            </a:r>
            <a:r>
              <a:rPr lang="en-US" dirty="0" err="1" smtClean="0">
                <a:solidFill>
                  <a:srgbClr val="000000"/>
                </a:solidFill>
              </a:rPr>
              <a:t>nanoHertz</a:t>
            </a:r>
            <a:r>
              <a:rPr lang="en-US" dirty="0" smtClean="0">
                <a:solidFill>
                  <a:srgbClr val="000000"/>
                </a:solidFill>
              </a:rPr>
              <a:t> gravitational waves and their sources </a:t>
            </a:r>
            <a:r>
              <a:rPr lang="en-US" dirty="0" smtClean="0"/>
              <a:t>as well as greatly improved results for other PTA objectives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7504" y="4860448"/>
            <a:ext cx="8071592" cy="1952928"/>
            <a:chOff x="107504" y="4581128"/>
            <a:chExt cx="8071592" cy="1952928"/>
          </a:xfrm>
        </p:grpSpPr>
        <p:sp>
          <p:nvSpPr>
            <p:cNvPr id="3" name="TextBox 2"/>
            <p:cNvSpPr txBox="1"/>
            <p:nvPr/>
          </p:nvSpPr>
          <p:spPr>
            <a:xfrm>
              <a:off x="107504" y="4581128"/>
              <a:ext cx="80715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spcAft>
                  <a:spcPts val="600"/>
                </a:spcAft>
                <a:buFont typeface="Arial"/>
                <a:buChar char="•"/>
              </a:pPr>
              <a:r>
                <a:rPr lang="en-US" sz="2800" b="1" i="1" dirty="0" smtClean="0">
                  <a:solidFill>
                    <a:srgbClr val="CC0000"/>
                  </a:solidFill>
                </a:rPr>
                <a:t>Finally, George is taking over the leadership of the PPTA project – thereby ensuring that the PPTA and IPTA have a bright future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53903" y="5949280"/>
              <a:ext cx="285420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200" b="1" i="1" dirty="0" smtClean="0">
                  <a:solidFill>
                    <a:srgbClr val="CC0000"/>
                  </a:solidFill>
                </a:rPr>
                <a:t>Thank you all!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91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990600" y="106363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>
                <a:solidFill>
                  <a:schemeClr val="accent2"/>
                </a:solidFill>
              </a:rPr>
              <a:t>The Gravitational Wave Spectrum</a:t>
            </a:r>
          </a:p>
        </p:txBody>
      </p:sp>
      <p:pic>
        <p:nvPicPr>
          <p:cNvPr id="93187" name="Picture 4" descr="sensPlot.png"/>
          <p:cNvPicPr>
            <a:picLocks noChangeAspect="1"/>
          </p:cNvPicPr>
          <p:nvPr/>
        </p:nvPicPr>
        <p:blipFill>
          <a:blip r:embed="rId3"/>
          <a:srcRect l="1088" t="10001" r="9093"/>
          <a:stretch>
            <a:fillRect/>
          </a:stretch>
        </p:blipFill>
        <p:spPr bwMode="auto">
          <a:xfrm>
            <a:off x="838200" y="868363"/>
            <a:ext cx="74676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133600" y="-15190"/>
            <a:ext cx="41543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The PPTA Project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8600" y="620688"/>
            <a:ext cx="8915400" cy="557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/>
              <a:t> Using the </a:t>
            </a:r>
            <a:r>
              <a:rPr lang="en-US" dirty="0" err="1"/>
              <a:t>Parkes</a:t>
            </a:r>
            <a:r>
              <a:rPr lang="en-US" dirty="0"/>
              <a:t> 64-m radio telescope </a:t>
            </a:r>
            <a:r>
              <a:rPr lang="en-US" dirty="0" smtClean="0"/>
              <a:t>in three bands, 50cm (700 MHz), 20cm (1400 MHz) </a:t>
            </a:r>
            <a:r>
              <a:rPr lang="en-US" dirty="0"/>
              <a:t>and </a:t>
            </a:r>
            <a:r>
              <a:rPr lang="en-US" dirty="0" smtClean="0"/>
              <a:t>10cm (3100 MHz) </a:t>
            </a:r>
            <a:r>
              <a:rPr lang="en-US" dirty="0"/>
              <a:t>to observe </a:t>
            </a:r>
            <a:r>
              <a:rPr lang="en-US" dirty="0" smtClean="0"/>
              <a:t>21 </a:t>
            </a:r>
            <a:r>
              <a:rPr lang="en-US" dirty="0"/>
              <a:t>MSPs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/>
              <a:t> Observations at 2 - 3 week </a:t>
            </a:r>
            <a:r>
              <a:rPr lang="en-US" dirty="0" smtClean="0"/>
              <a:t>intervals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Regular good-quality </a:t>
            </a:r>
            <a:r>
              <a:rPr lang="en-US" dirty="0"/>
              <a:t>observations </a:t>
            </a:r>
            <a:r>
              <a:rPr lang="en-US" dirty="0" smtClean="0"/>
              <a:t>since 2005 March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 smtClean="0"/>
              <a:t> Digital </a:t>
            </a:r>
            <a:r>
              <a:rPr lang="en-US" dirty="0" err="1" smtClean="0"/>
              <a:t>filterbanks</a:t>
            </a:r>
            <a:r>
              <a:rPr lang="en-US" dirty="0" smtClean="0"/>
              <a:t> and baseband recording systems used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 smtClean="0"/>
              <a:t> Database and </a:t>
            </a:r>
            <a:r>
              <a:rPr lang="en-US" dirty="0"/>
              <a:t>processing pipeline </a:t>
            </a:r>
            <a:r>
              <a:rPr lang="en-US" dirty="0" smtClean="0"/>
              <a:t>– </a:t>
            </a:r>
            <a:r>
              <a:rPr lang="en-US" dirty="0"/>
              <a:t>PSRCHIVE  </a:t>
            </a:r>
            <a:r>
              <a:rPr lang="en-US" dirty="0" smtClean="0"/>
              <a:t>and TEMPO2</a:t>
            </a: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Studying limit and detection algorithms for different types of GW sources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Simulating GW signals and studying implications for galaxy </a:t>
            </a:r>
            <a:r>
              <a:rPr lang="en-US" dirty="0">
                <a:solidFill>
                  <a:schemeClr val="tx2"/>
                </a:solidFill>
              </a:rPr>
              <a:t>evolution</a:t>
            </a:r>
            <a:r>
              <a:rPr lang="en-US" dirty="0" smtClean="0">
                <a:solidFill>
                  <a:schemeClr val="tx2"/>
                </a:solidFill>
              </a:rPr>
              <a:t> models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Establishing a pulsar-based timescale and investigating Solar system properties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Using PPTA data sets to investigate individual pulsar properties, e.g., pulse </a:t>
            </a:r>
            <a:r>
              <a:rPr lang="en-US" dirty="0" err="1" smtClean="0">
                <a:solidFill>
                  <a:schemeClr val="tx2"/>
                </a:solidFill>
              </a:rPr>
              <a:t>polarisation</a:t>
            </a:r>
            <a:r>
              <a:rPr lang="en-US" dirty="0" smtClean="0">
                <a:solidFill>
                  <a:schemeClr val="tx2"/>
                </a:solidFill>
              </a:rPr>
              <a:t>, binary evolution, astrometry etc.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6135687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Website: </a:t>
            </a:r>
            <a:r>
              <a:rPr lang="en-US" dirty="0" err="1" smtClean="0">
                <a:solidFill>
                  <a:srgbClr val="006600"/>
                </a:solidFill>
              </a:rPr>
              <a:t>www.atnf.csiro.au/research/pulsar/ppta</a:t>
            </a:r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-25643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PPTA-related </a:t>
            </a:r>
            <a:r>
              <a:rPr lang="en-US" sz="3600" b="1" dirty="0">
                <a:solidFill>
                  <a:srgbClr val="0000FF"/>
                </a:solidFill>
              </a:rPr>
              <a:t>p</a:t>
            </a:r>
            <a:r>
              <a:rPr lang="en-US" sz="3600" b="1" dirty="0" smtClean="0">
                <a:solidFill>
                  <a:srgbClr val="0000FF"/>
                </a:solidFill>
              </a:rPr>
              <a:t>apers in the last year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58542"/>
            <a:ext cx="9144000" cy="619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Keith, M. et al.,  2012</a:t>
            </a:r>
            <a:r>
              <a:rPr lang="en-AU" sz="1800" dirty="0"/>
              <a:t>, “</a:t>
            </a:r>
            <a:r>
              <a:rPr lang="en-AU" sz="1800" i="1" dirty="0"/>
              <a:t>Measurement and correction of variations in interstellar dispersion in high precision pulsar timing</a:t>
            </a:r>
            <a:r>
              <a:rPr lang="en-AU" sz="1800" dirty="0"/>
              <a:t>” MNRAS, submitted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Manchester, R. N. et al. 2012</a:t>
            </a:r>
            <a:r>
              <a:rPr lang="en-AU" sz="1800" dirty="0"/>
              <a:t>, “</a:t>
            </a:r>
            <a:r>
              <a:rPr lang="en-AU" sz="1800" i="1" dirty="0"/>
              <a:t>The </a:t>
            </a:r>
            <a:r>
              <a:rPr lang="en-AU" sz="1800" i="1" dirty="0" err="1"/>
              <a:t>Parkes</a:t>
            </a:r>
            <a:r>
              <a:rPr lang="en-AU" sz="1800" i="1" dirty="0"/>
              <a:t> Pulsar Timing Array Project</a:t>
            </a:r>
            <a:r>
              <a:rPr lang="en-AU" sz="1800" dirty="0"/>
              <a:t>”, PASA, submitted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Hobbs, G. et al. 2012</a:t>
            </a:r>
            <a:r>
              <a:rPr lang="en-AU" sz="1800" dirty="0"/>
              <a:t>, “</a:t>
            </a:r>
            <a:r>
              <a:rPr lang="en-AU" sz="1800" i="1" dirty="0"/>
              <a:t>Developing a pulsar-based timescale</a:t>
            </a:r>
            <a:r>
              <a:rPr lang="en-AU" sz="1800" dirty="0"/>
              <a:t>” MNRAS, submitted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Deng, X. P., et al. 2012</a:t>
            </a:r>
            <a:r>
              <a:rPr lang="en-AU" sz="1800" dirty="0"/>
              <a:t>, “</a:t>
            </a:r>
            <a:r>
              <a:rPr lang="en-AU" sz="1800" i="1" dirty="0"/>
              <a:t>Optimal interpolation, prediction in pulsar timing</a:t>
            </a:r>
            <a:r>
              <a:rPr lang="en-AU" sz="1800" dirty="0"/>
              <a:t>”, MNRAS, in press 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You, X. P., Coles, W. A., Hobbs, G. B., Manchester, R. N. 2012</a:t>
            </a:r>
            <a:r>
              <a:rPr lang="en-AU" sz="1800" dirty="0"/>
              <a:t>, “</a:t>
            </a:r>
            <a:r>
              <a:rPr lang="en-AU" sz="1800" i="1" dirty="0"/>
              <a:t>Measurement of the electron density, magnetic field of the solar wind using millisecond pulsars</a:t>
            </a:r>
            <a:r>
              <a:rPr lang="en-AU" sz="1800" dirty="0"/>
              <a:t>”, MNRAS, 422, 1160-1165 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Coles, W., Hobbs, G., Champion, D. J., Manchester, R. N., </a:t>
            </a:r>
            <a:r>
              <a:rPr lang="en-AU" sz="1800" b="1" dirty="0" err="1"/>
              <a:t>Verbiest</a:t>
            </a:r>
            <a:r>
              <a:rPr lang="en-AU" sz="1800" b="1" dirty="0"/>
              <a:t>, J. P. W. 2011</a:t>
            </a:r>
            <a:r>
              <a:rPr lang="en-AU" sz="1800" dirty="0"/>
              <a:t>, “</a:t>
            </a:r>
            <a:r>
              <a:rPr lang="en-AU" sz="1800" i="1" dirty="0"/>
              <a:t>Pulsar timing analysis in the presence of correlated noise</a:t>
            </a:r>
            <a:r>
              <a:rPr lang="en-AU" sz="1800" dirty="0"/>
              <a:t>”, MNRAS, 418, 561-570 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 err="1"/>
              <a:t>Oslowski</a:t>
            </a:r>
            <a:r>
              <a:rPr lang="en-AU" sz="1800" b="1" dirty="0"/>
              <a:t>, S., van </a:t>
            </a:r>
            <a:r>
              <a:rPr lang="en-AU" sz="1800" b="1" dirty="0" err="1"/>
              <a:t>Straten</a:t>
            </a:r>
            <a:r>
              <a:rPr lang="en-AU" sz="1800" b="1" dirty="0"/>
              <a:t>, W., Hobbs, G. B., </a:t>
            </a:r>
            <a:r>
              <a:rPr lang="en-AU" sz="1800" b="1" dirty="0" err="1"/>
              <a:t>Bailes</a:t>
            </a:r>
            <a:r>
              <a:rPr lang="en-AU" sz="1800" b="1" dirty="0"/>
              <a:t>, M., Demorest P. 2011</a:t>
            </a:r>
            <a:r>
              <a:rPr lang="en-AU" sz="1800" dirty="0"/>
              <a:t>, “High signal-to-noise ratio observations and the ultimate limits of precision pulsar timing”, MNRAS, 418, 1258-1271 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van </a:t>
            </a:r>
            <a:r>
              <a:rPr lang="en-AU" sz="1800" b="1" dirty="0" err="1"/>
              <a:t>Straten</a:t>
            </a:r>
            <a:r>
              <a:rPr lang="en-AU" sz="1800" b="1" dirty="0"/>
              <a:t>, W. and </a:t>
            </a:r>
            <a:r>
              <a:rPr lang="en-AU" sz="1800" b="1" dirty="0" err="1"/>
              <a:t>Bailes</a:t>
            </a:r>
            <a:r>
              <a:rPr lang="en-AU" sz="1800" b="1" dirty="0"/>
              <a:t>, M. 2011</a:t>
            </a:r>
            <a:r>
              <a:rPr lang="en-AU" sz="1800" dirty="0"/>
              <a:t>, “</a:t>
            </a:r>
            <a:r>
              <a:rPr lang="en-AU" sz="1800" i="1" dirty="0"/>
              <a:t>DSPSR: Digital signal processing software for pulsar astronomy</a:t>
            </a:r>
            <a:r>
              <a:rPr lang="en-AU" sz="1800" dirty="0"/>
              <a:t>”, PASA, 28, 1-14 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Hobbs, G. et al. 2011</a:t>
            </a:r>
            <a:r>
              <a:rPr lang="en-AU" sz="1800" dirty="0"/>
              <a:t>, “</a:t>
            </a:r>
            <a:r>
              <a:rPr lang="en-AU" sz="1800" i="1" dirty="0"/>
              <a:t>The </a:t>
            </a:r>
            <a:r>
              <a:rPr lang="en-AU" sz="1800" i="1" dirty="0" err="1"/>
              <a:t>Parkes</a:t>
            </a:r>
            <a:r>
              <a:rPr lang="en-AU" sz="1800" i="1" dirty="0"/>
              <a:t> Observatory Data Archi</a:t>
            </a:r>
            <a:r>
              <a:rPr lang="en-AU" sz="1800" dirty="0"/>
              <a:t>ve”, PASA, 28, 202-214 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Yan, </a:t>
            </a:r>
            <a:r>
              <a:rPr lang="en-AU" sz="1800" b="1" dirty="0" smtClean="0"/>
              <a:t>W. M. </a:t>
            </a:r>
            <a:r>
              <a:rPr lang="en-AU" sz="1800" b="1" dirty="0"/>
              <a:t>et al. 2011</a:t>
            </a:r>
            <a:r>
              <a:rPr lang="en-AU" sz="1800" dirty="0"/>
              <a:t>, “</a:t>
            </a:r>
            <a:r>
              <a:rPr lang="en-AU" sz="1800" i="1" dirty="0"/>
              <a:t>Rotation measure variations for 20 millisecond pulsars</a:t>
            </a:r>
            <a:r>
              <a:rPr lang="en-AU" sz="1800" dirty="0"/>
              <a:t>”, </a:t>
            </a:r>
            <a:r>
              <a:rPr lang="en-AU" sz="1800" dirty="0" err="1"/>
              <a:t>ApSS</a:t>
            </a:r>
            <a:r>
              <a:rPr lang="en-AU" sz="1800" dirty="0"/>
              <a:t>, 335, 485-498 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Yardley, D. R. B. et al. 2011</a:t>
            </a:r>
            <a:r>
              <a:rPr lang="en-AU" sz="1800" dirty="0"/>
              <a:t>, “</a:t>
            </a:r>
            <a:r>
              <a:rPr lang="en-AU" sz="1800" i="1" dirty="0"/>
              <a:t>On detection of the stochastic gravitational-wave background using the </a:t>
            </a:r>
            <a:r>
              <a:rPr lang="en-AU" sz="1800" i="1" dirty="0" err="1"/>
              <a:t>Parkes</a:t>
            </a:r>
            <a:r>
              <a:rPr lang="en-AU" sz="1800" i="1" dirty="0"/>
              <a:t> Pulsar Timing Array</a:t>
            </a:r>
            <a:r>
              <a:rPr lang="en-AU" sz="1800" dirty="0"/>
              <a:t>”, MNRAS, 414, 1777-1787 </a:t>
            </a:r>
          </a:p>
          <a:p>
            <a:pPr marL="140400" lvl="0" indent="-140400">
              <a:spcAft>
                <a:spcPts val="200"/>
              </a:spcAft>
              <a:buFont typeface="Arial"/>
              <a:buChar char="•"/>
            </a:pPr>
            <a:r>
              <a:rPr lang="en-AU" sz="1800" b="1" dirty="0"/>
              <a:t>Yan, W. M. et al. 2011</a:t>
            </a:r>
            <a:r>
              <a:rPr lang="en-AU" sz="1800" dirty="0"/>
              <a:t>, “</a:t>
            </a:r>
            <a:r>
              <a:rPr lang="en-AU" sz="1800" i="1" dirty="0"/>
              <a:t>Polarization observations of 20 millisecond pulsars</a:t>
            </a:r>
            <a:r>
              <a:rPr lang="en-AU" sz="1800" dirty="0"/>
              <a:t>”, MNRAS, 414, 2087-2100 </a:t>
            </a:r>
          </a:p>
        </p:txBody>
      </p:sp>
    </p:spTree>
    <p:extLst>
      <p:ext uri="{BB962C8B-B14F-4D97-AF65-F5344CB8AC3E}">
        <p14:creationId xmlns:p14="http://schemas.microsoft.com/office/powerpoint/2010/main" val="96418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33600" y="144959"/>
            <a:ext cx="4876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>
                <a:solidFill>
                  <a:schemeClr val="accent2"/>
                </a:solidFill>
              </a:rPr>
              <a:t>The PPTA </a:t>
            </a:r>
            <a:r>
              <a:rPr lang="en-US" sz="4400" b="1" dirty="0">
                <a:solidFill>
                  <a:schemeClr val="accent2"/>
                </a:solidFill>
              </a:rPr>
              <a:t>Pulsars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619250" y="908050"/>
            <a:ext cx="604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2734" y="6019800"/>
            <a:ext cx="500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(published) </a:t>
            </a:r>
            <a:r>
              <a:rPr lang="en-US" sz="2000" dirty="0" err="1" smtClean="0"/>
              <a:t>MSPs</a:t>
            </a:r>
            <a:r>
              <a:rPr lang="en-US" sz="2000" dirty="0" smtClean="0"/>
              <a:t> not in globular clusters</a:t>
            </a:r>
            <a:endParaRPr lang="en-US" sz="2000" dirty="0"/>
          </a:p>
        </p:txBody>
      </p:sp>
      <p:pic>
        <p:nvPicPr>
          <p:cNvPr id="6" name="Picture 5" descr="tarr_sky_ppta.png"/>
          <p:cNvPicPr>
            <a:picLocks noChangeAspect="1"/>
          </p:cNvPicPr>
          <p:nvPr/>
        </p:nvPicPr>
        <p:blipFill>
          <a:blip r:embed="rId3"/>
          <a:srcRect l="10000" t="24445" r="3333" b="26666"/>
          <a:stretch>
            <a:fillRect/>
          </a:stretch>
        </p:blipFill>
        <p:spPr>
          <a:xfrm>
            <a:off x="76200" y="914400"/>
            <a:ext cx="9050482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-25643"/>
            <a:ext cx="6309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PPTA Data 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8820472" cy="624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Band edges (5%) and known RFI zapped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Data files summed in time to give 8 sub-integrations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Start times adjusted for instrumental delays 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Data calibrated for instrumental gain and phase, feed cross-coupling (20cm) and placed on flux density scale </a:t>
            </a:r>
            <a:r>
              <a:rPr lang="en-US" b="1" dirty="0" smtClean="0">
                <a:solidFill>
                  <a:srgbClr val="CC0000"/>
                </a:solidFill>
              </a:rPr>
              <a:t>(Willem’s talk)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Data summed in time, frequency and </a:t>
            </a:r>
            <a:r>
              <a:rPr lang="en-US" dirty="0" err="1" smtClean="0"/>
              <a:t>polarisation</a:t>
            </a:r>
            <a:r>
              <a:rPr lang="en-US" dirty="0" smtClean="0"/>
              <a:t> to give Stokes I (invariant interval for J0437-4715) profile for each observation (typically 1 </a:t>
            </a:r>
            <a:r>
              <a:rPr lang="en-US" dirty="0" err="1" smtClean="0"/>
              <a:t>hr</a:t>
            </a:r>
            <a:r>
              <a:rPr lang="en-US" dirty="0" smtClean="0"/>
              <a:t> duration) and each band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Profiles cross-correlated with noise-free template to give </a:t>
            </a:r>
            <a:r>
              <a:rPr lang="en-US" dirty="0" err="1" smtClean="0"/>
              <a:t>ToAs</a:t>
            </a:r>
            <a:endParaRPr lang="en-US" dirty="0" smtClean="0"/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Three-band data sets </a:t>
            </a:r>
            <a:r>
              <a:rPr lang="en-US" dirty="0" err="1" smtClean="0"/>
              <a:t>analysed</a:t>
            </a:r>
            <a:r>
              <a:rPr lang="en-US" dirty="0" smtClean="0"/>
              <a:t> using </a:t>
            </a:r>
            <a:r>
              <a:rPr lang="en-US" sz="2000" dirty="0" smtClean="0"/>
              <a:t>TEMPO2</a:t>
            </a:r>
            <a:r>
              <a:rPr lang="en-US" dirty="0" smtClean="0"/>
              <a:t>, fitting for DM offsets and pulsar parameters (spin freq. just F0, F1) using </a:t>
            </a:r>
            <a:r>
              <a:rPr lang="en-US" dirty="0" err="1" smtClean="0"/>
              <a:t>Cholesky</a:t>
            </a:r>
            <a:r>
              <a:rPr lang="en-US" dirty="0" smtClean="0"/>
              <a:t> method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“Best” single-band data set chosen (selecting DM correction or not and optimal calibration method) to give lowest </a:t>
            </a:r>
            <a:r>
              <a:rPr lang="en-US" dirty="0" err="1" smtClean="0"/>
              <a:t>rms</a:t>
            </a:r>
            <a:r>
              <a:rPr lang="en-US" dirty="0" smtClean="0"/>
              <a:t> timing residuals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Final fit with all parameters except F0 and F1 held fixed at values from three-band solution</a:t>
            </a:r>
          </a:p>
        </p:txBody>
      </p:sp>
    </p:spTree>
    <p:extLst>
      <p:ext uri="{BB962C8B-B14F-4D97-AF65-F5344CB8AC3E}">
        <p14:creationId xmlns:p14="http://schemas.microsoft.com/office/powerpoint/2010/main" val="194371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lt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66" y="980728"/>
            <a:ext cx="6643037" cy="4968552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917724" y="-99392"/>
            <a:ext cx="4886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PPTA Profile Templates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6" y="548680"/>
            <a:ext cx="2376264" cy="578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/>
              <a:t>v</a:t>
            </a:r>
            <a:r>
              <a:rPr lang="en-US" dirty="0" smtClean="0"/>
              <a:t>on </a:t>
            </a:r>
            <a:r>
              <a:rPr lang="en-US" dirty="0" err="1" smtClean="0"/>
              <a:t>Mises</a:t>
            </a:r>
            <a:r>
              <a:rPr lang="en-US" dirty="0" smtClean="0"/>
              <a:t> functions fitted to high S/N profiles using </a:t>
            </a:r>
            <a:r>
              <a:rPr lang="en-US" sz="2000" dirty="0" smtClean="0"/>
              <a:t>PSRCHIVE</a:t>
            </a:r>
            <a:r>
              <a:rPr lang="en-US" dirty="0" smtClean="0"/>
              <a:t> program </a:t>
            </a:r>
            <a:r>
              <a:rPr lang="en-US" sz="2000" dirty="0" smtClean="0"/>
              <a:t>PAAS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/>
              <a:t>U</a:t>
            </a:r>
            <a:r>
              <a:rPr lang="en-US" dirty="0" smtClean="0"/>
              <a:t>p to 17 components fitted per profile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10cm and 50cm profiles aligned with 20cm profiles for maximum correlation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73001" y="6021288"/>
            <a:ext cx="269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006600"/>
                </a:solidFill>
              </a:rPr>
              <a:t>(Manchester et al. 2012)</a:t>
            </a:r>
          </a:p>
        </p:txBody>
      </p:sp>
    </p:spTree>
    <p:extLst>
      <p:ext uri="{BB962C8B-B14F-4D97-AF65-F5344CB8AC3E}">
        <p14:creationId xmlns:p14="http://schemas.microsoft.com/office/powerpoint/2010/main" val="260754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a_3ban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1" y="604220"/>
            <a:ext cx="7953049" cy="6253779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59632" y="-27384"/>
            <a:ext cx="6111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Three-Band Timing Residuals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6096" y="980728"/>
            <a:ext cx="7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50cm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868144" y="2564904"/>
            <a:ext cx="7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20cm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64288" y="1700808"/>
            <a:ext cx="7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1</a:t>
            </a:r>
            <a:r>
              <a:rPr lang="en-US" sz="2000" dirty="0" smtClean="0"/>
              <a:t>0cm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948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1777" y="46365"/>
            <a:ext cx="621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00FF"/>
                </a:solidFill>
              </a:rPr>
              <a:t>DM Variations and Correction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096" y="716504"/>
            <a:ext cx="842239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DM offsets solved for along with pulsar parameters and frequency-independent (“common-mode”) signal using </a:t>
            </a:r>
            <a:r>
              <a:rPr lang="en-US" dirty="0" err="1" smtClean="0"/>
              <a:t>Cholesky</a:t>
            </a:r>
            <a:r>
              <a:rPr lang="en-US" dirty="0" smtClean="0"/>
              <a:t> algorithm in Tempo2 on PPTA three-band data 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564904"/>
            <a:ext cx="842493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/>
              <a:t>DM offsets measured at intervals through data sets with linear interpolation between values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/>
              <a:t>Interval size taken to be inverse of modulation frequency where red (DM) signal is same power as white noise 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/>
              <a:t>Mean DM offset constrained to be </a:t>
            </a:r>
            <a:r>
              <a:rPr lang="en-US" dirty="0" smtClean="0"/>
              <a:t>zero</a:t>
            </a:r>
          </a:p>
          <a:p>
            <a:pPr marL="180000" indent="-1800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Effectiveness of algorithm tested using simulations</a:t>
            </a:r>
            <a:endParaRPr lang="en-US" dirty="0"/>
          </a:p>
        </p:txBody>
      </p:sp>
      <p:pic>
        <p:nvPicPr>
          <p:cNvPr id="7" name="Picture 6" descr="dmcorr_eqn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1" b="14790"/>
          <a:stretch/>
        </p:blipFill>
        <p:spPr>
          <a:xfrm>
            <a:off x="1979712" y="2020617"/>
            <a:ext cx="4104456" cy="472279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19439" y="5127575"/>
            <a:ext cx="2064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006600"/>
                </a:solidFill>
              </a:rPr>
              <a:t>(Keith et al. 2012)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1505" y="5661248"/>
            <a:ext cx="4484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(Also </a:t>
            </a:r>
            <a:r>
              <a:rPr lang="en-US" b="1" dirty="0" err="1" smtClean="0">
                <a:solidFill>
                  <a:srgbClr val="FF0000"/>
                </a:solidFill>
              </a:rPr>
              <a:t>Xiaopeng’s</a:t>
            </a:r>
            <a:r>
              <a:rPr lang="en-US" b="1" dirty="0" smtClean="0">
                <a:solidFill>
                  <a:srgbClr val="FF0000"/>
                </a:solidFill>
              </a:rPr>
              <a:t> talk tomorrow)</a:t>
            </a:r>
          </a:p>
        </p:txBody>
      </p:sp>
    </p:spTree>
    <p:extLst>
      <p:ext uri="{BB962C8B-B14F-4D97-AF65-F5344CB8AC3E}">
        <p14:creationId xmlns:p14="http://schemas.microsoft.com/office/powerpoint/2010/main" val="112486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180000" indent="-180000">
          <a:spcAft>
            <a:spcPts val="600"/>
          </a:spcAft>
          <a:buFont typeface="Arial"/>
          <a:buChar char="•"/>
          <a:defRPr dirty="0" err="1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18681</TotalTime>
  <Words>1986</Words>
  <Application>Microsoft Macintosh PowerPoint</Application>
  <PresentationFormat>On-screen Show (4:3)</PresentationFormat>
  <Paragraphs>172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rmanches</dc:creator>
  <cp:lastModifiedBy>Dick Manchester</cp:lastModifiedBy>
  <cp:revision>431</cp:revision>
  <dcterms:created xsi:type="dcterms:W3CDTF">2011-09-05T05:36:04Z</dcterms:created>
  <dcterms:modified xsi:type="dcterms:W3CDTF">2012-06-25T01:10:56Z</dcterms:modified>
</cp:coreProperties>
</file>