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92" r:id="rId3"/>
    <p:sldId id="294" r:id="rId4"/>
    <p:sldId id="264" r:id="rId5"/>
    <p:sldId id="274" r:id="rId6"/>
    <p:sldId id="275" r:id="rId7"/>
    <p:sldId id="276" r:id="rId8"/>
    <p:sldId id="295" r:id="rId9"/>
    <p:sldId id="262" r:id="rId10"/>
    <p:sldId id="263" r:id="rId11"/>
    <p:sldId id="277" r:id="rId12"/>
    <p:sldId id="278" r:id="rId13"/>
    <p:sldId id="279" r:id="rId14"/>
    <p:sldId id="280" r:id="rId15"/>
    <p:sldId id="281" r:id="rId16"/>
    <p:sldId id="282" r:id="rId17"/>
    <p:sldId id="265" r:id="rId18"/>
    <p:sldId id="287" r:id="rId19"/>
    <p:sldId id="296" r:id="rId20"/>
    <p:sldId id="293" r:id="rId21"/>
    <p:sldId id="291" r:id="rId22"/>
    <p:sldId id="297" r:id="rId23"/>
    <p:sldId id="283" r:id="rId24"/>
    <p:sldId id="284" r:id="rId25"/>
    <p:sldId id="300" r:id="rId26"/>
    <p:sldId id="285" r:id="rId27"/>
    <p:sldId id="286" r:id="rId28"/>
    <p:sldId id="261" r:id="rId29"/>
    <p:sldId id="298" r:id="rId30"/>
    <p:sldId id="290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7B9D5-9EFF-8C40-A247-CD37B84BF1BC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A2D1-B93A-D240-87E8-D3B1ECB701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F0A61-31DF-F548-B8CC-F5502683DBA3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D28F0-48BD-6947-8588-521F63F08EA1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18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19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CF1F0-50AC-A148-BB56-CB73EDBC92A1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20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13042-1CF5-AD40-A7EE-768FB79B52E4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21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22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29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31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2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3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6B51F-AAAD-3F4D-9108-9C3EFDE3E770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4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49571-162D-B142-8E1F-767E54F7FBA9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8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FFA86-3156-FA49-AA64-773D6F39D148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9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13042-1CF5-AD40-A7EE-768FB79B52E4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10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A4F97-730A-9445-ABBC-0C8356CD3C5D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16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971D8-5904-8648-A3FC-73ECE8C2AAAB}" type="slidenum">
              <a:rPr lang="en-US">
                <a:latin typeface="Monotype Sorts" pitchFamily="1" charset="2"/>
                <a:ea typeface="ＭＳ Ｐゴシック" pitchFamily="1" charset="-128"/>
                <a:cs typeface="ＭＳ Ｐゴシック" pitchFamily="1" charset="-128"/>
                <a:sym typeface="Monotype Sorts" pitchFamily="1" charset="2"/>
              </a:rPr>
              <a:pPr/>
              <a:t>17</a:t>
            </a:fld>
            <a:endParaRPr lang="en-US">
              <a:latin typeface="Monotype Sorts" pitchFamily="1" charset="2"/>
              <a:ea typeface="ＭＳ Ｐゴシック" pitchFamily="1" charset="-128"/>
              <a:cs typeface="ＭＳ Ｐゴシック" pitchFamily="1" charset="-128"/>
              <a:sym typeface="Monotype Sorts" pitchFamily="1" charset="2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B716-1B04-5249-B7FD-DD30AEDB085A}" type="datetimeFigureOut">
              <a:rPr lang="en-US" smtClean="0"/>
              <a:pPr/>
              <a:t>6/25/12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6DC4-5973-BD47-BAA6-B46F250CD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-152400" y="3165413"/>
            <a:ext cx="9448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 smtClean="0">
                <a:latin typeface="Century Schoolbook"/>
                <a:cs typeface="Century Schoolbook"/>
              </a:rPr>
              <a:t>Dispersion Measure Variability in NANOGrav data</a:t>
            </a:r>
          </a:p>
          <a:p>
            <a:pPr algn="ctr"/>
            <a:endParaRPr lang="en-US" sz="2000" dirty="0">
              <a:latin typeface="Century Schoolbook"/>
              <a:cs typeface="Century Schoolbook"/>
            </a:endParaRPr>
          </a:p>
          <a:p>
            <a:pPr algn="ctr"/>
            <a:r>
              <a:rPr lang="en-US" sz="2000" dirty="0">
                <a:latin typeface="Century Schoolbook"/>
                <a:cs typeface="Century Schoolbook"/>
              </a:rPr>
              <a:t>David Nice </a:t>
            </a:r>
            <a:endParaRPr lang="en-US" sz="2000" dirty="0" smtClean="0">
              <a:latin typeface="Century Schoolbook"/>
              <a:cs typeface="Century Schoolbook"/>
            </a:endParaRPr>
          </a:p>
          <a:p>
            <a:pPr algn="ctr"/>
            <a:endParaRPr lang="en-US" dirty="0" smtClean="0">
              <a:latin typeface="Century Schoolbook"/>
              <a:cs typeface="Century Schoolbook"/>
            </a:endParaRPr>
          </a:p>
          <a:p>
            <a:pPr algn="ctr"/>
            <a:r>
              <a:rPr lang="en-US" dirty="0">
                <a:latin typeface="Century Schoolbook"/>
                <a:cs typeface="Century Schoolbook"/>
              </a:rPr>
              <a:t>IPTA </a:t>
            </a:r>
            <a:r>
              <a:rPr lang="en-US" dirty="0" smtClean="0">
                <a:latin typeface="Century Schoolbook"/>
                <a:cs typeface="Century Schoolbook"/>
              </a:rPr>
              <a:t>2012, </a:t>
            </a:r>
            <a:r>
              <a:rPr lang="en-US" dirty="0" err="1" smtClean="0">
                <a:latin typeface="Century Schoolbook"/>
                <a:cs typeface="Century Schoolbook"/>
              </a:rPr>
              <a:t>Kiama</a:t>
            </a:r>
            <a:r>
              <a:rPr lang="en-US" dirty="0" smtClean="0">
                <a:latin typeface="Century Schoolbook"/>
                <a:cs typeface="Century Schoolbook"/>
              </a:rPr>
              <a:t>, NSW</a:t>
            </a:r>
          </a:p>
          <a:p>
            <a:pPr algn="ctr"/>
            <a:r>
              <a:rPr lang="en-US" dirty="0" smtClean="0">
                <a:latin typeface="Century Schoolbook"/>
                <a:cs typeface="Century Schoolbook"/>
              </a:rPr>
              <a:t>25 </a:t>
            </a:r>
            <a:r>
              <a:rPr lang="en-US" dirty="0">
                <a:latin typeface="Century Schoolbook"/>
                <a:cs typeface="Century Schoolbook"/>
              </a:rPr>
              <a:t>June </a:t>
            </a:r>
            <a:r>
              <a:rPr lang="en-US" dirty="0" smtClean="0">
                <a:latin typeface="Century Schoolbook"/>
                <a:cs typeface="Century Schoolbook"/>
              </a:rPr>
              <a:t>2012</a:t>
            </a:r>
          </a:p>
          <a:p>
            <a:pPr algn="ctr"/>
            <a:endParaRPr lang="en-US" sz="2400" dirty="0"/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152400" y="6324600"/>
            <a:ext cx="1304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FFFFFF"/>
                </a:solidFill>
                <a:latin typeface="Trebuchet MS" pitchFamily="1" charset="0"/>
              </a:rPr>
              <a:t>NANOGrav</a:t>
            </a:r>
          </a:p>
        </p:txBody>
      </p:sp>
      <p:pic>
        <p:nvPicPr>
          <p:cNvPr id="14340" name="Picture 4" descr="NanogravLogoBoxWe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7355" y="0"/>
            <a:ext cx="4769342" cy="291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304800" y="1447799"/>
            <a:ext cx="8610600" cy="52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  <a:latin typeface="Century Schoolbook"/>
                <a:cs typeface="Century Schoolbook"/>
              </a:rPr>
              <a:t>17 Pulsars (8 Arecibo, 10 GBT; 1 overlap)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5 years of observations, typically monthly (with some gaps)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4200"/>
                </a:solidFill>
                <a:latin typeface="Century Schoolbook"/>
                <a:cs typeface="Century Schoolbook"/>
              </a:rPr>
              <a:t>ASP (Arecibo) and GASP (Green Bank) </a:t>
            </a:r>
            <a:r>
              <a:rPr lang="en-US" dirty="0" err="1" smtClean="0">
                <a:solidFill>
                  <a:srgbClr val="004200"/>
                </a:solidFill>
                <a:latin typeface="Century Schoolbook"/>
                <a:cs typeface="Century Schoolbook"/>
              </a:rPr>
              <a:t>backends</a:t>
            </a:r>
            <a:endParaRPr lang="en-US" dirty="0" smtClean="0">
              <a:solidFill>
                <a:srgbClr val="004200"/>
              </a:solidFill>
              <a:latin typeface="Century Schoolbook"/>
              <a:cs typeface="Century Schoolbook"/>
            </a:endParaRPr>
          </a:p>
          <a:p>
            <a:pPr marL="627063" lvl="1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4200"/>
                </a:solidFill>
                <a:latin typeface="Century Schoolbook"/>
                <a:cs typeface="Century Schoolbook"/>
                <a:sym typeface="Symbol" pitchFamily="1" charset="2"/>
              </a:rPr>
              <a:t>64 </a:t>
            </a:r>
            <a:r>
              <a:rPr lang="en-US" dirty="0">
                <a:solidFill>
                  <a:srgbClr val="004200"/>
                </a:solidFill>
                <a:latin typeface="Century Schoolbook"/>
                <a:cs typeface="Century Schoolbook"/>
                <a:sym typeface="Symbol" pitchFamily="1" charset="2"/>
              </a:rPr>
              <a:t>MHz software coherent dedispersion, 4 MHz </a:t>
            </a:r>
            <a:r>
              <a:rPr lang="en-US" dirty="0" smtClean="0">
                <a:solidFill>
                  <a:srgbClr val="004200"/>
                </a:solidFill>
                <a:latin typeface="Century Schoolbook"/>
                <a:cs typeface="Century Schoolbook"/>
                <a:sym typeface="Symbol" pitchFamily="1" charset="2"/>
              </a:rPr>
              <a:t>channels, full Stokes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  <a:sym typeface="Symbol" pitchFamily="1" charset="2"/>
              </a:rPr>
              <a:t>Dual frequency observations of all but three sources at every epoch</a:t>
            </a:r>
          </a:p>
          <a:p>
            <a:pPr marL="1084263" lvl="2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Green Bank</a:t>
            </a:r>
            <a:endParaRPr lang="en-US" dirty="0">
              <a:solidFill>
                <a:srgbClr val="804000"/>
              </a:solidFill>
              <a:latin typeface="Century Schoolbook"/>
              <a:cs typeface="Century Schoolbook"/>
            </a:endParaRPr>
          </a:p>
          <a:p>
            <a:pPr marL="1541463" lvl="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800</a:t>
            </a:r>
            <a:r>
              <a:rPr lang="en-US" dirty="0">
                <a:solidFill>
                  <a:srgbClr val="804000"/>
                </a:solidFill>
                <a:latin typeface="Century Schoolbook"/>
                <a:cs typeface="Century Schoolbook"/>
              </a:rPr>
              <a:t>/1400 </a:t>
            </a: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MHz</a:t>
            </a:r>
          </a:p>
          <a:p>
            <a:pPr marL="1084263" lvl="2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Arecibo: depends on pulsar spectrum, flux density, scintillation</a:t>
            </a:r>
          </a:p>
          <a:p>
            <a:pPr marL="1541463" lvl="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327/430 MHz</a:t>
            </a:r>
          </a:p>
          <a:p>
            <a:pPr marL="1541463" lvl="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430/1400 MHz</a:t>
            </a:r>
          </a:p>
          <a:p>
            <a:pPr marL="1541463" lvl="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1400/2350 MHz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  <a:latin typeface="Century Schoolbook"/>
                <a:cs typeface="Century Schoolbook"/>
              </a:rPr>
              <a:t>Timing analysis (tempo) fits for DM at every epoch in addition to fitting for all other usual parameters (spin, astrometry, binary).</a:t>
            </a:r>
          </a:p>
          <a:p>
            <a:pPr marL="169863" indent="-169863">
              <a:spcBef>
                <a:spcPct val="50000"/>
              </a:spcBef>
            </a:pPr>
            <a:endParaRPr lang="en-US" dirty="0" smtClean="0">
              <a:solidFill>
                <a:srgbClr val="804000"/>
              </a:solidFill>
              <a:latin typeface="Century Schoolbook"/>
              <a:cs typeface="Century Schoolbook"/>
            </a:endParaRPr>
          </a:p>
          <a:p>
            <a:pPr marL="169863" indent="-169863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Century Schoolbook"/>
                <a:cs typeface="Century Schoolbook"/>
                <a:sym typeface="Symbol" pitchFamily="1" charset="2"/>
              </a:rPr>
              <a:t/>
            </a:r>
            <a:br>
              <a:rPr lang="en-US" dirty="0">
                <a:solidFill>
                  <a:schemeClr val="tx2"/>
                </a:solidFill>
                <a:latin typeface="Century Schoolbook"/>
                <a:cs typeface="Century Schoolbook"/>
                <a:sym typeface="Symbol" pitchFamily="1" charset="2"/>
              </a:rPr>
            </a:br>
            <a:endParaRPr lang="en-US" dirty="0">
              <a:solidFill>
                <a:schemeClr val="tx2"/>
              </a:solidFill>
              <a:latin typeface="Century Schoolbook"/>
              <a:cs typeface="Century Schoolbook"/>
              <a:sym typeface="Symbol" pitchFamily="1" charset="2"/>
            </a:endParaRP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304800" y="304800"/>
            <a:ext cx="6248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entury Schoolbook"/>
                <a:cs typeface="Century Schoolbook"/>
              </a:rPr>
              <a:t>Demorest et al (2012) data set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arXiv:1201.6641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7894" name="Picture 7" descr="NanogravLogoBoxWe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76200"/>
            <a:ext cx="18573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0-3053_d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0-3053_d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0-3053_d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0-3053_d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0-3053_d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7" descr="0030_dm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763" y="684213"/>
            <a:ext cx="7100887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-304800" y="228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Century Schoolbook"/>
                <a:cs typeface="Century Schoolbook"/>
              </a:rPr>
              <a:t>Dispersion Measure Variation</a:t>
            </a:r>
          </a:p>
          <a:p>
            <a:pPr algn="ctr">
              <a:spcBef>
                <a:spcPct val="50000"/>
              </a:spcBef>
            </a:pPr>
            <a:endParaRPr lang="en-US" sz="2400">
              <a:latin typeface="Century Schoolbook"/>
              <a:cs typeface="Century Schoolbook"/>
            </a:endParaRPr>
          </a:p>
          <a:p>
            <a:pPr algn="ctr">
              <a:spcBef>
                <a:spcPct val="50000"/>
              </a:spcBef>
            </a:pPr>
            <a:endParaRPr lang="en-US" sz="2400">
              <a:solidFill>
                <a:srgbClr val="800000"/>
              </a:solidFill>
              <a:latin typeface="Century Schoolbook"/>
              <a:cs typeface="Century Schoolbook"/>
            </a:endParaRPr>
          </a:p>
          <a:p>
            <a:pPr algn="ctr">
              <a:spcBef>
                <a:spcPct val="50000"/>
              </a:spcBef>
            </a:pPr>
            <a:endParaRPr lang="en-US"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Soho_lasco_solar_corona"/>
          <p:cNvPicPr>
            <a:picLocks noChangeAspect="1" noChangeArrowheads="1"/>
          </p:cNvPicPr>
          <p:nvPr/>
        </p:nvPicPr>
        <p:blipFill>
          <a:blip r:embed="rId3"/>
          <a:srcRect t="27844" b="4993"/>
          <a:stretch>
            <a:fillRect/>
          </a:stretch>
        </p:blipFill>
        <p:spPr bwMode="auto">
          <a:xfrm>
            <a:off x="0" y="0"/>
            <a:ext cx="45720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 descr="Ulysses_solar_wind_dens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321050"/>
            <a:ext cx="36576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4114800" cy="1169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4200"/>
                </a:solidFill>
                <a:latin typeface="Century Schoolbook"/>
                <a:cs typeface="Century Schoolbook"/>
              </a:rPr>
              <a:t>Twelve-Hour running average solar wind proton speed, density, temperature, and alpha-to-proton ratio over the equivalent portions of two orbits of Ulysses.  From McComsas et al. 2003, Geophysical Research Letters, 30: 1517.</a:t>
            </a:r>
          </a:p>
        </p:txBody>
      </p:sp>
      <p:pic>
        <p:nvPicPr>
          <p:cNvPr id="41989" name="Picture 5" descr="Ulysses_first_orbi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52400"/>
            <a:ext cx="421005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52400" y="6248400"/>
            <a:ext cx="24384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entury Schoolbook"/>
                <a:cs typeface="Century Schoolbook"/>
              </a:rPr>
              <a:t>Solar Image: SOHO/NASA</a:t>
            </a:r>
            <a:br>
              <a:rPr lang="en-US" sz="1400">
                <a:latin typeface="Century Schoolbook"/>
                <a:cs typeface="Century Schoolbook"/>
              </a:rPr>
            </a:br>
            <a:r>
              <a:rPr lang="en-US" sz="1400">
                <a:latin typeface="Century Schoolbook"/>
                <a:cs typeface="Century Schoolbook"/>
              </a:rPr>
              <a:t>Ulysses Orbit Figure: ESA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52400" y="3429000"/>
            <a:ext cx="4648200" cy="1477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entury Schoolbook"/>
                <a:cs typeface="Century Schoolbook"/>
              </a:rPr>
              <a:t>Variations in dispersion on small scales are </a:t>
            </a:r>
            <a:r>
              <a:rPr lang="en-US" i="1" dirty="0">
                <a:latin typeface="Century Schoolbook"/>
                <a:cs typeface="Century Schoolbook"/>
              </a:rPr>
              <a:t>inevitable</a:t>
            </a:r>
            <a:r>
              <a:rPr lang="en-US" dirty="0">
                <a:latin typeface="Century Schoolbook"/>
                <a:cs typeface="Century Schoolbook"/>
              </a:rPr>
              <a:t> due to the solar wind.  Multi-frequency observations at each epoch are </a:t>
            </a:r>
            <a:r>
              <a:rPr lang="en-US" i="1" dirty="0">
                <a:latin typeface="Century Schoolbook"/>
                <a:cs typeface="Century Schoolbook"/>
              </a:rPr>
              <a:t>crucial</a:t>
            </a:r>
            <a:r>
              <a:rPr lang="en-US" dirty="0">
                <a:latin typeface="Century Schoolbook"/>
                <a:cs typeface="Century Schoolbook"/>
              </a:rPr>
              <a:t> to removing imprint of these variations from the data.</a:t>
            </a:r>
          </a:p>
        </p:txBody>
      </p:sp>
      <p:cxnSp>
        <p:nvCxnSpPr>
          <p:cNvPr id="41992" name="Straight Connector 6"/>
          <p:cNvCxnSpPr>
            <a:cxnSpLocks noChangeShapeType="1"/>
          </p:cNvCxnSpPr>
          <p:nvPr/>
        </p:nvCxnSpPr>
        <p:spPr bwMode="auto">
          <a:xfrm>
            <a:off x="4419600" y="5470525"/>
            <a:ext cx="609600" cy="1588"/>
          </a:xfrm>
          <a:prstGeom prst="line">
            <a:avLst/>
          </a:prstGeom>
          <a:noFill/>
          <a:ln w="9525">
            <a:solidFill>
              <a:srgbClr val="0042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0030_res2_daily_close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763" y="390426"/>
            <a:ext cx="7100887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sz="2400" dirty="0" smtClean="0">
                <a:latin typeface="Century Schoolbook"/>
                <a:cs typeface="Century Schoolbook"/>
              </a:rPr>
              <a:t>(</a:t>
            </a:r>
            <a:r>
              <a:rPr lang="en-US" dirty="0" smtClean="0"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sz="2400" dirty="0" smtClean="0">
                <a:latin typeface="Century Schoolbook"/>
                <a:cs typeface="Century Schoolbook"/>
              </a:rPr>
              <a:t>(</a:t>
            </a:r>
            <a:r>
              <a:rPr lang="en-US" dirty="0" smtClean="0"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4"/>
          <p:cNvSpPr>
            <a:spLocks noChangeArrowheads="1"/>
          </p:cNvSpPr>
          <p:nvPr/>
        </p:nvSpPr>
        <p:spPr bwMode="auto">
          <a:xfrm>
            <a:off x="1707711" y="3655728"/>
            <a:ext cx="5856692" cy="3059169"/>
          </a:xfrm>
          <a:prstGeom prst="rect">
            <a:avLst/>
          </a:prstGeom>
          <a:solidFill>
            <a:srgbClr val="CCFFCC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Century Schoolbook"/>
              <a:cs typeface="Century Schoolbook"/>
            </a:endParaRPr>
          </a:p>
        </p:txBody>
      </p:sp>
      <p:cxnSp>
        <p:nvCxnSpPr>
          <p:cNvPr id="138244" name="Straight Connector 7"/>
          <p:cNvCxnSpPr>
            <a:cxnSpLocks noChangeShapeType="1"/>
          </p:cNvCxnSpPr>
          <p:nvPr/>
        </p:nvCxnSpPr>
        <p:spPr bwMode="auto">
          <a:xfrm rot="16200000" flipH="1">
            <a:off x="3507936" y="4740471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45" name="Straight Connector 10"/>
          <p:cNvCxnSpPr>
            <a:cxnSpLocks noChangeShapeType="1"/>
          </p:cNvCxnSpPr>
          <p:nvPr/>
        </p:nvCxnSpPr>
        <p:spPr bwMode="auto">
          <a:xfrm rot="5400000">
            <a:off x="3888936" y="4740471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46" name="Straight Connector 25"/>
          <p:cNvCxnSpPr>
            <a:cxnSpLocks noChangeShapeType="1"/>
          </p:cNvCxnSpPr>
          <p:nvPr/>
        </p:nvCxnSpPr>
        <p:spPr bwMode="auto">
          <a:xfrm rot="10800000">
            <a:off x="3469836" y="5007171"/>
            <a:ext cx="30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47" name="Straight Connector 27"/>
          <p:cNvCxnSpPr>
            <a:cxnSpLocks noChangeShapeType="1"/>
          </p:cNvCxnSpPr>
          <p:nvPr/>
        </p:nvCxnSpPr>
        <p:spPr bwMode="auto">
          <a:xfrm rot="10800000">
            <a:off x="3927036" y="5007171"/>
            <a:ext cx="1524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3"/>
          <p:cNvGrpSpPr>
            <a:grpSpLocks/>
          </p:cNvGrpSpPr>
          <p:nvPr/>
        </p:nvGrpSpPr>
        <p:grpSpPr bwMode="auto">
          <a:xfrm rot="10800000">
            <a:off x="3469836" y="5845371"/>
            <a:ext cx="1981200" cy="306387"/>
            <a:chOff x="1295400" y="2057400"/>
            <a:chExt cx="1981200" cy="306388"/>
          </a:xfrm>
        </p:grpSpPr>
        <p:cxnSp>
          <p:nvCxnSpPr>
            <p:cNvPr id="138264" name="Straight Connector 29"/>
            <p:cNvCxnSpPr>
              <a:cxnSpLocks noChangeShapeType="1"/>
            </p:cNvCxnSpPr>
            <p:nvPr/>
          </p:nvCxnSpPr>
          <p:spPr bwMode="auto">
            <a:xfrm rot="5400000" flipH="1">
              <a:off x="1333500" y="2095500"/>
              <a:ext cx="3048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8265" name="Straight Connector 30"/>
            <p:cNvCxnSpPr>
              <a:cxnSpLocks noChangeShapeType="1"/>
            </p:cNvCxnSpPr>
            <p:nvPr/>
          </p:nvCxnSpPr>
          <p:spPr bwMode="auto">
            <a:xfrm rot="-5400000">
              <a:off x="1714500" y="2095500"/>
              <a:ext cx="3048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8266" name="Straight Connector 31"/>
            <p:cNvCxnSpPr>
              <a:cxnSpLocks noChangeShapeType="1"/>
            </p:cNvCxnSpPr>
            <p:nvPr/>
          </p:nvCxnSpPr>
          <p:spPr bwMode="auto">
            <a:xfrm>
              <a:off x="1295400" y="23622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8267" name="Straight Connector 32"/>
            <p:cNvCxnSpPr>
              <a:cxnSpLocks noChangeShapeType="1"/>
            </p:cNvCxnSpPr>
            <p:nvPr/>
          </p:nvCxnSpPr>
          <p:spPr bwMode="auto">
            <a:xfrm>
              <a:off x="1752600" y="2362200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38249" name="Straight Connector 35"/>
          <p:cNvCxnSpPr>
            <a:cxnSpLocks noChangeShapeType="1"/>
          </p:cNvCxnSpPr>
          <p:nvPr/>
        </p:nvCxnSpPr>
        <p:spPr bwMode="auto">
          <a:xfrm rot="5400000">
            <a:off x="3050736" y="5426271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0" name="Straight Connector 37"/>
          <p:cNvCxnSpPr>
            <a:cxnSpLocks noChangeShapeType="1"/>
          </p:cNvCxnSpPr>
          <p:nvPr/>
        </p:nvCxnSpPr>
        <p:spPr bwMode="auto">
          <a:xfrm rot="5400000">
            <a:off x="5031142" y="5427065"/>
            <a:ext cx="839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51" name="TextBox 40"/>
          <p:cNvSpPr txBox="1">
            <a:spLocks noChangeArrowheads="1"/>
          </p:cNvSpPr>
          <p:nvPr/>
        </p:nvSpPr>
        <p:spPr bwMode="auto">
          <a:xfrm>
            <a:off x="2274449" y="3655728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Schoolbook"/>
                <a:cs typeface="Century Schoolbook"/>
              </a:rPr>
              <a:t>TOAs</a:t>
            </a:r>
          </a:p>
        </p:txBody>
      </p:sp>
      <p:sp>
        <p:nvSpPr>
          <p:cNvPr id="138252" name="TextBox 42"/>
          <p:cNvSpPr txBox="1">
            <a:spLocks noChangeArrowheads="1"/>
          </p:cNvSpPr>
          <p:nvPr/>
        </p:nvSpPr>
        <p:spPr bwMode="auto">
          <a:xfrm>
            <a:off x="1707711" y="4018158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/>
                <a:cs typeface="Century Schoolbook"/>
              </a:rPr>
              <a:t>Clock Information</a:t>
            </a:r>
          </a:p>
        </p:txBody>
      </p:sp>
      <p:sp>
        <p:nvSpPr>
          <p:cNvPr id="138253" name="TextBox 43"/>
          <p:cNvSpPr txBox="1">
            <a:spLocks noChangeArrowheads="1"/>
          </p:cNvSpPr>
          <p:nvPr/>
        </p:nvSpPr>
        <p:spPr bwMode="auto">
          <a:xfrm>
            <a:off x="4440203" y="4032445"/>
            <a:ext cx="2514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entury Schoolbook"/>
                <a:cs typeface="Century Schoolbook"/>
              </a:rPr>
              <a:t>Solar System Ephemeris</a:t>
            </a:r>
          </a:p>
        </p:txBody>
      </p:sp>
      <p:sp>
        <p:nvSpPr>
          <p:cNvPr id="138254" name="TextBox 44"/>
          <p:cNvSpPr txBox="1">
            <a:spLocks noChangeArrowheads="1"/>
          </p:cNvSpPr>
          <p:nvPr/>
        </p:nvSpPr>
        <p:spPr bwMode="auto">
          <a:xfrm>
            <a:off x="4440203" y="3655728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Schoolbook"/>
                <a:cs typeface="Century Schoolbook"/>
              </a:rPr>
              <a:t>Initial guess parameters</a:t>
            </a:r>
          </a:p>
        </p:txBody>
      </p:sp>
      <p:sp>
        <p:nvSpPr>
          <p:cNvPr id="54" name="Arc 53"/>
          <p:cNvSpPr/>
          <p:nvPr/>
        </p:nvSpPr>
        <p:spPr bwMode="auto">
          <a:xfrm>
            <a:off x="2707836" y="3826071"/>
            <a:ext cx="1066800" cy="1600200"/>
          </a:xfrm>
          <a:prstGeom prst="arc">
            <a:avLst>
              <a:gd name="adj1" fmla="val 16200000"/>
              <a:gd name="adj2" fmla="val 68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55" name="Arc 54"/>
          <p:cNvSpPr/>
          <p:nvPr/>
        </p:nvSpPr>
        <p:spPr bwMode="auto">
          <a:xfrm>
            <a:off x="2907861" y="4170558"/>
            <a:ext cx="762000" cy="914400"/>
          </a:xfrm>
          <a:prstGeom prst="arc">
            <a:avLst>
              <a:gd name="adj1" fmla="val 16200000"/>
              <a:gd name="adj2" fmla="val 68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56" name="Arc 55"/>
          <p:cNvSpPr/>
          <p:nvPr/>
        </p:nvSpPr>
        <p:spPr bwMode="auto">
          <a:xfrm flipH="1">
            <a:off x="3879411" y="3821308"/>
            <a:ext cx="1066800" cy="1600200"/>
          </a:xfrm>
          <a:prstGeom prst="arc">
            <a:avLst>
              <a:gd name="adj1" fmla="val 16253173"/>
              <a:gd name="adj2" fmla="val 68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57" name="Arc 56"/>
          <p:cNvSpPr/>
          <p:nvPr/>
        </p:nvSpPr>
        <p:spPr bwMode="auto">
          <a:xfrm flipH="1">
            <a:off x="4009586" y="4161033"/>
            <a:ext cx="762000" cy="914400"/>
          </a:xfrm>
          <a:prstGeom prst="arc">
            <a:avLst>
              <a:gd name="adj1" fmla="val 16200000"/>
              <a:gd name="adj2" fmla="val 684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138259" name="TextBox 57"/>
          <p:cNvSpPr txBox="1">
            <a:spLocks noChangeArrowheads="1"/>
          </p:cNvSpPr>
          <p:nvPr/>
        </p:nvSpPr>
        <p:spPr bwMode="auto">
          <a:xfrm>
            <a:off x="3297203" y="5006009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TEMPO or</a:t>
            </a:r>
          </a:p>
          <a:p>
            <a:pPr algn="ctr"/>
            <a:r>
              <a:rPr lang="en-US" sz="2400" b="1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TEMPO2</a:t>
            </a:r>
            <a:endParaRPr lang="en-US" sz="2400" b="1" dirty="0">
              <a:solidFill>
                <a:srgbClr val="000090"/>
              </a:solidFill>
              <a:latin typeface="Century Schoolbook"/>
              <a:cs typeface="Century Schoolbook"/>
            </a:endParaRPr>
          </a:p>
        </p:txBody>
      </p:sp>
      <p:sp>
        <p:nvSpPr>
          <p:cNvPr id="59" name="Arc 58"/>
          <p:cNvSpPr/>
          <p:nvPr/>
        </p:nvSpPr>
        <p:spPr bwMode="auto">
          <a:xfrm>
            <a:off x="3965136" y="5161158"/>
            <a:ext cx="1066800" cy="1371600"/>
          </a:xfrm>
          <a:prstGeom prst="arc">
            <a:avLst>
              <a:gd name="adj1" fmla="val 21521351"/>
              <a:gd name="adj2" fmla="val 36565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60" name="Arc 59"/>
          <p:cNvSpPr/>
          <p:nvPr/>
        </p:nvSpPr>
        <p:spPr bwMode="auto">
          <a:xfrm flipH="1">
            <a:off x="5117661" y="5172271"/>
            <a:ext cx="1066800" cy="1360487"/>
          </a:xfrm>
          <a:prstGeom prst="arc">
            <a:avLst>
              <a:gd name="adj1" fmla="val 21521351"/>
              <a:gd name="adj2" fmla="val 36565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138262" name="TextBox 60"/>
          <p:cNvSpPr txBox="1">
            <a:spLocks noChangeArrowheads="1"/>
          </p:cNvSpPr>
          <p:nvPr/>
        </p:nvSpPr>
        <p:spPr bwMode="auto">
          <a:xfrm>
            <a:off x="5222435" y="6314787"/>
            <a:ext cx="1415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entury Schoolbook"/>
                <a:cs typeface="Century Schoolbook"/>
              </a:rPr>
              <a:t>Residuals</a:t>
            </a:r>
          </a:p>
        </p:txBody>
      </p:sp>
      <p:sp>
        <p:nvSpPr>
          <p:cNvPr id="138263" name="TextBox 61"/>
          <p:cNvSpPr txBox="1">
            <a:spLocks noChangeArrowheads="1"/>
          </p:cNvSpPr>
          <p:nvPr/>
        </p:nvSpPr>
        <p:spPr bwMode="auto">
          <a:xfrm>
            <a:off x="1945836" y="6314787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Century Schoolbook"/>
                <a:cs typeface="Century Schoolbook"/>
              </a:rPr>
              <a:t>Refined </a:t>
            </a:r>
            <a:r>
              <a:rPr lang="en-US" sz="2000" dirty="0" smtClean="0">
                <a:latin typeface="Century Schoolbook"/>
                <a:cs typeface="Century Schoolbook"/>
              </a:rPr>
              <a:t>parameters</a:t>
            </a:r>
            <a:endParaRPr lang="en-US" sz="2000" dirty="0">
              <a:latin typeface="Century Schoolbook"/>
              <a:cs typeface="Century Schoolbook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53150" y="124213"/>
            <a:ext cx="8990850" cy="57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Century Schoolbook"/>
                <a:cs typeface="Century Schoolbook"/>
              </a:rPr>
              <a:t>We fit for DM at each epoch within tempo or tempo 2 (“DMX”). </a:t>
            </a:r>
            <a:br>
              <a:rPr lang="en-US" dirty="0" smtClean="0">
                <a:solidFill>
                  <a:schemeClr val="accent2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chemeClr val="accent2"/>
                </a:solidFill>
                <a:latin typeface="Century Schoolbook"/>
                <a:cs typeface="Century Schoolbook"/>
              </a:rPr>
              <a:t>The fit is </a:t>
            </a:r>
            <a:r>
              <a:rPr lang="en-US" i="1" dirty="0" smtClean="0">
                <a:solidFill>
                  <a:schemeClr val="accent2"/>
                </a:solidFill>
                <a:latin typeface="Century Schoolbook"/>
                <a:cs typeface="Century Schoolbook"/>
              </a:rPr>
              <a:t>simultaneous</a:t>
            </a:r>
            <a:r>
              <a:rPr lang="en-US" dirty="0" smtClean="0">
                <a:solidFill>
                  <a:schemeClr val="accent2"/>
                </a:solidFill>
                <a:latin typeface="Century Schoolbook"/>
                <a:cs typeface="Century Schoolbook"/>
              </a:rPr>
              <a:t> with the fit for all other parameters.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This approach is good </a:t>
            </a:r>
            <a:r>
              <a:rPr lang="en-US" i="1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if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 the timing model being used by tempo or tempo2 </a:t>
            </a:r>
            <a:r>
              <a:rPr lang="en-US" i="1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completely describes 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the data (i.e., post-fit residuals truly should be Gaussian).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Schoolbook"/>
                <a:cs typeface="Century Schoolbook"/>
              </a:rPr>
              <a:t>If the timing model is incomplete then tempo/tempo2 may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entury Schoolbook"/>
                <a:cs typeface="Century Schoolbook"/>
              </a:rPr>
              <a:t>mis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Schoolbook"/>
                <a:cs typeface="Century Schoolbook"/>
              </a:rPr>
              <a:t>-adjust DMX offsets in its effort to minimize the weighted residual.  Un-modeled (non-white) signals in the residuals can be reduced by this.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Because low-frequency points are usually weighted more heavily than high-frequency points, the daily post-fit-residuals for low-frequency points tend to be artificially low (see PSR J0030+0451 residuals on previous slide.)  Better to use “common mode” residuals.</a:t>
            </a:r>
            <a: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</a:br>
            <a:endParaRPr lang="en-US" dirty="0" smtClean="0">
              <a:solidFill>
                <a:srgbClr val="008000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153150" y="236932"/>
            <a:ext cx="8610600" cy="57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  <a:latin typeface="Century Schoolbook"/>
                <a:cs typeface="Century Schoolbook"/>
              </a:rPr>
              <a:t>Our approach of fitting DM independently at every epoch is absolutely necessary.  At our desired level of measurement, </a:t>
            </a:r>
            <a:r>
              <a:rPr lang="en-US" dirty="0" err="1" smtClean="0">
                <a:solidFill>
                  <a:srgbClr val="800000"/>
                </a:solidFill>
                <a:latin typeface="Century Schoolbook"/>
                <a:cs typeface="Century Schoolbook"/>
              </a:rPr>
              <a:t>DM(t</a:t>
            </a:r>
            <a:r>
              <a:rPr lang="en-US" dirty="0" smtClean="0">
                <a:solidFill>
                  <a:srgbClr val="800000"/>
                </a:solidFill>
                <a:latin typeface="Century Schoolbook"/>
                <a:cs typeface="Century Schoolbook"/>
              </a:rPr>
              <a:t>) is not necessarily a smooth function; we must treat it as a “random variable” which must be measured at every epoch.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As with any measurement, </a:t>
            </a:r>
            <a:r>
              <a:rPr lang="en-US" dirty="0" err="1" smtClean="0">
                <a:solidFill>
                  <a:srgbClr val="000090"/>
                </a:solidFill>
                <a:latin typeface="Century Schoolbook"/>
                <a:cs typeface="Century Schoolbook"/>
              </a:rPr>
              <a:t>DM(t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) can only be measured to finite precision.  Uncertainty in </a:t>
            </a:r>
            <a:r>
              <a:rPr lang="en-US" dirty="0" err="1" smtClean="0">
                <a:solidFill>
                  <a:srgbClr val="000090"/>
                </a:solidFill>
                <a:latin typeface="Century Schoolbook"/>
                <a:cs typeface="Century Schoolbook"/>
              </a:rPr>
              <a:t>DM(t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) leads to effectively reduced precision of absolute (infinite frequency) TOAs within timing codes.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At any given epoch, the inferred </a:t>
            </a:r>
            <a:r>
              <a:rPr lang="en-US" dirty="0" err="1" smtClean="0">
                <a:solidFill>
                  <a:srgbClr val="000090"/>
                </a:solidFill>
                <a:latin typeface="Century Schoolbook"/>
                <a:cs typeface="Century Schoolbook"/>
              </a:rPr>
              <a:t>DM(t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) and the inferred “average infinite frequency TOA” are covariant with each other.  This magnifies the effect of uncertainty of </a:t>
            </a:r>
            <a:r>
              <a:rPr lang="en-US" dirty="0" err="1" smtClean="0">
                <a:solidFill>
                  <a:srgbClr val="000090"/>
                </a:solidFill>
                <a:latin typeface="Century Schoolbook"/>
                <a:cs typeface="Century Schoolbook"/>
              </a:rPr>
              <a:t>DM(t</a:t>
            </a:r>
            <a:r>
              <a:rPr lang="en-US" dirty="0" smtClean="0">
                <a:solidFill>
                  <a:srgbClr val="000090"/>
                </a:solidFill>
                <a:latin typeface="Century Schoolbook"/>
                <a:cs typeface="Century Schoolbook"/>
              </a:rPr>
              <a:t>) values.</a:t>
            </a:r>
          </a:p>
          <a:p>
            <a:pPr marL="169863" indent="-169863">
              <a:spcBef>
                <a:spcPct val="50000"/>
              </a:spcBef>
              <a:buFont typeface="Arial"/>
              <a:buChar char="•"/>
            </a:pP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To date, we have taken the conservative approach of </a:t>
            </a:r>
            <a:r>
              <a:rPr lang="en-US" i="1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not </a:t>
            </a: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attempting to take this additional noise into account when placing an upper limit on the GWB.  Crudely speaking, the observed pulsar measurements might have:</a:t>
            </a:r>
            <a:b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  <a:t>observed red noise = GWB signal + timing noise + DM-related-noise</a:t>
            </a:r>
            <a:b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Hence:</a:t>
            </a:r>
            <a: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  <a:t>    GWB signal = observed red noise - timing noise - DM-related-noise</a:t>
            </a:r>
            <a:b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804000"/>
                </a:solidFill>
                <a:latin typeface="Century Schoolbook"/>
                <a:cs typeface="Century Schoolbook"/>
              </a:rPr>
              <a:t>In other words, accounting for DM-covariance-noise might (in principle) allow for a reduced upper limit on the GWB signal.  (But how to do this??)</a:t>
            </a:r>
            <a: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  <a:t/>
            </a:r>
            <a:br>
              <a:rPr lang="en-US" dirty="0" smtClean="0">
                <a:solidFill>
                  <a:srgbClr val="008000"/>
                </a:solidFill>
                <a:latin typeface="Century Schoolbook"/>
                <a:cs typeface="Century Schoolbook"/>
              </a:rPr>
            </a:br>
            <a:endParaRPr lang="en-US" dirty="0" smtClean="0">
              <a:solidFill>
                <a:srgbClr val="008000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sz="2400" dirty="0" smtClean="0">
                <a:latin typeface="Century Schoolbook"/>
                <a:cs typeface="Century Schoolbook"/>
              </a:rPr>
              <a:t>(</a:t>
            </a:r>
            <a:r>
              <a:rPr lang="en-US" dirty="0" smtClean="0"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4720095" y="1401244"/>
            <a:ext cx="3938391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Arecibo/ASP</a:t>
            </a:r>
            <a:br>
              <a:rPr lang="en-US" dirty="0" smtClean="0">
                <a:latin typeface="Century Schoolbook"/>
                <a:cs typeface="Century Schoolbook"/>
                <a:sym typeface="Symbol" pitchFamily="1" charset="2"/>
              </a:rPr>
            </a:b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  430 MHz bandwidth ~16 MHz </a:t>
            </a: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1400 MHz bandwidth ~64 MHz</a:t>
            </a:r>
            <a:endParaRPr lang="en-US" baseline="30000" dirty="0" smtClean="0">
              <a:latin typeface="Century Schoolbook"/>
              <a:cs typeface="Century Schoolbook"/>
            </a:endParaRP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4720095" y="1401244"/>
            <a:ext cx="3938391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Arecibo/ASP/WAPP</a:t>
            </a:r>
            <a:br>
              <a:rPr lang="en-US" dirty="0" smtClean="0">
                <a:latin typeface="Century Schoolbook"/>
                <a:cs typeface="Century Schoolbook"/>
                <a:sym typeface="Symbol" pitchFamily="1" charset="2"/>
              </a:rPr>
            </a:b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  430 MHz bandwidth ~16 MHz </a:t>
            </a: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1400 MHz bandwidth ~64 MHz</a:t>
            </a: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                                   +150 MHz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2" y="1232042"/>
            <a:ext cx="4129791" cy="5255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475" y="1232042"/>
            <a:ext cx="4131339" cy="5235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208" y="284319"/>
            <a:ext cx="825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Schoolbook"/>
                <a:cs typeface="Century Schoolbook"/>
              </a:rPr>
              <a:t>GUPPI (GBT), PUPPI (Arecibo)  </a:t>
            </a:r>
          </a:p>
          <a:p>
            <a:pPr algn="ctr"/>
            <a:r>
              <a:rPr lang="en-US" dirty="0" smtClean="0">
                <a:latin typeface="Century Schoolbook"/>
                <a:cs typeface="Century Schoolbook"/>
              </a:rPr>
              <a:t>coherent dedispersion 800 MHz bandwidth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4720095" y="1401244"/>
            <a:ext cx="3938391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Arecibo/PUPPI</a:t>
            </a:r>
            <a:br>
              <a:rPr lang="en-US" dirty="0" smtClean="0">
                <a:latin typeface="Century Schoolbook"/>
                <a:cs typeface="Century Schoolbook"/>
                <a:sym typeface="Symbol" pitchFamily="1" charset="2"/>
              </a:rPr>
            </a:b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  430 MHz  bandwidth ~16 MHz </a:t>
            </a: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1400 MHz  bandwidth ~600 MHz</a:t>
            </a:r>
            <a:endParaRPr lang="en-US" baseline="30000" dirty="0" smtClean="0">
              <a:latin typeface="Century Schoolbook"/>
              <a:cs typeface="Century Schoolbook"/>
            </a:endParaRP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4720095" y="1401244"/>
            <a:ext cx="3938391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Arecibo/PUPPI</a:t>
            </a:r>
            <a:br>
              <a:rPr lang="en-US" dirty="0" smtClean="0">
                <a:latin typeface="Century Schoolbook"/>
                <a:cs typeface="Century Schoolbook"/>
                <a:sym typeface="Symbol" pitchFamily="1" charset="2"/>
              </a:rPr>
            </a:b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1400 MHz  bandwidth ~600 MHz </a:t>
            </a: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2050 MHz  bandwidth ~550 MHz</a:t>
            </a:r>
            <a:endParaRPr lang="en-US" baseline="30000" dirty="0" smtClean="0">
              <a:latin typeface="Century Schoolbook"/>
              <a:cs typeface="Century Schoolbook"/>
            </a:endParaRP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4" y="191651"/>
            <a:ext cx="5562133" cy="4385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124" y="4577529"/>
            <a:ext cx="201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Schoolbook"/>
                <a:cs typeface="Century Schoolbook"/>
              </a:rPr>
              <a:t>Figure: Tim </a:t>
            </a:r>
            <a:r>
              <a:rPr lang="en-US" sz="1200" dirty="0" err="1" smtClean="0">
                <a:latin typeface="Century Schoolbook"/>
                <a:cs typeface="Century Schoolbook"/>
              </a:rPr>
              <a:t>Pennucci</a:t>
            </a:r>
            <a:endParaRPr lang="en-US" sz="1200" dirty="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7961" y="4791484"/>
            <a:ext cx="637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In the works: Broadband timing code</a:t>
            </a:r>
          </a:p>
          <a:p>
            <a:pPr marL="57150" indent="169863">
              <a:buFont typeface="Arial"/>
              <a:buChar char="•"/>
            </a:pPr>
            <a:r>
              <a:rPr lang="en-US" dirty="0" smtClean="0">
                <a:latin typeface="Century Schoolbook"/>
                <a:cs typeface="Century Schoolbook"/>
              </a:rPr>
              <a:t>Profile variation over the band</a:t>
            </a:r>
          </a:p>
          <a:p>
            <a:pPr marL="739775" lvl="1" indent="-228600">
              <a:buFont typeface="Arial"/>
              <a:buChar char="•"/>
            </a:pPr>
            <a:r>
              <a:rPr lang="en-US" sz="1400" dirty="0" smtClean="0">
                <a:latin typeface="Century Schoolbook"/>
                <a:cs typeface="Century Schoolbook"/>
              </a:rPr>
              <a:t>A possible standard profile model: sum of Gaussian components with properties which vary over the band</a:t>
            </a:r>
          </a:p>
          <a:p>
            <a:pPr marL="57150" indent="169863">
              <a:buFont typeface="Arial"/>
              <a:buChar char="•"/>
            </a:pPr>
            <a:r>
              <a:rPr lang="en-US" dirty="0" smtClean="0">
                <a:latin typeface="Century Schoolbook"/>
                <a:cs typeface="Century Schoolbook"/>
              </a:rPr>
              <a:t>Cross correlate standard profile to data </a:t>
            </a:r>
          </a:p>
          <a:p>
            <a:pPr marL="514350" lvl="1" indent="169863">
              <a:buFont typeface="Arial"/>
              <a:buChar char="•"/>
            </a:pPr>
            <a:r>
              <a:rPr lang="en-US" sz="1400" dirty="0" smtClean="0">
                <a:latin typeface="Century Schoolbook"/>
                <a:cs typeface="Century Schoolbook"/>
              </a:rPr>
              <a:t>Simultaneously fit for time shift </a:t>
            </a:r>
            <a:r>
              <a:rPr lang="en-US" sz="1400" i="1" dirty="0" smtClean="0">
                <a:latin typeface="Century Schoolbook"/>
                <a:cs typeface="Century Schoolbook"/>
              </a:rPr>
              <a:t>and DM shift</a:t>
            </a:r>
          </a:p>
          <a:p>
            <a:pPr marL="514350" lvl="1" indent="169863">
              <a:buFont typeface="Arial"/>
              <a:buChar char="•"/>
            </a:pPr>
            <a:r>
              <a:rPr lang="en-US" sz="1400" dirty="0" smtClean="0">
                <a:latin typeface="Century Schoolbook"/>
                <a:cs typeface="Century Schoolbook"/>
              </a:rPr>
              <a:t>Work in Fourier domain (similar to </a:t>
            </a:r>
            <a:r>
              <a:rPr lang="en-US" sz="1400" dirty="0" err="1" smtClean="0">
                <a:latin typeface="Century Schoolbook"/>
                <a:cs typeface="Century Schoolbook"/>
              </a:rPr>
              <a:t>fftfit</a:t>
            </a:r>
            <a:r>
              <a:rPr lang="en-US" sz="1400" dirty="0" smtClean="0">
                <a:latin typeface="Century Schoolbook"/>
                <a:cs typeface="Century Schoolbook"/>
              </a:rPr>
              <a:t>)</a:t>
            </a:r>
            <a:endParaRPr lang="en-US" sz="1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</a:b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sz="2400" dirty="0" smtClean="0">
                <a:latin typeface="Century Schoolbook"/>
                <a:cs typeface="Century Schoolbook"/>
              </a:rPr>
              <a:t>(</a:t>
            </a:r>
            <a:r>
              <a:rPr lang="en-US" dirty="0" smtClean="0"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nq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30572" y="2030046"/>
            <a:ext cx="4586885" cy="43357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800" y="246409"/>
            <a:ext cx="88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DM variations are just one aspect of the corruption of pulsar signals by the ISM.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800" y="4197935"/>
            <a:ext cx="889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Schoolbook"/>
                <a:cs typeface="Century Schoolbook"/>
              </a:rPr>
              <a:t>Hemberger</a:t>
            </a:r>
            <a:r>
              <a:rPr lang="en-US" dirty="0" smtClean="0">
                <a:latin typeface="Century Schoolbook"/>
                <a:cs typeface="Century Schoolbook"/>
              </a:rPr>
              <a:t> &amp; </a:t>
            </a:r>
            <a:r>
              <a:rPr lang="en-US" dirty="0" err="1" smtClean="0">
                <a:latin typeface="Century Schoolbook"/>
                <a:cs typeface="Century Schoolbook"/>
              </a:rPr>
              <a:t>Stinebring</a:t>
            </a:r>
            <a:r>
              <a:rPr lang="en-US" dirty="0" smtClean="0">
                <a:latin typeface="Century Schoolbook"/>
                <a:cs typeface="Century Schoolbook"/>
              </a:rPr>
              <a:t> 2008</a:t>
            </a:r>
          </a:p>
          <a:p>
            <a:r>
              <a:rPr lang="en-US" sz="1400" dirty="0" smtClean="0">
                <a:latin typeface="Century Schoolbook"/>
                <a:cs typeface="Century Schoolbook"/>
              </a:rPr>
              <a:t>(One of the scariest plots in the history </a:t>
            </a:r>
          </a:p>
          <a:p>
            <a:r>
              <a:rPr lang="en-US" sz="1400" dirty="0">
                <a:latin typeface="Century Schoolbook"/>
                <a:cs typeface="Century Schoolbook"/>
              </a:rPr>
              <a:t>o</a:t>
            </a:r>
            <a:r>
              <a:rPr lang="en-US" sz="1400" dirty="0" smtClean="0">
                <a:latin typeface="Century Schoolbook"/>
                <a:cs typeface="Century Schoolbook"/>
              </a:rPr>
              <a:t>f pulsar timing!)</a:t>
            </a:r>
            <a:endParaRPr lang="en-US" sz="1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49102" y="603450"/>
            <a:ext cx="5874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 algn="ctr"/>
            <a:r>
              <a:rPr lang="en-US" sz="3200" dirty="0" smtClean="0">
                <a:latin typeface="Century Schoolbook"/>
                <a:cs typeface="Century Schoolbook"/>
              </a:rPr>
              <a:t>End of talk…</a:t>
            </a:r>
          </a:p>
          <a:p>
            <a:pPr marL="609600" indent="-609600" algn="ctr"/>
            <a:endParaRPr lang="en-US" sz="3200" dirty="0" smtClean="0">
              <a:latin typeface="Century Schoolbook"/>
              <a:cs typeface="Century Schoolbook"/>
            </a:endParaRPr>
          </a:p>
          <a:p>
            <a:pPr marL="609600" indent="-609600" algn="ctr"/>
            <a:r>
              <a:rPr lang="en-US" sz="3200" dirty="0" smtClean="0">
                <a:latin typeface="Century Schoolbook"/>
                <a:cs typeface="Century Schoolbook"/>
              </a:rPr>
              <a:t>… beginning of discussion.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88393" y="3989937"/>
            <a:ext cx="4935841" cy="24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12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1200" dirty="0" smtClean="0">
                <a:latin typeface="Century Schoolbook"/>
                <a:cs typeface="Century Schoolbook"/>
              </a:rPr>
            </a:br>
            <a:r>
              <a:rPr lang="en-US" sz="900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1200" dirty="0" smtClean="0"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1200" dirty="0" smtClean="0">
                <a:latin typeface="Century Schoolbook"/>
                <a:cs typeface="Century Schoolbook"/>
              </a:rPr>
            </a:br>
            <a:r>
              <a:rPr lang="en-US" sz="900" dirty="0" smtClean="0">
                <a:latin typeface="Century Schoolbook"/>
                <a:cs typeface="Century Schoolbook"/>
              </a:rPr>
              <a:t>(depending on your definition of “pretty”)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12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1200" dirty="0" smtClean="0">
                <a:latin typeface="Century Schoolbook"/>
                <a:cs typeface="Century Schoolbook"/>
              </a:rPr>
            </a:br>
            <a:r>
              <a:rPr lang="en-US" sz="900" dirty="0" smtClean="0">
                <a:latin typeface="Century Schoolbook"/>
                <a:cs typeface="Century Schoolbook"/>
              </a:rPr>
              <a:t>(a </a:t>
            </a:r>
            <a:r>
              <a:rPr lang="en-US" sz="900" i="1" dirty="0" smtClean="0">
                <a:latin typeface="Century Schoolbook"/>
                <a:cs typeface="Century Schoolbook"/>
              </a:rPr>
              <a:t>very</a:t>
            </a:r>
            <a:r>
              <a:rPr lang="en-US" sz="900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12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1200" dirty="0" smtClean="0">
                <a:latin typeface="Century Schoolbook"/>
                <a:cs typeface="Century Schoolbook"/>
              </a:rPr>
            </a:br>
            <a:r>
              <a:rPr lang="en-US" sz="900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1200" dirty="0" smtClean="0">
                <a:latin typeface="Century Schoolbook"/>
                <a:cs typeface="Century Schoolbook"/>
              </a:rPr>
              <a:t>A scary plot</a:t>
            </a:r>
            <a:br>
              <a:rPr lang="en-US" sz="1200" dirty="0" smtClean="0">
                <a:latin typeface="Century Schoolbook"/>
                <a:cs typeface="Century Schoolbook"/>
              </a:rPr>
            </a:br>
            <a:r>
              <a:rPr lang="en-US" sz="900" dirty="0" smtClean="0">
                <a:latin typeface="Century Schoolbook"/>
                <a:cs typeface="Century Schoolbook"/>
              </a:rPr>
              <a:t>(a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71600" y="282575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entury Schoolbook"/>
                <a:cs typeface="Century Schoolbook"/>
              </a:rPr>
              <a:t>Interstellar </a:t>
            </a:r>
            <a:r>
              <a:rPr lang="en-US" sz="2400" dirty="0" smtClean="0">
                <a:latin typeface="Century Schoolbook"/>
                <a:cs typeface="Century Schoolbook"/>
              </a:rPr>
              <a:t>Dispersion</a:t>
            </a:r>
            <a:endParaRPr lang="en-US" sz="2400" dirty="0">
              <a:latin typeface="Century Schoolbook"/>
              <a:cs typeface="Century Schoolbook"/>
            </a:endParaRPr>
          </a:p>
        </p:txBody>
      </p:sp>
      <p:sp>
        <p:nvSpPr>
          <p:cNvPr id="91139" name="Rectangle 3" descr="5%"/>
          <p:cNvSpPr>
            <a:spLocks noChangeArrowheads="1"/>
          </p:cNvSpPr>
          <p:nvPr/>
        </p:nvSpPr>
        <p:spPr bwMode="auto">
          <a:xfrm>
            <a:off x="0" y="1524000"/>
            <a:ext cx="9144000" cy="5334000"/>
          </a:xfrm>
          <a:prstGeom prst="rect">
            <a:avLst/>
          </a:prstGeom>
          <a:pattFill prst="pct5">
            <a:fgClr>
              <a:srgbClr val="FF3399"/>
            </a:fgClr>
            <a:bgClr>
              <a:srgbClr val="CCFFCC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2743200"/>
            <a:ext cx="493713" cy="1060450"/>
            <a:chOff x="5336" y="1920"/>
            <a:chExt cx="311" cy="668"/>
          </a:xfrm>
        </p:grpSpPr>
        <p:sp>
          <p:nvSpPr>
            <p:cNvPr id="91161" name="Arc 5"/>
            <p:cNvSpPr>
              <a:spLocks/>
            </p:cNvSpPr>
            <p:nvPr/>
          </p:nvSpPr>
          <p:spPr bwMode="auto">
            <a:xfrm>
              <a:off x="5376" y="1920"/>
              <a:ext cx="176" cy="476"/>
            </a:xfrm>
            <a:custGeom>
              <a:avLst/>
              <a:gdLst>
                <a:gd name="T0" fmla="*/ 0 w 23439"/>
                <a:gd name="T1" fmla="*/ 0 h 42865"/>
                <a:gd name="T2" fmla="*/ 0 w 23439"/>
                <a:gd name="T3" fmla="*/ 0 h 42865"/>
                <a:gd name="T4" fmla="*/ 0 w 23439"/>
                <a:gd name="T5" fmla="*/ 0 h 42865"/>
                <a:gd name="T6" fmla="*/ 0 60000 65536"/>
                <a:gd name="T7" fmla="*/ 0 60000 65536"/>
                <a:gd name="T8" fmla="*/ 0 60000 65536"/>
                <a:gd name="T9" fmla="*/ 0 w 23439"/>
                <a:gd name="T10" fmla="*/ 0 h 42865"/>
                <a:gd name="T11" fmla="*/ 23439 w 23439"/>
                <a:gd name="T12" fmla="*/ 42865 h 42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39" h="42865" fill="none" extrusionOk="0">
                  <a:moveTo>
                    <a:pt x="5629" y="0"/>
                  </a:moveTo>
                  <a:cubicBezTo>
                    <a:pt x="15934" y="1837"/>
                    <a:pt x="23439" y="10798"/>
                    <a:pt x="23439" y="21265"/>
                  </a:cubicBezTo>
                  <a:cubicBezTo>
                    <a:pt x="23439" y="33194"/>
                    <a:pt x="13768" y="42865"/>
                    <a:pt x="1839" y="42865"/>
                  </a:cubicBezTo>
                  <a:cubicBezTo>
                    <a:pt x="1225" y="42864"/>
                    <a:pt x="611" y="42838"/>
                    <a:pt x="0" y="42786"/>
                  </a:cubicBezTo>
                </a:path>
                <a:path w="23439" h="42865" stroke="0" extrusionOk="0">
                  <a:moveTo>
                    <a:pt x="5629" y="0"/>
                  </a:moveTo>
                  <a:cubicBezTo>
                    <a:pt x="15934" y="1837"/>
                    <a:pt x="23439" y="10798"/>
                    <a:pt x="23439" y="21265"/>
                  </a:cubicBezTo>
                  <a:cubicBezTo>
                    <a:pt x="23439" y="33194"/>
                    <a:pt x="13768" y="42865"/>
                    <a:pt x="1839" y="42865"/>
                  </a:cubicBezTo>
                  <a:cubicBezTo>
                    <a:pt x="1225" y="42864"/>
                    <a:pt x="611" y="42838"/>
                    <a:pt x="0" y="42786"/>
                  </a:cubicBezTo>
                  <a:lnTo>
                    <a:pt x="1839" y="2126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2" name="Line 6"/>
            <p:cNvSpPr>
              <a:spLocks noChangeShapeType="1"/>
            </p:cNvSpPr>
            <p:nvPr/>
          </p:nvSpPr>
          <p:spPr bwMode="auto">
            <a:xfrm flipH="1">
              <a:off x="5337" y="2054"/>
              <a:ext cx="198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3" name="Line 7"/>
            <p:cNvSpPr>
              <a:spLocks noChangeShapeType="1"/>
            </p:cNvSpPr>
            <p:nvPr/>
          </p:nvSpPr>
          <p:spPr bwMode="auto">
            <a:xfrm flipH="1">
              <a:off x="5455" y="2318"/>
              <a:ext cx="59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8"/>
            <p:cNvSpPr>
              <a:spLocks noChangeShapeType="1"/>
            </p:cNvSpPr>
            <p:nvPr/>
          </p:nvSpPr>
          <p:spPr bwMode="auto">
            <a:xfrm>
              <a:off x="5551" y="2156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Line 9"/>
            <p:cNvSpPr>
              <a:spLocks noChangeShapeType="1"/>
            </p:cNvSpPr>
            <p:nvPr/>
          </p:nvSpPr>
          <p:spPr bwMode="auto">
            <a:xfrm>
              <a:off x="5503" y="23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10"/>
            <p:cNvSpPr>
              <a:spLocks noChangeShapeType="1"/>
            </p:cNvSpPr>
            <p:nvPr/>
          </p:nvSpPr>
          <p:spPr bwMode="auto">
            <a:xfrm>
              <a:off x="5481" y="249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Line 11"/>
            <p:cNvSpPr>
              <a:spLocks noChangeShapeType="1"/>
            </p:cNvSpPr>
            <p:nvPr/>
          </p:nvSpPr>
          <p:spPr bwMode="auto">
            <a:xfrm>
              <a:off x="5336" y="2167"/>
              <a:ext cx="198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71600" y="2971800"/>
            <a:ext cx="1822450" cy="557213"/>
            <a:chOff x="1947" y="1801"/>
            <a:chExt cx="1148" cy="351"/>
          </a:xfrm>
        </p:grpSpPr>
        <p:sp>
          <p:nvSpPr>
            <p:cNvPr id="91158" name="Oval 13"/>
            <p:cNvSpPr>
              <a:spLocks noChangeArrowheads="1"/>
            </p:cNvSpPr>
            <p:nvPr/>
          </p:nvSpPr>
          <p:spPr bwMode="auto">
            <a:xfrm>
              <a:off x="2400" y="187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9" name="Freeform 14"/>
            <p:cNvSpPr>
              <a:spLocks noChangeAspect="1"/>
            </p:cNvSpPr>
            <p:nvPr/>
          </p:nvSpPr>
          <p:spPr bwMode="auto">
            <a:xfrm rot="-8374373">
              <a:off x="1947" y="1808"/>
              <a:ext cx="413" cy="335"/>
            </a:xfrm>
            <a:custGeom>
              <a:avLst/>
              <a:gdLst>
                <a:gd name="T0" fmla="*/ 0 w 3000"/>
                <a:gd name="T1" fmla="*/ 0 h 2436"/>
                <a:gd name="T2" fmla="*/ 0 w 3000"/>
                <a:gd name="T3" fmla="*/ 0 h 2436"/>
                <a:gd name="T4" fmla="*/ 0 w 3000"/>
                <a:gd name="T5" fmla="*/ 0 h 2436"/>
                <a:gd name="T6" fmla="*/ 0 60000 65536"/>
                <a:gd name="T7" fmla="*/ 0 60000 65536"/>
                <a:gd name="T8" fmla="*/ 0 60000 65536"/>
                <a:gd name="T9" fmla="*/ 0 w 3000"/>
                <a:gd name="T10" fmla="*/ 0 h 2436"/>
                <a:gd name="T11" fmla="*/ 3000 w 3000"/>
                <a:gd name="T12" fmla="*/ 2436 h 2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0" h="2436">
                  <a:moveTo>
                    <a:pt x="0" y="2436"/>
                  </a:moveTo>
                  <a:lnTo>
                    <a:pt x="2605" y="0"/>
                  </a:lnTo>
                  <a:lnTo>
                    <a:pt x="3000" y="484"/>
                  </a:lnTo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0" name="Freeform 15"/>
            <p:cNvSpPr>
              <a:spLocks noChangeAspect="1"/>
            </p:cNvSpPr>
            <p:nvPr/>
          </p:nvSpPr>
          <p:spPr bwMode="auto">
            <a:xfrm rot="8374373" flipH="1">
              <a:off x="2663" y="1801"/>
              <a:ext cx="432" cy="351"/>
            </a:xfrm>
            <a:custGeom>
              <a:avLst/>
              <a:gdLst>
                <a:gd name="T0" fmla="*/ 0 w 3000"/>
                <a:gd name="T1" fmla="*/ 0 h 2436"/>
                <a:gd name="T2" fmla="*/ 0 w 3000"/>
                <a:gd name="T3" fmla="*/ 0 h 2436"/>
                <a:gd name="T4" fmla="*/ 0 w 3000"/>
                <a:gd name="T5" fmla="*/ 0 h 2436"/>
                <a:gd name="T6" fmla="*/ 0 60000 65536"/>
                <a:gd name="T7" fmla="*/ 0 60000 65536"/>
                <a:gd name="T8" fmla="*/ 0 60000 65536"/>
                <a:gd name="T9" fmla="*/ 0 w 3000"/>
                <a:gd name="T10" fmla="*/ 0 h 2436"/>
                <a:gd name="T11" fmla="*/ 3000 w 3000"/>
                <a:gd name="T12" fmla="*/ 2436 h 2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0" h="2436">
                  <a:moveTo>
                    <a:pt x="0" y="2436"/>
                  </a:moveTo>
                  <a:lnTo>
                    <a:pt x="2605" y="0"/>
                  </a:lnTo>
                  <a:lnTo>
                    <a:pt x="3000" y="484"/>
                  </a:lnTo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05200" y="2819400"/>
            <a:ext cx="901700" cy="301625"/>
            <a:chOff x="2640" y="1872"/>
            <a:chExt cx="568" cy="190"/>
          </a:xfrm>
        </p:grpSpPr>
        <p:sp>
          <p:nvSpPr>
            <p:cNvPr id="91156" name="Freeform 18"/>
            <p:cNvSpPr>
              <a:spLocks/>
            </p:cNvSpPr>
            <p:nvPr/>
          </p:nvSpPr>
          <p:spPr bwMode="auto">
            <a:xfrm>
              <a:off x="2640" y="1872"/>
              <a:ext cx="284" cy="185"/>
            </a:xfrm>
            <a:custGeom>
              <a:avLst/>
              <a:gdLst>
                <a:gd name="T0" fmla="*/ 0 w 284"/>
                <a:gd name="T1" fmla="*/ 170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0"/>
                  </a:moveTo>
                  <a:cubicBezTo>
                    <a:pt x="11" y="171"/>
                    <a:pt x="44" y="176"/>
                    <a:pt x="65" y="173"/>
                  </a:cubicBezTo>
                  <a:cubicBezTo>
                    <a:pt x="86" y="170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7" name="Freeform 19"/>
            <p:cNvSpPr>
              <a:spLocks/>
            </p:cNvSpPr>
            <p:nvPr/>
          </p:nvSpPr>
          <p:spPr bwMode="auto">
            <a:xfrm>
              <a:off x="2924" y="1877"/>
              <a:ext cx="284" cy="185"/>
            </a:xfrm>
            <a:custGeom>
              <a:avLst/>
              <a:gdLst>
                <a:gd name="T0" fmla="*/ 0 w 284"/>
                <a:gd name="T1" fmla="*/ 172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2"/>
                  </a:moveTo>
                  <a:cubicBezTo>
                    <a:pt x="11" y="172"/>
                    <a:pt x="44" y="177"/>
                    <a:pt x="65" y="173"/>
                  </a:cubicBezTo>
                  <a:cubicBezTo>
                    <a:pt x="86" y="169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143" name="Line 20"/>
          <p:cNvSpPr>
            <a:spLocks noChangeShapeType="1"/>
          </p:cNvSpPr>
          <p:nvPr/>
        </p:nvSpPr>
        <p:spPr bwMode="auto">
          <a:xfrm>
            <a:off x="5029200" y="3200400"/>
            <a:ext cx="533400" cy="0"/>
          </a:xfrm>
          <a:prstGeom prst="line">
            <a:avLst/>
          </a:prstGeom>
          <a:noFill/>
          <a:ln w="9525">
            <a:solidFill>
              <a:srgbClr val="00408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505200" y="3200400"/>
            <a:ext cx="901700" cy="301625"/>
            <a:chOff x="2640" y="1872"/>
            <a:chExt cx="568" cy="190"/>
          </a:xfrm>
        </p:grpSpPr>
        <p:sp>
          <p:nvSpPr>
            <p:cNvPr id="91154" name="Freeform 22"/>
            <p:cNvSpPr>
              <a:spLocks/>
            </p:cNvSpPr>
            <p:nvPr/>
          </p:nvSpPr>
          <p:spPr bwMode="auto">
            <a:xfrm>
              <a:off x="2640" y="1872"/>
              <a:ext cx="284" cy="185"/>
            </a:xfrm>
            <a:custGeom>
              <a:avLst/>
              <a:gdLst>
                <a:gd name="T0" fmla="*/ 0 w 284"/>
                <a:gd name="T1" fmla="*/ 170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0"/>
                  </a:moveTo>
                  <a:cubicBezTo>
                    <a:pt x="11" y="171"/>
                    <a:pt x="44" y="176"/>
                    <a:pt x="65" y="173"/>
                  </a:cubicBezTo>
                  <a:cubicBezTo>
                    <a:pt x="86" y="170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5" name="Freeform 23"/>
            <p:cNvSpPr>
              <a:spLocks/>
            </p:cNvSpPr>
            <p:nvPr/>
          </p:nvSpPr>
          <p:spPr bwMode="auto">
            <a:xfrm>
              <a:off x="2924" y="1877"/>
              <a:ext cx="284" cy="185"/>
            </a:xfrm>
            <a:custGeom>
              <a:avLst/>
              <a:gdLst>
                <a:gd name="T0" fmla="*/ 0 w 284"/>
                <a:gd name="T1" fmla="*/ 172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2"/>
                  </a:moveTo>
                  <a:cubicBezTo>
                    <a:pt x="11" y="172"/>
                    <a:pt x="44" y="177"/>
                    <a:pt x="65" y="173"/>
                  </a:cubicBezTo>
                  <a:cubicBezTo>
                    <a:pt x="86" y="169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261100" y="2819400"/>
            <a:ext cx="901700" cy="301625"/>
            <a:chOff x="2640" y="1872"/>
            <a:chExt cx="568" cy="190"/>
          </a:xfrm>
        </p:grpSpPr>
        <p:sp>
          <p:nvSpPr>
            <p:cNvPr id="91152" name="Freeform 25"/>
            <p:cNvSpPr>
              <a:spLocks/>
            </p:cNvSpPr>
            <p:nvPr/>
          </p:nvSpPr>
          <p:spPr bwMode="auto">
            <a:xfrm>
              <a:off x="2640" y="1872"/>
              <a:ext cx="284" cy="185"/>
            </a:xfrm>
            <a:custGeom>
              <a:avLst/>
              <a:gdLst>
                <a:gd name="T0" fmla="*/ 0 w 284"/>
                <a:gd name="T1" fmla="*/ 170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0"/>
                  </a:moveTo>
                  <a:cubicBezTo>
                    <a:pt x="11" y="171"/>
                    <a:pt x="44" y="176"/>
                    <a:pt x="65" y="173"/>
                  </a:cubicBezTo>
                  <a:cubicBezTo>
                    <a:pt x="86" y="170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3" name="Freeform 26"/>
            <p:cNvSpPr>
              <a:spLocks/>
            </p:cNvSpPr>
            <p:nvPr/>
          </p:nvSpPr>
          <p:spPr bwMode="auto">
            <a:xfrm>
              <a:off x="2924" y="1877"/>
              <a:ext cx="284" cy="185"/>
            </a:xfrm>
            <a:custGeom>
              <a:avLst/>
              <a:gdLst>
                <a:gd name="T0" fmla="*/ 0 w 284"/>
                <a:gd name="T1" fmla="*/ 172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2"/>
                  </a:moveTo>
                  <a:cubicBezTo>
                    <a:pt x="11" y="172"/>
                    <a:pt x="44" y="177"/>
                    <a:pt x="65" y="173"/>
                  </a:cubicBezTo>
                  <a:cubicBezTo>
                    <a:pt x="86" y="169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096000" y="3200400"/>
            <a:ext cx="901700" cy="301625"/>
            <a:chOff x="2640" y="1872"/>
            <a:chExt cx="568" cy="190"/>
          </a:xfrm>
        </p:grpSpPr>
        <p:sp>
          <p:nvSpPr>
            <p:cNvPr id="91150" name="Freeform 28"/>
            <p:cNvSpPr>
              <a:spLocks/>
            </p:cNvSpPr>
            <p:nvPr/>
          </p:nvSpPr>
          <p:spPr bwMode="auto">
            <a:xfrm>
              <a:off x="2640" y="1872"/>
              <a:ext cx="284" cy="185"/>
            </a:xfrm>
            <a:custGeom>
              <a:avLst/>
              <a:gdLst>
                <a:gd name="T0" fmla="*/ 0 w 284"/>
                <a:gd name="T1" fmla="*/ 170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0"/>
                  </a:moveTo>
                  <a:cubicBezTo>
                    <a:pt x="11" y="171"/>
                    <a:pt x="44" y="176"/>
                    <a:pt x="65" y="173"/>
                  </a:cubicBezTo>
                  <a:cubicBezTo>
                    <a:pt x="86" y="170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1" name="Freeform 29"/>
            <p:cNvSpPr>
              <a:spLocks/>
            </p:cNvSpPr>
            <p:nvPr/>
          </p:nvSpPr>
          <p:spPr bwMode="auto">
            <a:xfrm>
              <a:off x="2924" y="1877"/>
              <a:ext cx="284" cy="185"/>
            </a:xfrm>
            <a:custGeom>
              <a:avLst/>
              <a:gdLst>
                <a:gd name="T0" fmla="*/ 0 w 284"/>
                <a:gd name="T1" fmla="*/ 172 h 185"/>
                <a:gd name="T2" fmla="*/ 65 w 284"/>
                <a:gd name="T3" fmla="*/ 173 h 185"/>
                <a:gd name="T4" fmla="*/ 128 w 284"/>
                <a:gd name="T5" fmla="*/ 150 h 185"/>
                <a:gd name="T6" fmla="*/ 165 w 284"/>
                <a:gd name="T7" fmla="*/ 21 h 185"/>
                <a:gd name="T8" fmla="*/ 188 w 284"/>
                <a:gd name="T9" fmla="*/ 23 h 185"/>
                <a:gd name="T10" fmla="*/ 222 w 284"/>
                <a:gd name="T11" fmla="*/ 159 h 185"/>
                <a:gd name="T12" fmla="*/ 284 w 284"/>
                <a:gd name="T13" fmla="*/ 177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4"/>
                <a:gd name="T22" fmla="*/ 0 h 185"/>
                <a:gd name="T23" fmla="*/ 284 w 284"/>
                <a:gd name="T24" fmla="*/ 185 h 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4" h="185">
                  <a:moveTo>
                    <a:pt x="0" y="172"/>
                  </a:moveTo>
                  <a:cubicBezTo>
                    <a:pt x="11" y="172"/>
                    <a:pt x="44" y="177"/>
                    <a:pt x="65" y="173"/>
                  </a:cubicBezTo>
                  <a:cubicBezTo>
                    <a:pt x="86" y="169"/>
                    <a:pt x="111" y="175"/>
                    <a:pt x="128" y="150"/>
                  </a:cubicBezTo>
                  <a:cubicBezTo>
                    <a:pt x="145" y="125"/>
                    <a:pt x="155" y="42"/>
                    <a:pt x="165" y="21"/>
                  </a:cubicBezTo>
                  <a:cubicBezTo>
                    <a:pt x="175" y="0"/>
                    <a:pt x="178" y="0"/>
                    <a:pt x="188" y="23"/>
                  </a:cubicBezTo>
                  <a:cubicBezTo>
                    <a:pt x="198" y="46"/>
                    <a:pt x="206" y="133"/>
                    <a:pt x="222" y="159"/>
                  </a:cubicBezTo>
                  <a:cubicBezTo>
                    <a:pt x="238" y="185"/>
                    <a:pt x="274" y="174"/>
                    <a:pt x="284" y="177"/>
                  </a:cubicBezTo>
                </a:path>
              </a:pathLst>
            </a:custGeom>
            <a:noFill/>
            <a:ln w="28575">
              <a:solidFill>
                <a:srgbClr val="004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147" name="Text Box 30"/>
          <p:cNvSpPr txBox="1">
            <a:spLocks noChangeArrowheads="1"/>
          </p:cNvSpPr>
          <p:nvPr/>
        </p:nvSpPr>
        <p:spPr bwMode="auto">
          <a:xfrm>
            <a:off x="6477000" y="251460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431 MHz</a:t>
            </a:r>
          </a:p>
        </p:txBody>
      </p:sp>
      <p:sp>
        <p:nvSpPr>
          <p:cNvPr id="91148" name="Text Box 31"/>
          <p:cNvSpPr txBox="1">
            <a:spLocks noChangeArrowheads="1"/>
          </p:cNvSpPr>
          <p:nvPr/>
        </p:nvSpPr>
        <p:spPr bwMode="auto">
          <a:xfrm>
            <a:off x="6477000" y="3535363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430 MHz</a:t>
            </a:r>
          </a:p>
        </p:txBody>
      </p:sp>
      <p:sp>
        <p:nvSpPr>
          <p:cNvPr id="91149" name="Text Box 32"/>
          <p:cNvSpPr txBox="1">
            <a:spLocks noChangeArrowheads="1"/>
          </p:cNvSpPr>
          <p:nvPr/>
        </p:nvSpPr>
        <p:spPr bwMode="auto">
          <a:xfrm>
            <a:off x="587642" y="4501710"/>
            <a:ext cx="8397600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>
                <a:latin typeface="Century Schoolbook"/>
                <a:cs typeface="Century Schoolbook"/>
              </a:rPr>
              <a:t>column density of electrons:</a:t>
            </a:r>
            <a:r>
              <a:rPr lang="en-US" dirty="0" smtClean="0">
                <a:latin typeface="Century Schoolbook"/>
                <a:cs typeface="Century Schoolbook"/>
              </a:rPr>
              <a:t>	  DM </a:t>
            </a:r>
            <a:r>
              <a:rPr lang="en-US" dirty="0">
                <a:latin typeface="Century Schoolbook"/>
                <a:cs typeface="Century Schoolbook"/>
              </a:rPr>
              <a:t>= </a:t>
            </a:r>
            <a:r>
              <a:rPr lang="en-US" dirty="0" err="1">
                <a:latin typeface="Century Schoolbook"/>
                <a:cs typeface="Century Schoolbook"/>
                <a:sym typeface="Symbol" pitchFamily="1" charset="2"/>
              </a:rPr>
              <a:t>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 </a:t>
            </a:r>
            <a:r>
              <a:rPr lang="en-US" dirty="0" err="1">
                <a:latin typeface="Century Schoolbook"/>
                <a:cs typeface="Century Schoolbook"/>
                <a:sym typeface="Symbol" pitchFamily="1" charset="2"/>
              </a:rPr>
              <a:t>n</a:t>
            </a:r>
            <a:r>
              <a:rPr lang="en-US" baseline="-25000" dirty="0" err="1">
                <a:latin typeface="Century Schoolbook"/>
                <a:cs typeface="Century Schoolbook"/>
              </a:rPr>
              <a:t>e</a:t>
            </a:r>
            <a:r>
              <a:rPr lang="en-US" dirty="0" err="1">
                <a:latin typeface="Century Schoolbook"/>
                <a:cs typeface="Century Schoolbook"/>
                <a:sym typeface="Symbol" pitchFamily="1" charset="2"/>
              </a:rPr>
              <a:t>(l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) dl  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    usual units: pc cm</a:t>
            </a:r>
            <a:r>
              <a:rPr lang="en-US" baseline="30000" dirty="0" smtClean="0">
                <a:latin typeface="Century Schoolbook"/>
                <a:cs typeface="Century Schoolbook"/>
                <a:sym typeface="Symbol" pitchFamily="1" charset="2"/>
              </a:rPr>
              <a:t>-3</a:t>
            </a:r>
          </a:p>
          <a:p>
            <a:pPr algn="l">
              <a:tabLst>
                <a:tab pos="2743200" algn="l"/>
              </a:tabLst>
            </a:pPr>
            <a:endParaRPr lang="en-US" dirty="0" smtClean="0">
              <a:latin typeface="Century Schoolbook"/>
              <a:cs typeface="Century Schoolbook"/>
              <a:sym typeface="Symbol" pitchFamily="1" charset="2"/>
            </a:endParaRPr>
          </a:p>
          <a:p>
            <a:pPr algn="l">
              <a:tabLst>
                <a:tab pos="2743200" algn="l"/>
              </a:tabLst>
            </a:pP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e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xcess delay (in seconds):  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delay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(sec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)=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-t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DM 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  <a:p>
            <a:pPr algn="l">
              <a:tabLst>
                <a:tab pos="2743200" algn="l"/>
              </a:tabLst>
            </a:pP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typical delay: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delay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=43 ms for a DM=20 pulsar at 1400 MHz.</a:t>
            </a:r>
          </a:p>
          <a:p>
            <a:pPr algn="l">
              <a:tabLst>
                <a:tab pos="2743200" algn="l"/>
              </a:tabLst>
            </a:pPr>
            <a:endParaRPr lang="en-US" dirty="0" smtClean="0">
              <a:latin typeface="Century Schoolbook"/>
              <a:cs typeface="Century Schoolbook"/>
              <a:sym typeface="Symbol" pitchFamily="1" charset="2"/>
            </a:endParaRPr>
          </a:p>
          <a:p>
            <a:pPr algn="l">
              <a:tabLst>
                <a:tab pos="2743200" algn="l"/>
              </a:tabLst>
            </a:pP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a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change in DM by 1 part in 10</a:t>
            </a:r>
            <a:r>
              <a:rPr lang="en-US" baseline="30000" dirty="0" smtClean="0">
                <a:latin typeface="Century Schoolbook"/>
                <a:cs typeface="Century Schoolbook"/>
                <a:sym typeface="Symbol" pitchFamily="1" charset="2"/>
              </a:rPr>
              <a:t>4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 changes the delay by 200 ns at 1400 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850"/>
            <a:ext cx="7315200" cy="4432300"/>
          </a:xfrm>
          <a:prstGeom prst="rect">
            <a:avLst/>
          </a:prstGeom>
        </p:spPr>
      </p:pic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4720095" y="694846"/>
            <a:ext cx="3938391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tabLst>
                <a:tab pos="2743200" algn="l"/>
              </a:tabLst>
            </a:pP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err="1" smtClean="0">
                <a:latin typeface="Century Schoolbook"/>
                <a:cs typeface="Century Schoolbook"/>
                <a:sym typeface="Symbol" pitchFamily="1" charset="2"/>
              </a:rPr>
              <a:t>f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 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= </a:t>
            </a:r>
            <a:r>
              <a:rPr lang="en-US" dirty="0" err="1" smtClean="0">
                <a:latin typeface="Century Schoolbook"/>
                <a:cs typeface="Century Schoolbook"/>
                <a:sym typeface="Symbol" pitchFamily="1" charset="2"/>
              </a:rPr>
              <a:t>t</a:t>
            </a:r>
            <a:r>
              <a:rPr lang="en-US" baseline="-25000" dirty="0" smtClean="0">
                <a:latin typeface="Century Schoolbook"/>
                <a:cs typeface="Century Schoolbook"/>
                <a:sym typeface="Symbol" pitchFamily="1" charset="2"/>
              </a:rPr>
              <a:t>∞ </a:t>
            </a:r>
            <a:r>
              <a:rPr lang="en-US" dirty="0" smtClean="0">
                <a:latin typeface="Century Schoolbook"/>
                <a:cs typeface="Century Schoolbook"/>
                <a:sym typeface="Symbol" pitchFamily="1" charset="2"/>
              </a:rPr>
              <a:t>+ DM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/ 2.4110</a:t>
            </a:r>
            <a:r>
              <a:rPr lang="en-US" baseline="30000" dirty="0">
                <a:latin typeface="Century Schoolbook"/>
                <a:cs typeface="Century Schoolbook"/>
              </a:rPr>
              <a:t>–4 </a:t>
            </a:r>
            <a:r>
              <a:rPr lang="en-US" dirty="0">
                <a:latin typeface="Century Schoolbook"/>
                <a:cs typeface="Century Schoolbook"/>
                <a:sym typeface="Symbol" pitchFamily="1" charset="2"/>
              </a:rPr>
              <a:t>[f(MHz)]</a:t>
            </a:r>
            <a:r>
              <a:rPr lang="en-US" baseline="30000" dirty="0" smtClean="0">
                <a:latin typeface="Century Schoolbook"/>
                <a:cs typeface="Century Schoolbook"/>
              </a:rPr>
              <a:t>2</a:t>
            </a:r>
          </a:p>
          <a:p>
            <a:pPr algn="l">
              <a:tabLst>
                <a:tab pos="2743200" algn="l"/>
              </a:tabLst>
            </a:pPr>
            <a:endParaRPr lang="en-US" baseline="30000" dirty="0" smtClean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50908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Overview of DM and dual-frequency measurements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(because I didn’t give a student talk last week)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NANOGrav observations &amp; a few pretty plots </a:t>
            </a:r>
            <a:br>
              <a:rPr lang="en-US" sz="2400" dirty="0" smtClean="0">
                <a:solidFill>
                  <a:srgbClr val="FF0000"/>
                </a:solidFill>
                <a:latin typeface="Century Schoolbook"/>
                <a:cs typeface="Century Schoolbook"/>
              </a:rPr>
            </a:br>
            <a:r>
              <a:rPr lang="en-US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(depending on your definition of “pretty”)</a:t>
            </a:r>
            <a:endParaRPr lang="en-US" sz="2400" dirty="0" smtClean="0">
              <a:solidFill>
                <a:srgbClr val="FF0000"/>
              </a:solidFill>
              <a:latin typeface="Century Schoolbook"/>
              <a:cs typeface="Century Schoolbook"/>
            </a:endParaRP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Impact on fitting DM at every epoch on timing 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(a </a:t>
            </a:r>
            <a:r>
              <a:rPr lang="en-US" i="1" dirty="0" smtClean="0">
                <a:latin typeface="Century Schoolbook"/>
                <a:cs typeface="Century Schoolbook"/>
              </a:rPr>
              <a:t>very</a:t>
            </a:r>
            <a:r>
              <a:rPr lang="en-US" dirty="0" smtClean="0">
                <a:latin typeface="Century Schoolbook"/>
                <a:cs typeface="Century Schoolbook"/>
              </a:rPr>
              <a:t> qualitative discussion)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Wide-band timing analysis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(what happens next….)</a:t>
            </a:r>
          </a:p>
          <a:p>
            <a:pPr marL="609600" indent="-609600">
              <a:spcBef>
                <a:spcPts val="1200"/>
              </a:spcBef>
              <a:buFont typeface="Arial" pitchFamily="1" charset="0"/>
              <a:buAutoNum type="romanUcPeriod"/>
            </a:pPr>
            <a:r>
              <a:rPr lang="en-US" sz="2400" dirty="0" smtClean="0">
                <a:latin typeface="Century Schoolbook"/>
                <a:cs typeface="Century Schoolbook"/>
              </a:rPr>
              <a:t>A scary plot</a:t>
            </a:r>
            <a:br>
              <a:rPr lang="en-US" sz="2400" dirty="0" smtClean="0">
                <a:latin typeface="Century Schoolbook"/>
                <a:cs typeface="Century Schoolbook"/>
              </a:rPr>
            </a:br>
            <a:r>
              <a:rPr lang="en-US" sz="2400" dirty="0" smtClean="0">
                <a:latin typeface="Century Schoolbook"/>
                <a:cs typeface="Century Schoolbook"/>
              </a:rPr>
              <a:t>(</a:t>
            </a:r>
            <a:r>
              <a:rPr lang="en-US" dirty="0" smtClean="0">
                <a:latin typeface="Century Schoolbook"/>
                <a:cs typeface="Century Schoolbook"/>
              </a:rPr>
              <a:t>a reminder that DM variations are just one aspect of our ISM troubles)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7"/>
          <p:cNvSpPr txBox="1">
            <a:spLocks noChangeArrowheads="1"/>
          </p:cNvSpPr>
          <p:nvPr/>
        </p:nvSpPr>
        <p:spPr bwMode="auto">
          <a:xfrm>
            <a:off x="304800" y="5438775"/>
            <a:ext cx="4033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Millisecond pulsars added to NANOGrav</a:t>
            </a:r>
            <a:br>
              <a:rPr lang="en-US" sz="1600">
                <a:latin typeface="Century Schoolbook"/>
                <a:cs typeface="Century Schoolbook"/>
              </a:rPr>
            </a:br>
            <a:r>
              <a:rPr lang="en-US" sz="1600">
                <a:latin typeface="Century Schoolbook"/>
                <a:cs typeface="Century Schoolbook"/>
              </a:rPr>
              <a:t>campaigns starting in ~2009</a:t>
            </a:r>
          </a:p>
        </p:txBody>
      </p:sp>
      <p:sp>
        <p:nvSpPr>
          <p:cNvPr id="148508" name="AutoShape 28"/>
          <p:cNvSpPr>
            <a:spLocks noChangeArrowheads="1"/>
          </p:cNvSpPr>
          <p:nvPr/>
        </p:nvSpPr>
        <p:spPr bwMode="auto">
          <a:xfrm>
            <a:off x="4667250" y="5530850"/>
            <a:ext cx="152400" cy="152400"/>
          </a:xfrm>
          <a:prstGeom prst="star5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35844" name="Text Box 29"/>
          <p:cNvSpPr txBox="1">
            <a:spLocks noChangeArrowheads="1"/>
          </p:cNvSpPr>
          <p:nvPr/>
        </p:nvSpPr>
        <p:spPr bwMode="auto">
          <a:xfrm>
            <a:off x="4962525" y="54102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Arecibo</a:t>
            </a:r>
          </a:p>
        </p:txBody>
      </p:sp>
      <p:sp>
        <p:nvSpPr>
          <p:cNvPr id="35845" name="Text Box 30"/>
          <p:cNvSpPr txBox="1">
            <a:spLocks noChangeArrowheads="1"/>
          </p:cNvSpPr>
          <p:nvPr/>
        </p:nvSpPr>
        <p:spPr bwMode="auto">
          <a:xfrm>
            <a:off x="4962525" y="5759450"/>
            <a:ext cx="132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Green Bank</a:t>
            </a:r>
          </a:p>
        </p:txBody>
      </p:sp>
      <p:sp>
        <p:nvSpPr>
          <p:cNvPr id="35846" name="Oval 31"/>
          <p:cNvSpPr>
            <a:spLocks noChangeArrowheads="1"/>
          </p:cNvSpPr>
          <p:nvPr/>
        </p:nvSpPr>
        <p:spPr bwMode="auto">
          <a:xfrm>
            <a:off x="4652963" y="5822950"/>
            <a:ext cx="185737" cy="185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Schoolbook"/>
              <a:cs typeface="Century Schoolbook"/>
            </a:endParaRPr>
          </a:p>
        </p:txBody>
      </p:sp>
      <p:sp>
        <p:nvSpPr>
          <p:cNvPr id="148512" name="AutoShape 32"/>
          <p:cNvSpPr>
            <a:spLocks noChangeArrowheads="1"/>
          </p:cNvSpPr>
          <p:nvPr/>
        </p:nvSpPr>
        <p:spPr bwMode="auto">
          <a:xfrm>
            <a:off x="4662488" y="4845050"/>
            <a:ext cx="152400" cy="152400"/>
          </a:xfrm>
          <a:prstGeom prst="star5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35848" name="Text Box 33"/>
          <p:cNvSpPr txBox="1">
            <a:spLocks noChangeArrowheads="1"/>
          </p:cNvSpPr>
          <p:nvPr/>
        </p:nvSpPr>
        <p:spPr bwMode="auto">
          <a:xfrm>
            <a:off x="304800" y="4800600"/>
            <a:ext cx="3025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Under observation since 2005 </a:t>
            </a:r>
          </a:p>
          <a:p>
            <a:r>
              <a:rPr lang="en-US" sz="1600">
                <a:latin typeface="Century Schoolbook"/>
                <a:cs typeface="Century Schoolbook"/>
              </a:rPr>
              <a:t>using ASP/GASP</a:t>
            </a:r>
          </a:p>
        </p:txBody>
      </p:sp>
      <p:sp>
        <p:nvSpPr>
          <p:cNvPr id="35849" name="Text Box 34"/>
          <p:cNvSpPr txBox="1">
            <a:spLocks noChangeArrowheads="1"/>
          </p:cNvSpPr>
          <p:nvPr/>
        </p:nvSpPr>
        <p:spPr bwMode="auto">
          <a:xfrm>
            <a:off x="4957763" y="47244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Arecibo</a:t>
            </a:r>
          </a:p>
        </p:txBody>
      </p:sp>
      <p:sp>
        <p:nvSpPr>
          <p:cNvPr id="35850" name="Text Box 35"/>
          <p:cNvSpPr txBox="1">
            <a:spLocks noChangeArrowheads="1"/>
          </p:cNvSpPr>
          <p:nvPr/>
        </p:nvSpPr>
        <p:spPr bwMode="auto">
          <a:xfrm>
            <a:off x="4957763" y="5073650"/>
            <a:ext cx="132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Green Bank</a:t>
            </a:r>
          </a:p>
        </p:txBody>
      </p:sp>
      <p:sp>
        <p:nvSpPr>
          <p:cNvPr id="35851" name="Oval 36"/>
          <p:cNvSpPr>
            <a:spLocks noChangeArrowheads="1"/>
          </p:cNvSpPr>
          <p:nvPr/>
        </p:nvSpPr>
        <p:spPr bwMode="auto">
          <a:xfrm>
            <a:off x="4648200" y="5137150"/>
            <a:ext cx="185738" cy="185738"/>
          </a:xfrm>
          <a:prstGeom prst="ellips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Schoolbook"/>
              <a:cs typeface="Century Schoolbook"/>
            </a:endParaRPr>
          </a:p>
        </p:txBody>
      </p:sp>
      <p:sp>
        <p:nvSpPr>
          <p:cNvPr id="35852" name="Text Box 27"/>
          <p:cNvSpPr txBox="1">
            <a:spLocks noChangeArrowheads="1"/>
          </p:cNvSpPr>
          <p:nvPr/>
        </p:nvSpPr>
        <p:spPr bwMode="auto">
          <a:xfrm>
            <a:off x="304800" y="6124575"/>
            <a:ext cx="4033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Millisecond pulsars added to NANOGrav</a:t>
            </a:r>
            <a:br>
              <a:rPr lang="en-US" sz="1600">
                <a:latin typeface="Century Schoolbook"/>
                <a:cs typeface="Century Schoolbook"/>
              </a:rPr>
            </a:br>
            <a:r>
              <a:rPr lang="en-US" sz="1600">
                <a:latin typeface="Century Schoolbook"/>
                <a:cs typeface="Century Schoolbook"/>
              </a:rPr>
              <a:t>campaigns starting in ~2011</a:t>
            </a: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4667250" y="6216650"/>
            <a:ext cx="152400" cy="152400"/>
          </a:xfrm>
          <a:prstGeom prst="star5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entury Schoolbook"/>
              <a:ea typeface="ＭＳ Ｐゴシック" charset="-128"/>
              <a:cs typeface="Century Schoolbook"/>
            </a:endParaRPr>
          </a:p>
        </p:txBody>
      </p:sp>
      <p:sp>
        <p:nvSpPr>
          <p:cNvPr id="35854" name="Text Box 29"/>
          <p:cNvSpPr txBox="1">
            <a:spLocks noChangeArrowheads="1"/>
          </p:cNvSpPr>
          <p:nvPr/>
        </p:nvSpPr>
        <p:spPr bwMode="auto">
          <a:xfrm>
            <a:off x="4962525" y="60960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Arecibo</a:t>
            </a:r>
          </a:p>
        </p:txBody>
      </p:sp>
      <p:sp>
        <p:nvSpPr>
          <p:cNvPr id="35855" name="Text Box 30"/>
          <p:cNvSpPr txBox="1">
            <a:spLocks noChangeArrowheads="1"/>
          </p:cNvSpPr>
          <p:nvPr/>
        </p:nvSpPr>
        <p:spPr bwMode="auto">
          <a:xfrm>
            <a:off x="4962525" y="6445250"/>
            <a:ext cx="132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Schoolbook"/>
                <a:cs typeface="Century Schoolbook"/>
              </a:rPr>
              <a:t>Green Bank</a:t>
            </a:r>
          </a:p>
        </p:txBody>
      </p:sp>
      <p:sp>
        <p:nvSpPr>
          <p:cNvPr id="35856" name="Oval 31"/>
          <p:cNvSpPr>
            <a:spLocks noChangeArrowheads="1"/>
          </p:cNvSpPr>
          <p:nvPr/>
        </p:nvSpPr>
        <p:spPr bwMode="auto">
          <a:xfrm>
            <a:off x="4652963" y="6508750"/>
            <a:ext cx="185737" cy="1857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Schoolbook"/>
              <a:cs typeface="Century Schoolbook"/>
            </a:endParaRPr>
          </a:p>
        </p:txBody>
      </p:sp>
      <p:pic>
        <p:nvPicPr>
          <p:cNvPr id="35857" name="Picture 20" descr="lbplot_allps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8" name="Picture 7" descr="NanogravLogoBoxWeb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76200"/>
            <a:ext cx="18573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9" name="Text Box 7"/>
          <p:cNvSpPr txBox="1">
            <a:spLocks noChangeArrowheads="1"/>
          </p:cNvSpPr>
          <p:nvPr/>
        </p:nvSpPr>
        <p:spPr bwMode="auto">
          <a:xfrm>
            <a:off x="3048000" y="1524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entury Schoolbook"/>
                <a:cs typeface="Century Schoolbook"/>
              </a:rPr>
              <a:t>Pulsars We Observe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Century Schoolbook"/>
              <a:cs typeface="Century Schoolbook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800000"/>
              </a:solidFill>
              <a:latin typeface="Century Schoolbook"/>
              <a:cs typeface="Century Schoolbook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1735</Words>
  <Application>Microsoft Macintosh PowerPoint</Application>
  <PresentationFormat>On-screen Show (4:3)</PresentationFormat>
  <Paragraphs>148</Paragraphs>
  <Slides>31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Nice</dc:creator>
  <cp:lastModifiedBy>David Nice</cp:lastModifiedBy>
  <cp:revision>13</cp:revision>
  <dcterms:created xsi:type="dcterms:W3CDTF">2012-06-25T02:21:03Z</dcterms:created>
  <dcterms:modified xsi:type="dcterms:W3CDTF">2012-06-25T05:30:39Z</dcterms:modified>
</cp:coreProperties>
</file>