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Microsoft_Equation1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1"/>
  </p:sldMasterIdLst>
  <p:notesMasterIdLst>
    <p:notesMasterId r:id="rId30"/>
  </p:notesMasterIdLst>
  <p:handoutMasterIdLst>
    <p:handoutMasterId r:id="rId31"/>
  </p:handoutMasterIdLst>
  <p:sldIdLst>
    <p:sldId id="257" r:id="rId2"/>
    <p:sldId id="258" r:id="rId3"/>
    <p:sldId id="304" r:id="rId4"/>
    <p:sldId id="288" r:id="rId5"/>
    <p:sldId id="271" r:id="rId6"/>
    <p:sldId id="273" r:id="rId7"/>
    <p:sldId id="266" r:id="rId8"/>
    <p:sldId id="289" r:id="rId9"/>
    <p:sldId id="275" r:id="rId10"/>
    <p:sldId id="290" r:id="rId11"/>
    <p:sldId id="287" r:id="rId12"/>
    <p:sldId id="291" r:id="rId13"/>
    <p:sldId id="292" r:id="rId14"/>
    <p:sldId id="299" r:id="rId15"/>
    <p:sldId id="301" r:id="rId16"/>
    <p:sldId id="300" r:id="rId17"/>
    <p:sldId id="298" r:id="rId18"/>
    <p:sldId id="307" r:id="rId19"/>
    <p:sldId id="303" r:id="rId20"/>
    <p:sldId id="305" r:id="rId21"/>
    <p:sldId id="306" r:id="rId22"/>
    <p:sldId id="308" r:id="rId23"/>
    <p:sldId id="309" r:id="rId24"/>
    <p:sldId id="267" r:id="rId25"/>
    <p:sldId id="311" r:id="rId26"/>
    <p:sldId id="312" r:id="rId27"/>
    <p:sldId id="313" r:id="rId28"/>
    <p:sldId id="31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748" autoAdjust="0"/>
    <p:restoredTop sz="94660"/>
  </p:normalViewPr>
  <p:slideViewPr>
    <p:cSldViewPr snapToGrid="0">
      <p:cViewPr varScale="1">
        <p:scale>
          <a:sx n="87" d="100"/>
          <a:sy n="87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2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845A9-7170-E44B-A4B3-C441406046D0}" type="datetimeFigureOut">
              <a:rPr lang="en-US" smtClean="0"/>
              <a:t>6/23/12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C1C9E-9CD0-0D48-82FE-C3E05D580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093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0199A-232F-6541-8B43-9E7041236936}" type="datetimeFigureOut">
              <a:rPr lang="en-US" smtClean="0"/>
              <a:t>6/23/12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CBFFB-2ACE-8444-A0C5-67CCE23A1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976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5E4D1D-D10E-2F47-BCEB-1749EB49A3BF}" type="slidenum">
              <a:rPr lang="en-US"/>
              <a:pPr/>
              <a:t>1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230341-73AB-D248-887C-78329A97FAFC}" type="slidenum">
              <a:rPr lang="en-US"/>
              <a:pPr/>
              <a:t>10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6D52E9-F67E-B940-ABD4-BFFCC00C29F6}" type="slidenum">
              <a:rPr lang="en-US"/>
              <a:pPr/>
              <a:t>11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6D52E9-F67E-B940-ABD4-BFFCC00C29F6}" type="slidenum">
              <a:rPr lang="en-US"/>
              <a:pPr/>
              <a:t>12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6D52E9-F67E-B940-ABD4-BFFCC00C29F6}" type="slidenum">
              <a:rPr lang="en-US"/>
              <a:pPr/>
              <a:t>13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230341-73AB-D248-887C-78329A97FAFC}" type="slidenum">
              <a:rPr lang="en-US"/>
              <a:pPr/>
              <a:t>14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230341-73AB-D248-887C-78329A97FAFC}" type="slidenum">
              <a:rPr lang="en-US"/>
              <a:pPr/>
              <a:t>15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230341-73AB-D248-887C-78329A97FAFC}" type="slidenum">
              <a:rPr lang="en-US"/>
              <a:pPr/>
              <a:t>16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230341-73AB-D248-887C-78329A97FAFC}" type="slidenum">
              <a:rPr lang="en-US"/>
              <a:pPr/>
              <a:t>17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230341-73AB-D248-887C-78329A97FAFC}" type="slidenum">
              <a:rPr lang="en-US"/>
              <a:pPr/>
              <a:t>18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230341-73AB-D248-887C-78329A97FAFC}" type="slidenum">
              <a:rPr lang="en-US"/>
              <a:pPr/>
              <a:t>19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5E4D1D-D10E-2F47-BCEB-1749EB49A3BF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230341-73AB-D248-887C-78329A97FAFC}" type="slidenum">
              <a:rPr lang="en-US"/>
              <a:pPr/>
              <a:t>20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230341-73AB-D248-887C-78329A97FAFC}" type="slidenum">
              <a:rPr lang="en-US"/>
              <a:pPr/>
              <a:t>21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230341-73AB-D248-887C-78329A97FAFC}" type="slidenum">
              <a:rPr lang="en-US"/>
              <a:pPr/>
              <a:t>22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230341-73AB-D248-887C-78329A97FAFC}" type="slidenum">
              <a:rPr lang="en-US"/>
              <a:pPr/>
              <a:t>23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230341-73AB-D248-887C-78329A97FAFC}" type="slidenum">
              <a:rPr lang="en-US"/>
              <a:pPr/>
              <a:t>24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230341-73AB-D248-887C-78329A97FAFC}" type="slidenum">
              <a:rPr lang="en-US"/>
              <a:pPr/>
              <a:t>25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230341-73AB-D248-887C-78329A97FAFC}" type="slidenum">
              <a:rPr lang="en-US"/>
              <a:pPr/>
              <a:t>26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230341-73AB-D248-887C-78329A97FAFC}" type="slidenum">
              <a:rPr lang="en-US"/>
              <a:pPr/>
              <a:t>27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230341-73AB-D248-887C-78329A97FAFC}" type="slidenum">
              <a:rPr lang="en-US"/>
              <a:pPr/>
              <a:t>28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230341-73AB-D248-887C-78329A97FAFC}" type="slidenum">
              <a:rPr lang="en-US"/>
              <a:pPr/>
              <a:t>3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230341-73AB-D248-887C-78329A97FAFC}" type="slidenum">
              <a:rPr lang="en-US"/>
              <a:pPr/>
              <a:t>4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DBA10-3EA2-6841-8B1A-621902D0AF5F}" type="slidenum">
              <a:rPr lang="en-US"/>
              <a:pPr/>
              <a:t>5</a:t>
            </a:fld>
            <a:endParaRPr lang="en-US"/>
          </a:p>
        </p:txBody>
      </p:sp>
      <p:sp>
        <p:nvSpPr>
          <p:cNvPr id="4628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DB8A4D-C741-E044-A93B-D1B0792D01DE}" type="slidenum">
              <a:rPr lang="en-US"/>
              <a:pPr/>
              <a:t>6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230341-73AB-D248-887C-78329A97FAFC}" type="slidenum">
              <a:rPr lang="en-US"/>
              <a:pPr/>
              <a:t>7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230341-73AB-D248-887C-78329A97FAFC}" type="slidenum">
              <a:rPr lang="en-US"/>
              <a:pPr/>
              <a:t>8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6D52E9-F67E-B940-ABD4-BFFCC00C29F6}" type="slidenum">
              <a:rPr lang="en-US"/>
              <a:pPr/>
              <a:t>9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558E-91A1-B646-A700-7D16DB8FBC14}" type="datetime1">
              <a:rPr lang="en-US" smtClean="0"/>
              <a:t>6/23/12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Stinebring - Oberlin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3CFF-89FF-F84B-8407-B53988D96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C29B-3272-9846-9446-F3A2A1E4FE77}" type="datetime1">
              <a:rPr lang="en-US" smtClean="0"/>
              <a:t>6/23/12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Stinebring - Oberlin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3CFF-89FF-F84B-8407-B53988D96D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8C1ED-3642-AC4F-A82E-B746A93CC3C6}" type="datetime1">
              <a:rPr lang="en-US" smtClean="0"/>
              <a:t>6/23/12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Stinebring - Oberlin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3CFF-89FF-F84B-8407-B53988D96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F417-9D01-984D-8C76-9BDC58CB7BE7}" type="datetime1">
              <a:rPr lang="en-US" smtClean="0"/>
              <a:t>6/23/12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Stinebring - Oberlin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3CFF-89FF-F84B-8407-B53988D96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9D18-15B3-F842-A486-8D8354FADCF9}" type="datetime1">
              <a:rPr lang="en-US" smtClean="0"/>
              <a:t>6/23/12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Stinebring - Oberlin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3CFF-89FF-F84B-8407-B53988D96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5B2B-873D-5244-8DEE-310FE9CB576B}" type="datetime1">
              <a:rPr lang="en-US" smtClean="0"/>
              <a:t>6/23/12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Stinebring - Oberlin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33FF-F1AE-3C46-A8A2-E4BDD203AA36}" type="datetime1">
              <a:rPr lang="en-US" smtClean="0"/>
              <a:t>6/23/12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Stinebring - Oberlin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3CFF-89FF-F84B-8407-B53988D96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F794-7702-B540-9F15-D3F87AC4EEE2}" type="datetime1">
              <a:rPr lang="en-US" smtClean="0"/>
              <a:t>6/23/12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Stinebring - Oberlin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3CFF-89FF-F84B-8407-B53988D96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B694-F595-B942-9892-FDD9412ACDB2}" type="datetime1">
              <a:rPr lang="en-US" smtClean="0"/>
              <a:t>6/23/12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Stinebring - Oberlin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3CFF-89FF-F84B-8407-B53988D96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BCD5-279C-0345-B1F9-99CAC23E127A}" type="datetime1">
              <a:rPr lang="en-US" smtClean="0"/>
              <a:t>6/23/12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Stinebring - Oberlin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3CFF-89FF-F84B-8407-B53988D96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93E1-FC9C-E74F-AA04-4BD7F013E3EE}" type="datetime1">
              <a:rPr lang="en-US" smtClean="0"/>
              <a:t>6/23/12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Stinebring - Oberlin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3CFF-89FF-F84B-8407-B53988D96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BF19-8867-1C45-BCA1-2C53C9C5BAF4}" type="datetime1">
              <a:rPr lang="en-US" smtClean="0"/>
              <a:t>6/23/12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Stinebring - Oberlin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3CFF-89FF-F84B-8407-B53988D96D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B545B2B-873D-5244-8DEE-310FE9CB576B}" type="datetime1">
              <a:rPr lang="en-US" smtClean="0"/>
              <a:t>6/23/12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Stinebring - Oberlin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BAEE3CFF-89FF-F84B-8407-B53988D96D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6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5" Type="http://schemas.openxmlformats.org/officeDocument/2006/relationships/image" Target="../media/image27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30.emf"/><Relationship Id="rId5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5" Type="http://schemas.openxmlformats.org/officeDocument/2006/relationships/image" Target="../media/image34.emf"/><Relationship Id="rId6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6.emf"/><Relationship Id="rId5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4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1.bin"/><Relationship Id="rId12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5.xml"/><Relationship Id="rId4" Type="http://schemas.openxmlformats.org/officeDocument/2006/relationships/image" Target="../media/image8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90920" y="1787135"/>
            <a:ext cx="7772135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mic Sans MS" pitchFamily="-107" charset="0"/>
              </a:rPr>
              <a:t>Using Cyclic Spectroscopy</a:t>
            </a:r>
            <a:br>
              <a:rPr lang="en-US" dirty="0" smtClean="0">
                <a:solidFill>
                  <a:schemeClr val="accent2"/>
                </a:solidFill>
                <a:latin typeface="Comic Sans MS" pitchFamily="-107" charset="0"/>
              </a:rPr>
            </a:br>
            <a:r>
              <a:rPr lang="en-US" dirty="0" smtClean="0">
                <a:solidFill>
                  <a:schemeClr val="accent2"/>
                </a:solidFill>
                <a:latin typeface="Comic Sans MS" pitchFamily="-107" charset="0"/>
              </a:rPr>
              <a:t>to</a:t>
            </a:r>
            <a:br>
              <a:rPr lang="en-US" dirty="0" smtClean="0">
                <a:solidFill>
                  <a:schemeClr val="accent2"/>
                </a:solidFill>
                <a:latin typeface="Comic Sans MS" pitchFamily="-107" charset="0"/>
              </a:rPr>
            </a:br>
            <a:r>
              <a:rPr lang="en-US" dirty="0" smtClean="0">
                <a:solidFill>
                  <a:schemeClr val="accent2"/>
                </a:solidFill>
                <a:latin typeface="Comic Sans MS" pitchFamily="-107" charset="0"/>
              </a:rPr>
              <a:t>Improve Pulsar Timing</a:t>
            </a:r>
            <a:r>
              <a:rPr lang="en-US" dirty="0">
                <a:solidFill>
                  <a:schemeClr val="accent2"/>
                </a:solidFill>
              </a:rPr>
              <a:t/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02117" y="3451689"/>
            <a:ext cx="6400271" cy="1752865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>
                <a:solidFill>
                  <a:srgbClr val="FF0000"/>
                </a:solidFill>
                <a:latin typeface="Comic Sans MS" pitchFamily="-107" charset="0"/>
              </a:rPr>
              <a:t>Dan Stinebring</a:t>
            </a:r>
          </a:p>
          <a:p>
            <a:r>
              <a:rPr lang="en-US" sz="3000" dirty="0">
                <a:solidFill>
                  <a:srgbClr val="FF0000"/>
                </a:solidFill>
                <a:latin typeface="Comic Sans MS" pitchFamily="-107" charset="0"/>
              </a:rPr>
              <a:t>Oberlin College</a:t>
            </a:r>
          </a:p>
          <a:p>
            <a:endParaRPr lang="en-US" sz="3000" dirty="0">
              <a:solidFill>
                <a:srgbClr val="FF0000"/>
              </a:solidFill>
              <a:latin typeface="Comic Sans MS" pitchFamily="-107" charset="0"/>
            </a:endParaRPr>
          </a:p>
          <a:p>
            <a:r>
              <a:rPr lang="en-US" sz="3000" dirty="0" err="1" smtClean="0">
                <a:solidFill>
                  <a:schemeClr val="accent6"/>
                </a:solidFill>
                <a:latin typeface="Comic Sans MS" pitchFamily="-107" charset="0"/>
              </a:rPr>
              <a:t>Kiama</a:t>
            </a:r>
            <a:r>
              <a:rPr lang="en-US" sz="3000" dirty="0">
                <a:solidFill>
                  <a:schemeClr val="accent6"/>
                </a:solidFill>
                <a:latin typeface="Comic Sans MS" pitchFamily="-107" charset="0"/>
              </a:rPr>
              <a:t> </a:t>
            </a:r>
            <a:r>
              <a:rPr lang="en-US" sz="3000" dirty="0" smtClean="0">
                <a:solidFill>
                  <a:schemeClr val="accent6"/>
                </a:solidFill>
                <a:latin typeface="Comic Sans MS" pitchFamily="-107" charset="0"/>
              </a:rPr>
              <a:t>– IPTA 2012</a:t>
            </a:r>
            <a:endParaRPr lang="en-US" sz="3000" dirty="0">
              <a:solidFill>
                <a:schemeClr val="accent6"/>
              </a:solidFill>
              <a:latin typeface="Comic Sans MS" pitchFamily="-107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Stinebring - Oberlin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E33B-A8EC-C64F-ADA7-6942D191740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56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Cyclic Spectrum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1009712"/>
          </a:xfrm>
        </p:spPr>
        <p:txBody>
          <a:bodyPr/>
          <a:lstStyle/>
          <a:p>
            <a:r>
              <a:rPr lang="en-US" dirty="0" smtClean="0"/>
              <a:t>The standard spectrum of the source 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Stinebring - Oberlin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0BDC-3D73-2144-95FB-2E9AFC0AE6F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8170" y="3455331"/>
            <a:ext cx="8042276" cy="1303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But, the spectrum is more informative </a:t>
            </a:r>
            <a:r>
              <a:rPr lang="en-US" dirty="0"/>
              <a:t>for a periodic source </a:t>
            </a:r>
            <a:r>
              <a:rPr lang="en-US" dirty="0" smtClean="0"/>
              <a:t>(Demorest 2011)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830" y="2478419"/>
            <a:ext cx="3911600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45" y="4946252"/>
            <a:ext cx="8483600" cy="46990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754210" y="1507329"/>
            <a:ext cx="2260706" cy="3433362"/>
            <a:chOff x="6754210" y="1507329"/>
            <a:chExt cx="2260706" cy="3433362"/>
          </a:xfrm>
        </p:grpSpPr>
        <p:sp>
          <p:nvSpPr>
            <p:cNvPr id="23" name="Rectangle 22"/>
            <p:cNvSpPr/>
            <p:nvPr/>
          </p:nvSpPr>
          <p:spPr>
            <a:xfrm>
              <a:off x="6754210" y="1507329"/>
              <a:ext cx="2260706" cy="1395676"/>
            </a:xfrm>
            <a:prstGeom prst="rect">
              <a:avLst/>
            </a:prstGeom>
            <a:gradFill flip="none" rotWithShape="1">
              <a:gsLst>
                <a:gs pos="0">
                  <a:schemeClr val="accent6"/>
                </a:gs>
                <a:gs pos="100000">
                  <a:srgbClr val="FFFFFF"/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12408" y="1512132"/>
              <a:ext cx="1161462" cy="725914"/>
            </a:xfrm>
            <a:prstGeom prst="rect">
              <a:avLst/>
            </a:prstGeom>
            <a:ln w="28575" cmpd="sng">
              <a:noFill/>
            </a:ln>
          </p:spPr>
        </p:pic>
        <p:cxnSp>
          <p:nvCxnSpPr>
            <p:cNvPr id="17" name="Straight Arrow Connector 16"/>
            <p:cNvCxnSpPr/>
            <p:nvPr/>
          </p:nvCxnSpPr>
          <p:spPr>
            <a:xfrm flipH="1">
              <a:off x="7451960" y="2903005"/>
              <a:ext cx="432603" cy="2037686"/>
            </a:xfrm>
            <a:prstGeom prst="straightConnector1">
              <a:avLst/>
            </a:prstGeom>
            <a:ln w="28575" cmpd="sng">
              <a:solidFill>
                <a:schemeClr val="accent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62921" y="2470345"/>
              <a:ext cx="1999665" cy="3384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9655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370" y="3035955"/>
            <a:ext cx="4749853" cy="314688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Stinebring - Oberlin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09A3-FB72-3949-921A-70C5CD749DD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Black slide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9055" y="481874"/>
            <a:ext cx="4749853" cy="31468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9325" y="2023729"/>
            <a:ext cx="411095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Take the complex voltage spectrum, 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amplitude and </a:t>
            </a:r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phase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, and …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conjugate of the 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voltage spectrum …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52977" y="6335242"/>
            <a:ext cx="155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frequency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sym typeface="Wingdings"/>
              </a:rPr>
              <a:t>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9620" y="355286"/>
            <a:ext cx="2381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Cyclic Spectroscopy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718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630" y="3035955"/>
            <a:ext cx="4749853" cy="314688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Stinebring - Oberlin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09A3-FB72-3949-921A-70C5CD749DD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Black slide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750" y="481874"/>
            <a:ext cx="4749853" cy="31468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1415" y="2358691"/>
            <a:ext cx="347098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hift one sample to the right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shift one sample to the left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(note – we have to oversample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by a factor of two in order to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get a symmetric shift – net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shift is  1/P)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52977" y="6335242"/>
            <a:ext cx="155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frequency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sym typeface="Wingdings"/>
              </a:rPr>
              <a:t>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9620" y="355286"/>
            <a:ext cx="2381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Cyclic Spectroscopy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101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823" y="1570501"/>
            <a:ext cx="2735381" cy="181225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Stinebring - Oberlin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09A3-FB72-3949-921A-70C5CD749DD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Black slide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158" y="-188062"/>
            <a:ext cx="2735379" cy="18122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1415" y="2358691"/>
            <a:ext cx="32950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Multiply the arrays together 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(the end effects are minor in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practice)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</a:rPr>
            </a:b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19954" y="5568177"/>
            <a:ext cx="155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frequency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sym typeface="Wingdings"/>
              </a:rPr>
              <a:t>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91444" y="1730637"/>
            <a:ext cx="331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X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07458" y="3586886"/>
            <a:ext cx="44237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7994" y="4297556"/>
            <a:ext cx="3661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This is a complex, intensity-like 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array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that can be averaged over </a:t>
            </a:r>
          </a:p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many pulses!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1149" y="3828234"/>
            <a:ext cx="2247909" cy="1489289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4451638" y="4535946"/>
            <a:ext cx="713264" cy="3590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39620" y="355286"/>
            <a:ext cx="2381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Cyclic Spectroscopy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3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of (AMN + ISM)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1246977"/>
          </a:xfrm>
        </p:spPr>
        <p:txBody>
          <a:bodyPr>
            <a:normAutofit/>
          </a:bodyPr>
          <a:lstStyle/>
          <a:p>
            <a:r>
              <a:rPr lang="en-US" dirty="0" smtClean="0"/>
              <a:t>When amplitude modulated noise propagates through the ISM this becomes (no additive noise)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Stinebring - Oberlin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0BDC-3D73-2144-95FB-2E9AFC0AE6FB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050836" y="1345635"/>
            <a:ext cx="6980004" cy="1873522"/>
            <a:chOff x="2050836" y="1345635"/>
            <a:chExt cx="6980004" cy="1873522"/>
          </a:xfrm>
        </p:grpSpPr>
        <p:sp>
          <p:nvSpPr>
            <p:cNvPr id="9" name="TextBox 8"/>
            <p:cNvSpPr txBox="1"/>
            <p:nvPr/>
          </p:nvSpPr>
          <p:spPr>
            <a:xfrm>
              <a:off x="2050836" y="2449767"/>
              <a:ext cx="2525880" cy="369332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ISM transfer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2829013" y="2841913"/>
              <a:ext cx="578377" cy="30179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00787" y="2445047"/>
              <a:ext cx="2290607" cy="369332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FT of pulse profile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6528860" y="2836249"/>
              <a:ext cx="524813" cy="382908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799362" y="1345635"/>
              <a:ext cx="2231478" cy="369332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</a:t>
              </a:r>
              <a:r>
                <a:rPr lang="en-US" dirty="0" smtClean="0">
                  <a:solidFill>
                    <a:srgbClr val="FF0000"/>
                  </a:solidFill>
                </a:rPr>
                <a:t>ulsar noise power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8248146" y="1710177"/>
              <a:ext cx="125734" cy="1345508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8" y="3110499"/>
            <a:ext cx="8515330" cy="76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90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of (AMN + ISM)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1246977"/>
          </a:xfrm>
        </p:spPr>
        <p:txBody>
          <a:bodyPr>
            <a:normAutofit/>
          </a:bodyPr>
          <a:lstStyle/>
          <a:p>
            <a:r>
              <a:rPr lang="en-US" dirty="0"/>
              <a:t>When amplitude modulated noise propagates through the ISM this becomes (no additive noise)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Stinebring - Oberlin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0BDC-3D73-2144-95FB-2E9AFC0AE6FB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050836" y="1345635"/>
            <a:ext cx="6980004" cy="1873522"/>
            <a:chOff x="2050836" y="1345635"/>
            <a:chExt cx="6980004" cy="1873522"/>
          </a:xfrm>
        </p:grpSpPr>
        <p:sp>
          <p:nvSpPr>
            <p:cNvPr id="9" name="TextBox 8"/>
            <p:cNvSpPr txBox="1"/>
            <p:nvPr/>
          </p:nvSpPr>
          <p:spPr>
            <a:xfrm>
              <a:off x="2050836" y="2449767"/>
              <a:ext cx="2525880" cy="369332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ISM transfer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2829013" y="2841913"/>
              <a:ext cx="578377" cy="30179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00787" y="2445047"/>
              <a:ext cx="2290607" cy="369332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FT of pulse profile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6528860" y="2836249"/>
              <a:ext cx="524813" cy="382908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799362" y="1345635"/>
              <a:ext cx="2231478" cy="369332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</a:t>
              </a:r>
              <a:r>
                <a:rPr lang="en-US" dirty="0" smtClean="0">
                  <a:solidFill>
                    <a:srgbClr val="FF0000"/>
                  </a:solidFill>
                </a:rPr>
                <a:t>ulsar noise power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8248146" y="1710177"/>
              <a:ext cx="125734" cy="1345508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638808" y="4041220"/>
            <a:ext cx="8042276" cy="224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Comment 1: </a:t>
            </a:r>
            <a:br>
              <a:rPr lang="en-US" dirty="0"/>
            </a:br>
            <a:r>
              <a:rPr lang="en-US" dirty="0"/>
              <a:t>There is one such spectrum for each of the k values. But, in practice, </a:t>
            </a:r>
            <a:r>
              <a:rPr lang="en-US" i="1" dirty="0" err="1"/>
              <a:t>k</a:t>
            </a:r>
            <a:r>
              <a:rPr lang="en-US" i="1" baseline="-25000" dirty="0" err="1"/>
              <a:t>max</a:t>
            </a:r>
            <a:r>
              <a:rPr lang="en-US" dirty="0"/>
              <a:t> will be set by the sharpness of the pulse. A duty cycle of </a:t>
            </a:r>
            <a:r>
              <a:rPr lang="en-US" i="1" dirty="0"/>
              <a:t> d  </a:t>
            </a:r>
            <a:r>
              <a:rPr lang="en-US" dirty="0"/>
              <a:t>will yield</a:t>
            </a:r>
            <a:br>
              <a:rPr lang="en-US" dirty="0"/>
            </a:br>
            <a:r>
              <a:rPr lang="en-US" i="1" dirty="0" err="1"/>
              <a:t>k</a:t>
            </a:r>
            <a:r>
              <a:rPr lang="en-US" i="1" baseline="-25000" dirty="0" err="1"/>
              <a:t>max</a:t>
            </a:r>
            <a:r>
              <a:rPr lang="en-US" i="1" baseline="-25000" dirty="0"/>
              <a:t> </a:t>
            </a:r>
            <a:r>
              <a:rPr lang="en-US" dirty="0"/>
              <a:t>~ 1/</a:t>
            </a:r>
            <a:r>
              <a:rPr lang="en-US" i="1" dirty="0"/>
              <a:t>d.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8" y="3110499"/>
            <a:ext cx="8515330" cy="76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64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of (AMN + ISM)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1246977"/>
          </a:xfrm>
        </p:spPr>
        <p:txBody>
          <a:bodyPr>
            <a:normAutofit/>
          </a:bodyPr>
          <a:lstStyle/>
          <a:p>
            <a:r>
              <a:rPr lang="en-US" dirty="0"/>
              <a:t>When amplitude modulated noise propagates through the ISM this becomes (no additive noise)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Stinebring - Oberlin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0BDC-3D73-2144-95FB-2E9AFC0AE6FB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050836" y="1345635"/>
            <a:ext cx="6980004" cy="1873522"/>
            <a:chOff x="2050836" y="1345635"/>
            <a:chExt cx="6980004" cy="1873522"/>
          </a:xfrm>
        </p:grpSpPr>
        <p:sp>
          <p:nvSpPr>
            <p:cNvPr id="9" name="TextBox 8"/>
            <p:cNvSpPr txBox="1"/>
            <p:nvPr/>
          </p:nvSpPr>
          <p:spPr>
            <a:xfrm>
              <a:off x="2050836" y="2449767"/>
              <a:ext cx="2525880" cy="369332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ISM transfer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2829013" y="2841913"/>
              <a:ext cx="578377" cy="30179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00787" y="2445047"/>
              <a:ext cx="2290607" cy="369332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FT of pulse profile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6528860" y="2836249"/>
              <a:ext cx="524813" cy="382908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799362" y="1345635"/>
              <a:ext cx="2231478" cy="369332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</a:t>
              </a:r>
              <a:r>
                <a:rPr lang="en-US" dirty="0" smtClean="0">
                  <a:solidFill>
                    <a:srgbClr val="FF0000"/>
                  </a:solidFill>
                </a:rPr>
                <a:t>ulsar noise power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8248146" y="1710177"/>
              <a:ext cx="125734" cy="1345508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8" y="3110499"/>
            <a:ext cx="8515330" cy="766728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638808" y="4041220"/>
            <a:ext cx="8042276" cy="224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Comment 2: </a:t>
            </a:r>
            <a:br>
              <a:rPr lang="en-US" dirty="0" smtClean="0"/>
            </a:br>
            <a:r>
              <a:rPr lang="en-US" dirty="0" smtClean="0"/>
              <a:t>Each of the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max</a:t>
            </a:r>
            <a:r>
              <a:rPr lang="en-US" dirty="0" smtClean="0"/>
              <a:t> spectra contains similar information. They can be combined in a weighted manner to estimate quantities of interest, e.g.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265" y="5212250"/>
            <a:ext cx="688363" cy="34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60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of (AMN + ISM)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1246977"/>
          </a:xfrm>
        </p:spPr>
        <p:txBody>
          <a:bodyPr>
            <a:normAutofit/>
          </a:bodyPr>
          <a:lstStyle/>
          <a:p>
            <a:r>
              <a:rPr lang="en-US" dirty="0"/>
              <a:t>When amplitude modulated noise propagates through the ISM this becomes (no additive noise)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Stinebring - Oberlin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0BDC-3D73-2144-95FB-2E9AFC0AE6FB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050836" y="1345635"/>
            <a:ext cx="6980004" cy="1873522"/>
            <a:chOff x="2050836" y="1345635"/>
            <a:chExt cx="6980004" cy="1873522"/>
          </a:xfrm>
        </p:grpSpPr>
        <p:sp>
          <p:nvSpPr>
            <p:cNvPr id="9" name="TextBox 8"/>
            <p:cNvSpPr txBox="1"/>
            <p:nvPr/>
          </p:nvSpPr>
          <p:spPr>
            <a:xfrm>
              <a:off x="2050836" y="2449767"/>
              <a:ext cx="2525880" cy="369332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ISM transfer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2829013" y="2841913"/>
              <a:ext cx="578377" cy="30179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00787" y="2445047"/>
              <a:ext cx="2290607" cy="369332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FT of pulse profile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6528860" y="2836249"/>
              <a:ext cx="524813" cy="382908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799362" y="1345635"/>
              <a:ext cx="2231478" cy="369332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</a:t>
              </a:r>
              <a:r>
                <a:rPr lang="en-US" dirty="0" smtClean="0">
                  <a:solidFill>
                    <a:srgbClr val="FF0000"/>
                  </a:solidFill>
                </a:rPr>
                <a:t>ulsar noise power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8248146" y="1710177"/>
              <a:ext cx="125734" cy="1345508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638808" y="4041220"/>
            <a:ext cx="8042276" cy="224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Comment 3: </a:t>
            </a:r>
            <a:br>
              <a:rPr lang="en-US" dirty="0" smtClean="0"/>
            </a:br>
            <a:r>
              <a:rPr lang="en-US" dirty="0" smtClean="0"/>
              <a:t>The amplitude and phase of           </a:t>
            </a:r>
            <a:br>
              <a:rPr lang="en-US" dirty="0" smtClean="0"/>
            </a:br>
            <a:r>
              <a:rPr lang="en-US" dirty="0" smtClean="0"/>
              <a:t>depends critically on                         . If you change the profile you change the CS. Later … comment about pulse jitter.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8" y="3110499"/>
            <a:ext cx="8515330" cy="7667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767" y="4482909"/>
            <a:ext cx="3193847" cy="3624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6946" y="4822179"/>
            <a:ext cx="2157764" cy="36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93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of (AMN + ISM)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1246977"/>
          </a:xfrm>
        </p:spPr>
        <p:txBody>
          <a:bodyPr>
            <a:normAutofit/>
          </a:bodyPr>
          <a:lstStyle/>
          <a:p>
            <a:r>
              <a:rPr lang="en-US" dirty="0"/>
              <a:t>When amplitude modulated noise propagates through the ISM this becomes (no additive noise)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Stinebring - Oberlin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0BDC-3D73-2144-95FB-2E9AFC0AE6FB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050836" y="1345635"/>
            <a:ext cx="6980004" cy="1873522"/>
            <a:chOff x="2050836" y="1345635"/>
            <a:chExt cx="6980004" cy="1873522"/>
          </a:xfrm>
        </p:grpSpPr>
        <p:sp>
          <p:nvSpPr>
            <p:cNvPr id="9" name="TextBox 8"/>
            <p:cNvSpPr txBox="1"/>
            <p:nvPr/>
          </p:nvSpPr>
          <p:spPr>
            <a:xfrm>
              <a:off x="2050836" y="2449767"/>
              <a:ext cx="2525880" cy="369332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ISM transfer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2829013" y="2841913"/>
              <a:ext cx="578377" cy="30179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00787" y="2445047"/>
              <a:ext cx="2290607" cy="369332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FT of pulse profile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6528860" y="2836249"/>
              <a:ext cx="524813" cy="382908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799362" y="1345635"/>
              <a:ext cx="2231478" cy="369332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</a:t>
              </a:r>
              <a:r>
                <a:rPr lang="en-US" dirty="0" smtClean="0">
                  <a:solidFill>
                    <a:srgbClr val="FF0000"/>
                  </a:solidFill>
                </a:rPr>
                <a:t>ulsar noise power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8248146" y="1710177"/>
              <a:ext cx="125734" cy="1345508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638808" y="4041220"/>
            <a:ext cx="8505192" cy="2371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Comment 4: </a:t>
            </a:r>
            <a:br>
              <a:rPr lang="en-US" dirty="0" smtClean="0"/>
            </a:br>
            <a:r>
              <a:rPr lang="en-US" dirty="0" smtClean="0"/>
              <a:t>With P = 4 </a:t>
            </a:r>
            <a:r>
              <a:rPr lang="en-US" dirty="0" err="1" smtClean="0"/>
              <a:t>ms</a:t>
            </a:r>
            <a:r>
              <a:rPr lang="en-US" dirty="0" smtClean="0"/>
              <a:t>, e.g., the frequency shift represented by </a:t>
            </a:r>
            <a:r>
              <a:rPr lang="en-US" i="1" dirty="0" smtClean="0">
                <a:latin typeface="Symbol" charset="2"/>
                <a:cs typeface="Symbol" charset="2"/>
              </a:rPr>
              <a:t>a</a:t>
            </a:r>
            <a:r>
              <a:rPr lang="en-US" i="1" baseline="-25000" dirty="0" smtClean="0"/>
              <a:t>1</a:t>
            </a:r>
            <a:r>
              <a:rPr lang="en-US" dirty="0" smtClean="0"/>
              <a:t> = 1/</a:t>
            </a:r>
            <a:r>
              <a:rPr lang="en-US" i="1" dirty="0" smtClean="0"/>
              <a:t>P = </a:t>
            </a:r>
            <a:r>
              <a:rPr lang="en-US" dirty="0" smtClean="0"/>
              <a:t>250 Hz. This is a </a:t>
            </a:r>
            <a:r>
              <a:rPr lang="en-US" i="1" dirty="0" smtClean="0"/>
              <a:t>small </a:t>
            </a:r>
            <a:r>
              <a:rPr lang="en-US" dirty="0" smtClean="0"/>
              <a:t>shift, particularly compared to large bandwidths of 10 – 100 MHz (baseband sample intervals of 100 – 10 ns).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8" y="3110499"/>
            <a:ext cx="8515330" cy="76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53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of (AMN + ISM)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1246977"/>
          </a:xfrm>
        </p:spPr>
        <p:txBody>
          <a:bodyPr>
            <a:normAutofit/>
          </a:bodyPr>
          <a:lstStyle/>
          <a:p>
            <a:r>
              <a:rPr lang="en-US" dirty="0"/>
              <a:t>When amplitude modulated noise propagates through the ISM this becomes (no additive noise)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Stinebring - Oberlin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0BDC-3D73-2144-95FB-2E9AFC0AE6FB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050836" y="1345635"/>
            <a:ext cx="6980004" cy="1873522"/>
            <a:chOff x="2050836" y="1345635"/>
            <a:chExt cx="6980004" cy="1873522"/>
          </a:xfrm>
        </p:grpSpPr>
        <p:sp>
          <p:nvSpPr>
            <p:cNvPr id="9" name="TextBox 8"/>
            <p:cNvSpPr txBox="1"/>
            <p:nvPr/>
          </p:nvSpPr>
          <p:spPr>
            <a:xfrm>
              <a:off x="2050836" y="2449767"/>
              <a:ext cx="2525880" cy="369332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ISM transfer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2829013" y="2841913"/>
              <a:ext cx="578377" cy="30179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00787" y="2445047"/>
              <a:ext cx="2290607" cy="369332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FT of pulse profile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6528860" y="2836249"/>
              <a:ext cx="524813" cy="382908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799362" y="1345635"/>
              <a:ext cx="2231478" cy="369332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</a:t>
              </a:r>
              <a:r>
                <a:rPr lang="en-US" dirty="0" smtClean="0">
                  <a:solidFill>
                    <a:srgbClr val="FF0000"/>
                  </a:solidFill>
                </a:rPr>
                <a:t>ulsar noise power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8248146" y="1710177"/>
              <a:ext cx="125734" cy="1345508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638808" y="4041220"/>
            <a:ext cx="8042276" cy="224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Comment 5: </a:t>
            </a:r>
            <a:br>
              <a:rPr lang="en-US" dirty="0" smtClean="0"/>
            </a:br>
            <a:r>
              <a:rPr lang="en-US" dirty="0" smtClean="0"/>
              <a:t>Additive noise simply adds a power </a:t>
            </a:r>
            <a:r>
              <a:rPr lang="en-US" i="1" dirty="0" smtClean="0"/>
              <a:t>N</a:t>
            </a:r>
            <a:r>
              <a:rPr lang="en-US" i="1" baseline="-25000" dirty="0" smtClean="0"/>
              <a:t>0</a:t>
            </a:r>
            <a:r>
              <a:rPr lang="en-US" dirty="0" smtClean="0"/>
              <a:t> to the RHS of this equation.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8" y="3110499"/>
            <a:ext cx="8515330" cy="76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26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90920" y="1787135"/>
            <a:ext cx="7772135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mic Sans MS" pitchFamily="-107" charset="0"/>
              </a:rPr>
              <a:t>Using Cyclic Spectroscopy</a:t>
            </a:r>
            <a:br>
              <a:rPr lang="en-US" dirty="0" smtClean="0">
                <a:solidFill>
                  <a:schemeClr val="accent2"/>
                </a:solidFill>
                <a:latin typeface="Comic Sans MS" pitchFamily="-107" charset="0"/>
              </a:rPr>
            </a:br>
            <a:r>
              <a:rPr lang="en-US" dirty="0" smtClean="0">
                <a:solidFill>
                  <a:schemeClr val="accent2"/>
                </a:solidFill>
                <a:latin typeface="Comic Sans MS" pitchFamily="-107" charset="0"/>
              </a:rPr>
              <a:t>to</a:t>
            </a:r>
            <a:br>
              <a:rPr lang="en-US" dirty="0" smtClean="0">
                <a:solidFill>
                  <a:schemeClr val="accent2"/>
                </a:solidFill>
                <a:latin typeface="Comic Sans MS" pitchFamily="-107" charset="0"/>
              </a:rPr>
            </a:br>
            <a:r>
              <a:rPr lang="en-US" dirty="0" smtClean="0">
                <a:solidFill>
                  <a:schemeClr val="accent2"/>
                </a:solidFill>
                <a:latin typeface="Comic Sans MS" pitchFamily="-107" charset="0"/>
              </a:rPr>
              <a:t>Improve Pulsar Timing</a:t>
            </a:r>
            <a:r>
              <a:rPr lang="en-US" dirty="0">
                <a:solidFill>
                  <a:schemeClr val="accent2"/>
                </a:solidFill>
              </a:rPr>
              <a:t/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27517" y="3094502"/>
            <a:ext cx="6400271" cy="1752865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mic Sans MS" pitchFamily="-107" charset="0"/>
              </a:rPr>
              <a:t>Thanks to:</a:t>
            </a:r>
          </a:p>
          <a:p>
            <a:endParaRPr lang="en-US" sz="2400" dirty="0" smtClean="0">
              <a:solidFill>
                <a:schemeClr val="accent6"/>
              </a:solidFill>
              <a:latin typeface="Comic Sans MS" pitchFamily="-107" charset="0"/>
            </a:endParaRPr>
          </a:p>
          <a:p>
            <a:r>
              <a:rPr lang="en-US" sz="2400" dirty="0" smtClean="0">
                <a:solidFill>
                  <a:schemeClr val="accent6"/>
                </a:solidFill>
                <a:latin typeface="Comic Sans MS" pitchFamily="-107" charset="0"/>
              </a:rPr>
              <a:t>Jim </a:t>
            </a:r>
            <a:r>
              <a:rPr lang="en-US" sz="2400" dirty="0" err="1" smtClean="0">
                <a:solidFill>
                  <a:schemeClr val="accent6"/>
                </a:solidFill>
                <a:latin typeface="Comic Sans MS" pitchFamily="-107" charset="0"/>
              </a:rPr>
              <a:t>Cordes</a:t>
            </a:r>
            <a:endParaRPr lang="en-US" sz="2400" dirty="0" smtClean="0">
              <a:solidFill>
                <a:schemeClr val="accent6"/>
              </a:solidFill>
              <a:latin typeface="Comic Sans MS" pitchFamily="-107" charset="0"/>
            </a:endParaRPr>
          </a:p>
          <a:p>
            <a:r>
              <a:rPr lang="en-US" sz="2400" dirty="0" smtClean="0">
                <a:solidFill>
                  <a:schemeClr val="accent6"/>
                </a:solidFill>
                <a:latin typeface="Comic Sans MS" pitchFamily="-107" charset="0"/>
              </a:rPr>
              <a:t>Paul Demorest</a:t>
            </a:r>
          </a:p>
          <a:p>
            <a:r>
              <a:rPr lang="en-US" sz="2400" dirty="0" smtClean="0">
                <a:solidFill>
                  <a:schemeClr val="accent6"/>
                </a:solidFill>
                <a:latin typeface="Comic Sans MS" pitchFamily="-107" charset="0"/>
              </a:rPr>
              <a:t>Maura McLaughlin</a:t>
            </a:r>
            <a:endParaRPr lang="en-US" sz="2400" dirty="0" smtClean="0">
              <a:solidFill>
                <a:schemeClr val="accent6"/>
              </a:solidFill>
              <a:latin typeface="Comic Sans MS" pitchFamily="-107" charset="0"/>
            </a:endParaRPr>
          </a:p>
          <a:p>
            <a:r>
              <a:rPr lang="en-US" sz="2400" dirty="0" err="1" smtClean="0">
                <a:solidFill>
                  <a:schemeClr val="accent6"/>
                </a:solidFill>
                <a:latin typeface="Comic Sans MS" pitchFamily="-107" charset="0"/>
              </a:rPr>
              <a:t>Nipuni</a:t>
            </a:r>
            <a:r>
              <a:rPr lang="en-US" sz="2400" dirty="0" smtClean="0">
                <a:solidFill>
                  <a:schemeClr val="accent6"/>
                </a:solidFill>
                <a:latin typeface="Comic Sans MS" pitchFamily="-107" charset="0"/>
              </a:rPr>
              <a:t> </a:t>
            </a:r>
            <a:r>
              <a:rPr lang="en-US" sz="2400" dirty="0" err="1" smtClean="0">
                <a:solidFill>
                  <a:schemeClr val="accent6"/>
                </a:solidFill>
                <a:latin typeface="Comic Sans MS" pitchFamily="-107" charset="0"/>
              </a:rPr>
              <a:t>Palliyaguru</a:t>
            </a:r>
            <a:endParaRPr lang="en-US" sz="2400" dirty="0" smtClean="0">
              <a:solidFill>
                <a:schemeClr val="accent6"/>
              </a:solidFill>
              <a:latin typeface="Comic Sans MS" pitchFamily="-107" charset="0"/>
            </a:endParaRPr>
          </a:p>
          <a:p>
            <a:r>
              <a:rPr lang="en-US" sz="2400" dirty="0" smtClean="0">
                <a:solidFill>
                  <a:schemeClr val="accent6"/>
                </a:solidFill>
                <a:latin typeface="Comic Sans MS" pitchFamily="-107" charset="0"/>
              </a:rPr>
              <a:t>Mark Walker</a:t>
            </a:r>
            <a:endParaRPr lang="en-US" sz="2400" dirty="0">
              <a:solidFill>
                <a:schemeClr val="accent6"/>
              </a:solidFill>
              <a:latin typeface="Comic Sans MS" pitchFamily="-107" charset="0"/>
            </a:endParaRPr>
          </a:p>
          <a:p>
            <a:r>
              <a:rPr lang="en-US" sz="2400" dirty="0" smtClean="0">
                <a:solidFill>
                  <a:schemeClr val="accent6"/>
                </a:solidFill>
                <a:latin typeface="Comic Sans MS" pitchFamily="-107" charset="0"/>
              </a:rPr>
              <a:t>&amp; the </a:t>
            </a:r>
            <a:r>
              <a:rPr lang="en-US" sz="2400" dirty="0" err="1" smtClean="0">
                <a:solidFill>
                  <a:schemeClr val="accent6"/>
                </a:solidFill>
                <a:latin typeface="Comic Sans MS" pitchFamily="-107" charset="0"/>
              </a:rPr>
              <a:t>NANOGrav</a:t>
            </a:r>
            <a:r>
              <a:rPr lang="en-US" sz="2400" dirty="0" smtClean="0">
                <a:solidFill>
                  <a:schemeClr val="accent6"/>
                </a:solidFill>
                <a:latin typeface="Comic Sans MS" pitchFamily="-107" charset="0"/>
              </a:rPr>
              <a:t> IMM Team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Stinebring - Oberlin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E33B-A8EC-C64F-ADA7-6942D191740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35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1681832"/>
          </a:xfrm>
        </p:spPr>
        <p:txBody>
          <a:bodyPr>
            <a:normAutofit/>
          </a:bodyPr>
          <a:lstStyle/>
          <a:p>
            <a:r>
              <a:rPr lang="en-US" dirty="0" smtClean="0"/>
              <a:t>Use the CS to determine         to within an additive constant. Represent         as an amplitude and a phase. Then substitute into the CS formula: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Stinebring - Oberlin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0BDC-3D73-2144-95FB-2E9AFC0AE6F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9689" y="4839663"/>
            <a:ext cx="8042276" cy="1787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phase of the CS is the </a:t>
            </a:r>
            <a:r>
              <a:rPr lang="en-US" i="1" dirty="0" smtClean="0"/>
              <a:t>change </a:t>
            </a:r>
            <a:r>
              <a:rPr lang="en-US" dirty="0" smtClean="0"/>
              <a:t>in phase of the transfer function over                                  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566" y="1691223"/>
            <a:ext cx="703953" cy="3567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665" y="2049698"/>
            <a:ext cx="644709" cy="3267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419" y="3238000"/>
            <a:ext cx="4076700" cy="469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0" y="4155962"/>
            <a:ext cx="7874000" cy="469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1930" y="5262548"/>
            <a:ext cx="2500642" cy="37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3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2240" y="107576"/>
            <a:ext cx="8042276" cy="1336956"/>
          </a:xfrm>
        </p:spPr>
        <p:txBody>
          <a:bodyPr/>
          <a:lstStyle/>
          <a:p>
            <a:r>
              <a:rPr lang="en-US" dirty="0" smtClean="0"/>
              <a:t>Reconstructing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1009712"/>
          </a:xfrm>
        </p:spPr>
        <p:txBody>
          <a:bodyPr/>
          <a:lstStyle/>
          <a:p>
            <a:r>
              <a:rPr lang="en-US" dirty="0" smtClean="0"/>
              <a:t>The amplitude is easy: the standard spectrum provides a good measurement of it.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Stinebring - Oberlin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0BDC-3D73-2144-95FB-2E9AFC0AE6F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1675" y="2551044"/>
            <a:ext cx="8042276" cy="3660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phase is harder, but that’s where the payoff comes from. Some approaches: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Direct Phase Integration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Demorest-Walker least-squares optimization.</a:t>
            </a:r>
            <a:br>
              <a:rPr lang="en-US" dirty="0" smtClean="0"/>
            </a:br>
            <a:r>
              <a:rPr lang="en-US" dirty="0" smtClean="0"/>
              <a:t>Adjust         to minimize:</a:t>
            </a:r>
          </a:p>
          <a:p>
            <a:pPr marL="685800" lvl="2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871" y="817364"/>
            <a:ext cx="1261992" cy="6396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3573" y="4092793"/>
            <a:ext cx="3938022" cy="6999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6358" y="5652120"/>
            <a:ext cx="4722824" cy="444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426" y="5243705"/>
            <a:ext cx="669521" cy="33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5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Signal-to-Noise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1009712"/>
          </a:xfrm>
        </p:spPr>
        <p:txBody>
          <a:bodyPr>
            <a:normAutofit/>
          </a:bodyPr>
          <a:lstStyle/>
          <a:p>
            <a:r>
              <a:rPr lang="en-US" dirty="0" smtClean="0"/>
              <a:t>How big is the signal that we’re trying to estimate with Cyclic Spectroscopy?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Stinebring - Oberlin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0BDC-3D73-2144-95FB-2E9AFC0AE6F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5692" y="2698556"/>
            <a:ext cx="8042276" cy="1506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CS – corrected for the profile </a:t>
            </a:r>
            <a:r>
              <a:rPr lang="en-US" i="1" dirty="0" smtClean="0"/>
              <a:t>A(</a:t>
            </a:r>
            <a:r>
              <a:rPr lang="en-US" i="1" dirty="0" err="1" smtClean="0">
                <a:latin typeface="Symbol" charset="2"/>
                <a:cs typeface="Symbol" charset="2"/>
              </a:rPr>
              <a:t>a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)</a:t>
            </a:r>
            <a:r>
              <a:rPr lang="en-US" dirty="0" smtClean="0"/>
              <a:t> – is almost completely Real. You are typically estimating a very small </a:t>
            </a:r>
            <a:r>
              <a:rPr lang="en-US" i="1" dirty="0" smtClean="0">
                <a:latin typeface="Symbol" charset="2"/>
                <a:cs typeface="Symbol" charset="2"/>
              </a:rPr>
              <a:t>F</a:t>
            </a:r>
            <a:r>
              <a:rPr lang="en-US" i="1" baseline="-25000" dirty="0" smtClean="0"/>
              <a:t>B</a:t>
            </a:r>
            <a:r>
              <a:rPr lang="en-US" dirty="0" smtClean="0"/>
              <a:t> in the presence of noise (see next slides).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537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– linear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1009712"/>
          </a:xfrm>
        </p:spPr>
        <p:txBody>
          <a:bodyPr/>
          <a:lstStyle/>
          <a:p>
            <a:r>
              <a:rPr lang="en-US" dirty="0" smtClean="0"/>
              <a:t>If the profile is shifted by 1 (</a:t>
            </a:r>
            <a:r>
              <a:rPr lang="en-US" dirty="0" err="1" smtClean="0"/>
              <a:t>Nyquist</a:t>
            </a:r>
            <a:r>
              <a:rPr lang="en-US" dirty="0" smtClean="0"/>
              <a:t>) sample there is a 2</a:t>
            </a:r>
            <a:r>
              <a:rPr lang="en-US" i="1" dirty="0" smtClean="0">
                <a:latin typeface="Symbol" charset="2"/>
                <a:cs typeface="Symbol" charset="2"/>
              </a:rPr>
              <a:t>p</a:t>
            </a:r>
            <a:r>
              <a:rPr lang="en-US" dirty="0" smtClean="0"/>
              <a:t> phase change across the band for </a:t>
            </a:r>
            <a:r>
              <a:rPr lang="en-US" i="1" dirty="0" smtClean="0"/>
              <a:t>B(</a:t>
            </a:r>
            <a:r>
              <a:rPr lang="en-US" i="1" dirty="0" smtClean="0">
                <a:latin typeface="Symbol" charset="2"/>
                <a:cs typeface="Symbol" charset="2"/>
              </a:rPr>
              <a:t>n</a:t>
            </a:r>
            <a:r>
              <a:rPr lang="en-US" i="1" dirty="0" smtClean="0"/>
              <a:t>)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Stinebring - Oberlin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0BDC-3D73-2144-95FB-2E9AFC0AE6F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1675" y="3720504"/>
            <a:ext cx="8042276" cy="1009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 P = 4 </a:t>
            </a:r>
            <a:r>
              <a:rPr lang="en-US" dirty="0" err="1" smtClean="0"/>
              <a:t>ms</a:t>
            </a:r>
            <a:r>
              <a:rPr lang="en-US" dirty="0" smtClean="0"/>
              <a:t>,  BW = 10 MHz, N = 4 x 10</a:t>
            </a:r>
            <a:r>
              <a:rPr lang="en-US" baseline="30000" dirty="0" smtClean="0"/>
              <a:t>4</a:t>
            </a:r>
            <a:r>
              <a:rPr lang="en-US" dirty="0" smtClean="0"/>
              <a:t>. This yields a CS signal of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00" y="2735131"/>
            <a:ext cx="3924300" cy="469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4824716"/>
            <a:ext cx="48641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95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Stinebring - Oberlin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0BDC-3D73-2144-95FB-2E9AFC0AE6F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" name="Picture 1" descr="N 1 - no averaging - no labe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548640"/>
            <a:ext cx="6172202" cy="49377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6478" y="656966"/>
            <a:ext cx="1008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 = 1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166928" y="473583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Imag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414164" y="2713676"/>
            <a:ext cx="80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6441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 100 averag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548640"/>
            <a:ext cx="6172200" cy="493776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Stinebring - Oberlin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0BDC-3D73-2144-95FB-2E9AFC0AE6F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36478" y="656966"/>
            <a:ext cx="1399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 = 100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166928" y="473583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Imag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414164" y="2713676"/>
            <a:ext cx="80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2638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 10-to-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548640"/>
            <a:ext cx="6172200" cy="493776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Stinebring - Oberlin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0BDC-3D73-2144-95FB-2E9AFC0AE6F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36478" y="656966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 = 10</a:t>
            </a:r>
            <a:r>
              <a:rPr lang="en-US" sz="2400" b="1" baseline="30000" dirty="0" smtClean="0"/>
              <a:t>4</a:t>
            </a:r>
            <a:endParaRPr lang="en-US" sz="2400" b="1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4166928" y="473583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Imag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414164" y="2713676"/>
            <a:ext cx="80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4591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ulse jit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67" y="1313933"/>
            <a:ext cx="4176755" cy="3341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344993"/>
            <a:ext cx="8042276" cy="1336956"/>
          </a:xfrm>
        </p:spPr>
        <p:txBody>
          <a:bodyPr/>
          <a:lstStyle/>
          <a:p>
            <a:r>
              <a:rPr lang="en-US" dirty="0" smtClean="0"/>
              <a:t>Pulse Jitter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118434"/>
            <a:ext cx="8042276" cy="618886"/>
          </a:xfrm>
        </p:spPr>
        <p:txBody>
          <a:bodyPr/>
          <a:lstStyle/>
          <a:p>
            <a:r>
              <a:rPr lang="en-US" dirty="0" smtClean="0"/>
              <a:t>A shift in the pulse is a phase ramp in </a:t>
            </a:r>
            <a:r>
              <a:rPr lang="en-US" i="1" dirty="0" smtClean="0"/>
              <a:t>B(</a:t>
            </a:r>
            <a:r>
              <a:rPr lang="en-US" i="1" dirty="0" smtClean="0">
                <a:latin typeface="Symbol" charset="2"/>
                <a:cs typeface="Symbol" charset="2"/>
              </a:rPr>
              <a:t>n</a:t>
            </a:r>
            <a:r>
              <a:rPr lang="en-US" i="1" dirty="0" smtClean="0"/>
              <a:t>)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Stinebring - Oberlin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0BDC-3D73-2144-95FB-2E9AFC0AE6F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1675" y="4421255"/>
            <a:ext cx="8042276" cy="1739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is an offset (either positive or negative) in the phase of the Cyclic Spectrum, </a:t>
            </a:r>
            <a:r>
              <a:rPr lang="en-US" i="1" dirty="0" smtClean="0">
                <a:latin typeface="Symbol" charset="2"/>
                <a:cs typeface="Symbol" charset="2"/>
              </a:rPr>
              <a:t>F</a:t>
            </a:r>
            <a:r>
              <a:rPr lang="en-US" i="1" baseline="-25000" dirty="0" smtClean="0"/>
              <a:t>S</a:t>
            </a:r>
            <a:r>
              <a:rPr lang="en-US" i="1" dirty="0" smtClean="0"/>
              <a:t>(</a:t>
            </a:r>
            <a:r>
              <a:rPr lang="en-US" i="1" dirty="0" smtClean="0">
                <a:latin typeface="Symbol" charset="2"/>
                <a:cs typeface="Symbol" charset="2"/>
              </a:rPr>
              <a:t>n</a:t>
            </a:r>
            <a:r>
              <a:rPr lang="en-US" i="1" dirty="0" smtClean="0"/>
              <a:t>)</a:t>
            </a:r>
            <a:r>
              <a:rPr lang="en-US" dirty="0" smtClean="0"/>
              <a:t>. This will be another form of phase noise (i.e. similar to the N=1, N=100, N= 10</a:t>
            </a:r>
            <a:r>
              <a:rPr lang="en-US" baseline="30000" dirty="0" smtClean="0"/>
              <a:t>4</a:t>
            </a:r>
            <a:r>
              <a:rPr lang="en-US" dirty="0" smtClean="0"/>
              <a:t> plots).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69980" y="2000098"/>
            <a:ext cx="3311386" cy="184665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If you shift by a fraction </a:t>
            </a:r>
            <a:r>
              <a:rPr lang="en-US" sz="2400" dirty="0" smtClean="0">
                <a:latin typeface="Symbol" charset="2"/>
                <a:cs typeface="Symbol" charset="2"/>
              </a:rPr>
              <a:t>e</a:t>
            </a:r>
          </a:p>
          <a:p>
            <a:r>
              <a:rPr lang="en-US" dirty="0" smtClean="0"/>
              <a:t>of the period, it will produce</a:t>
            </a:r>
          </a:p>
          <a:p>
            <a:r>
              <a:rPr lang="en-US" dirty="0" smtClean="0"/>
              <a:t>a phase error of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492" y="3008645"/>
            <a:ext cx="1074659" cy="50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7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490987"/>
            <a:ext cx="8042276" cy="1336956"/>
          </a:xfrm>
        </p:spPr>
        <p:txBody>
          <a:bodyPr/>
          <a:lstStyle/>
          <a:p>
            <a:r>
              <a:rPr lang="en-US" dirty="0" smtClean="0"/>
              <a:t>Closing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074636"/>
            <a:ext cx="8042276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CS produces a </a:t>
            </a:r>
            <a:r>
              <a:rPr lang="en-US" i="1" dirty="0" smtClean="0"/>
              <a:t>function </a:t>
            </a:r>
            <a:r>
              <a:rPr lang="en-US" dirty="0" smtClean="0"/>
              <a:t>(the pulse broadening function) instead of only a single number, the TOA. This is useful for </a:t>
            </a:r>
            <a:r>
              <a:rPr lang="en-US" b="1" dirty="0" smtClean="0">
                <a:solidFill>
                  <a:srgbClr val="FF0000"/>
                </a:solidFill>
              </a:rPr>
              <a:t>detecting and mitigating scattering noise.</a:t>
            </a:r>
          </a:p>
          <a:p>
            <a:r>
              <a:rPr lang="en-US" dirty="0" smtClean="0"/>
              <a:t>The signal-to-noise ratio of the TOA estimate is the same in both cases, but the CS has additional information about the nature of the time delay: scattering and profile changes.</a:t>
            </a:r>
          </a:p>
          <a:p>
            <a:r>
              <a:rPr lang="en-US" dirty="0" smtClean="0"/>
              <a:t>We are still very much in the </a:t>
            </a:r>
            <a:r>
              <a:rPr lang="en-US" b="1" dirty="0" smtClean="0">
                <a:solidFill>
                  <a:srgbClr val="FF0000"/>
                </a:solidFill>
              </a:rPr>
              <a:t>Research and Development </a:t>
            </a:r>
            <a:r>
              <a:rPr lang="en-US" dirty="0" smtClean="0"/>
              <a:t>phase. Next crucial step: demonstrate that CS correction of real data improves arrival times (</a:t>
            </a:r>
            <a:r>
              <a:rPr lang="en-US" dirty="0" err="1" smtClean="0"/>
              <a:t>Nipuni</a:t>
            </a:r>
            <a:r>
              <a:rPr lang="en-US" dirty="0" smtClean="0"/>
              <a:t> </a:t>
            </a:r>
            <a:r>
              <a:rPr lang="en-US" dirty="0" err="1" smtClean="0"/>
              <a:t>Palliyaguru’s</a:t>
            </a:r>
            <a:r>
              <a:rPr lang="en-US" dirty="0" smtClean="0"/>
              <a:t> PhD work).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Stinebring - Oberlin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0BDC-3D73-2144-95FB-2E9AFC0AE6F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9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38917"/>
            <a:ext cx="8042276" cy="840940"/>
          </a:xfrm>
        </p:spPr>
        <p:txBody>
          <a:bodyPr/>
          <a:lstStyle/>
          <a:p>
            <a:r>
              <a:rPr lang="en-US" dirty="0" smtClean="0"/>
              <a:t>Coherent </a:t>
            </a:r>
            <a:r>
              <a:rPr lang="en-US" dirty="0" err="1" smtClean="0"/>
              <a:t>Dedispersion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160075"/>
            <a:ext cx="8042276" cy="1568657"/>
          </a:xfrm>
        </p:spPr>
        <p:txBody>
          <a:bodyPr>
            <a:normAutofit/>
          </a:bodyPr>
          <a:lstStyle/>
          <a:p>
            <a:r>
              <a:rPr lang="en-US" dirty="0" smtClean="0"/>
              <a:t>Developed in 1971 by Tim Hankins. Use the phase information of the ISM transfer function, </a:t>
            </a:r>
            <a:r>
              <a:rPr lang="en-US" i="1" dirty="0" smtClean="0"/>
              <a:t>B(</a:t>
            </a:r>
            <a:r>
              <a:rPr lang="en-US" i="1" dirty="0" smtClean="0">
                <a:latin typeface="Symbol" charset="2"/>
                <a:cs typeface="Symbol" charset="2"/>
              </a:rPr>
              <a:t>n</a:t>
            </a:r>
            <a:r>
              <a:rPr lang="en-US" i="1" dirty="0" smtClean="0"/>
              <a:t>)</a:t>
            </a:r>
            <a:r>
              <a:rPr lang="en-US" dirty="0" smtClean="0"/>
              <a:t>, to perfectly remove dispersion.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Stinebring - Oberlin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0BDC-3D73-2144-95FB-2E9AFC0AE6F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Picture 8" descr="phase of linearly chirping sign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730" y="2514964"/>
            <a:ext cx="4928906" cy="3943125"/>
          </a:xfrm>
          <a:prstGeom prst="rect">
            <a:avLst/>
          </a:prstGeom>
          <a:ln cap="rnd">
            <a:solidFill>
              <a:schemeClr val="accent1">
                <a:lumMod val="75000"/>
              </a:schemeClr>
            </a:solidFill>
            <a:round/>
          </a:ln>
          <a:effectLst>
            <a:glow rad="101600">
              <a:schemeClr val="accent1">
                <a:lumMod val="75000"/>
                <a:alpha val="7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04097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Broadening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Stinebring - Oberlin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0BDC-3D73-2144-95FB-2E9AFC0AE6F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 descr="1.1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831" y="1559279"/>
            <a:ext cx="4616374" cy="451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08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Stinebring - Oberlin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09A3-FB72-3949-921A-70C5CD749D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61827" name="Picture 3" descr="dynsec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0065" y="95912"/>
            <a:ext cx="5563526" cy="6618552"/>
          </a:xfrm>
          <a:prstGeom prst="rect">
            <a:avLst/>
          </a:prstGeom>
          <a:noFill/>
        </p:spPr>
      </p:pic>
      <p:grpSp>
        <p:nvGrpSpPr>
          <p:cNvPr id="461833" name="Group 9"/>
          <p:cNvGrpSpPr>
            <a:grpSpLocks/>
          </p:cNvGrpSpPr>
          <p:nvPr/>
        </p:nvGrpSpPr>
        <p:grpSpPr bwMode="auto">
          <a:xfrm>
            <a:off x="1869289" y="1717158"/>
            <a:ext cx="2456657" cy="4976813"/>
            <a:chOff x="2826" y="2596"/>
            <a:chExt cx="3714" cy="7524"/>
          </a:xfrm>
        </p:grpSpPr>
        <p:graphicFrame>
          <p:nvGraphicFramePr>
            <p:cNvPr id="461829" name="Object 5"/>
            <p:cNvGraphicFramePr>
              <a:graphicFrameLocks noChangeAspect="1"/>
            </p:cNvGraphicFramePr>
            <p:nvPr/>
          </p:nvGraphicFramePr>
          <p:xfrm>
            <a:off x="3067" y="2596"/>
            <a:ext cx="567" cy="5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7" name="Equation" r:id="rId5" imgW="114300" imgH="114300" progId="Equation.3">
                    <p:embed/>
                  </p:oleObj>
                </mc:Choice>
                <mc:Fallback>
                  <p:oleObj name="Equation" r:id="rId5" imgW="114300" imgH="114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7" y="2596"/>
                          <a:ext cx="567" cy="567"/>
                        </a:xfrm>
                        <a:prstGeom prst="rect">
                          <a:avLst/>
                        </a:prstGeom>
                        <a:solidFill>
                          <a:srgbClr val="BBE0E3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830" name="Object 6"/>
            <p:cNvGraphicFramePr>
              <a:graphicFrameLocks noChangeAspect="1"/>
            </p:cNvGraphicFramePr>
            <p:nvPr/>
          </p:nvGraphicFramePr>
          <p:xfrm>
            <a:off x="6046" y="4482"/>
            <a:ext cx="494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8" name="Equation" r:id="rId7" imgW="88900" imgH="114300" progId="Equation.3">
                    <p:embed/>
                  </p:oleObj>
                </mc:Choice>
                <mc:Fallback>
                  <p:oleObj name="Equation" r:id="rId7" imgW="88900" imgH="114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46" y="4482"/>
                          <a:ext cx="494" cy="635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831" name="Object 7"/>
            <p:cNvGraphicFramePr>
              <a:graphicFrameLocks noChangeAspect="1"/>
            </p:cNvGraphicFramePr>
            <p:nvPr/>
          </p:nvGraphicFramePr>
          <p:xfrm>
            <a:off x="2826" y="6042"/>
            <a:ext cx="819" cy="9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9" name="Equation" r:id="rId9" imgW="152400" imgH="177800" progId="Equation.3">
                    <p:embed/>
                  </p:oleObj>
                </mc:Choice>
                <mc:Fallback>
                  <p:oleObj name="Equation" r:id="rId9" imgW="152400" imgH="177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6" y="6042"/>
                          <a:ext cx="819" cy="956"/>
                        </a:xfrm>
                        <a:prstGeom prst="rect">
                          <a:avLst/>
                        </a:prstGeom>
                        <a:solidFill>
                          <a:srgbClr val="BBE0E3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832" name="Object 8"/>
            <p:cNvGraphicFramePr>
              <a:graphicFrameLocks noChangeAspect="1"/>
            </p:cNvGraphicFramePr>
            <p:nvPr/>
          </p:nvGraphicFramePr>
          <p:xfrm>
            <a:off x="5307" y="9280"/>
            <a:ext cx="660" cy="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00" name="Equation" r:id="rId11" imgW="139700" imgH="177800" progId="Equation.3">
                    <p:embed/>
                  </p:oleObj>
                </mc:Choice>
                <mc:Fallback>
                  <p:oleObj name="Equation" r:id="rId11" imgW="139700" imgH="177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7" y="9280"/>
                          <a:ext cx="660" cy="840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1834" name="Text Box 10"/>
          <p:cNvSpPr txBox="1">
            <a:spLocks noChangeArrowheads="1"/>
          </p:cNvSpPr>
          <p:nvPr/>
        </p:nvSpPr>
        <p:spPr bwMode="auto">
          <a:xfrm>
            <a:off x="7772818" y="4812119"/>
            <a:ext cx="1140073" cy="593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39179" tIns="19589" rIns="39179" bIns="19589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logarithmic</a:t>
            </a:r>
          </a:p>
          <a:p>
            <a:r>
              <a:rPr lang="en-US">
                <a:solidFill>
                  <a:schemeClr val="bg1"/>
                </a:solidFill>
              </a:rPr>
              <a:t>grayscale</a:t>
            </a:r>
          </a:p>
        </p:txBody>
      </p:sp>
      <p:sp>
        <p:nvSpPr>
          <p:cNvPr id="461835" name="Text Box 11"/>
          <p:cNvSpPr txBox="1">
            <a:spLocks noChangeArrowheads="1"/>
          </p:cNvSpPr>
          <p:nvPr/>
        </p:nvSpPr>
        <p:spPr bwMode="auto">
          <a:xfrm>
            <a:off x="7621987" y="1158884"/>
            <a:ext cx="949591" cy="593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39179" tIns="19589" rIns="39179" bIns="19589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   linear</a:t>
            </a:r>
          </a:p>
          <a:p>
            <a:r>
              <a:rPr lang="en-US">
                <a:solidFill>
                  <a:schemeClr val="bg1"/>
                </a:solidFill>
              </a:rPr>
              <a:t>grayscale</a:t>
            </a:r>
          </a:p>
        </p:txBody>
      </p:sp>
      <p:sp>
        <p:nvSpPr>
          <p:cNvPr id="461838" name="Text Box 14"/>
          <p:cNvSpPr txBox="1">
            <a:spLocks noChangeArrowheads="1"/>
          </p:cNvSpPr>
          <p:nvPr/>
        </p:nvSpPr>
        <p:spPr bwMode="auto">
          <a:xfrm>
            <a:off x="3339046" y="3845058"/>
            <a:ext cx="2936214" cy="492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600" i="1">
                <a:solidFill>
                  <a:srgbClr val="800040"/>
                </a:solidFill>
              </a:rPr>
              <a:t>secondary </a:t>
            </a:r>
            <a:r>
              <a:rPr lang="en-US" sz="2600">
                <a:solidFill>
                  <a:srgbClr val="800040"/>
                </a:solidFill>
              </a:rPr>
              <a:t>spectrum</a:t>
            </a:r>
            <a:endParaRPr lang="en-US" sz="2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55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1028" descr="f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55617"/>
            <a:ext cx="7367588" cy="5303837"/>
          </a:xfrm>
          <a:prstGeom prst="rect">
            <a:avLst/>
          </a:prstGeom>
          <a:noFill/>
        </p:spPr>
      </p:pic>
      <p:sp>
        <p:nvSpPr>
          <p:cNvPr id="7173" name="Text Box 1029"/>
          <p:cNvSpPr txBox="1">
            <a:spLocks noChangeArrowheads="1"/>
          </p:cNvSpPr>
          <p:nvPr/>
        </p:nvSpPr>
        <p:spPr bwMode="auto">
          <a:xfrm>
            <a:off x="1472947" y="5819353"/>
            <a:ext cx="4330773" cy="37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021" tIns="47011" rIns="94021" bIns="4701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Hemberger</a:t>
            </a:r>
            <a:r>
              <a:rPr lang="en-US" dirty="0"/>
              <a:t> &amp; Stinebring 2008, </a:t>
            </a:r>
            <a:r>
              <a:rPr lang="en-US" dirty="0" err="1"/>
              <a:t>ApJ</a:t>
            </a:r>
            <a:r>
              <a:rPr lang="en-US" dirty="0"/>
              <a:t>, 674, L37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Stinebring - Oberlin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0BDC-3D73-2144-95FB-2E9AFC0AE6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60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1009712"/>
          </a:xfrm>
        </p:spPr>
        <p:txBody>
          <a:bodyPr/>
          <a:lstStyle/>
          <a:p>
            <a:r>
              <a:rPr lang="en-US" dirty="0" smtClean="0"/>
              <a:t>The pulsar signal is consistent with an amplitude modulated noise process (</a:t>
            </a:r>
            <a:r>
              <a:rPr lang="en-US" dirty="0" err="1" smtClean="0"/>
              <a:t>Rickett</a:t>
            </a:r>
            <a:r>
              <a:rPr lang="en-US" dirty="0" smtClean="0"/>
              <a:t> 1976, …)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Stinebring - Oberlin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0BDC-3D73-2144-95FB-2E9AFC0AE6F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00" y="2824824"/>
            <a:ext cx="3086100" cy="4699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01675" y="3720504"/>
            <a:ext cx="8042276" cy="1009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Including the pulse </a:t>
            </a:r>
            <a:r>
              <a:rPr lang="en-US" b="1" dirty="0"/>
              <a:t>b</a:t>
            </a:r>
            <a:r>
              <a:rPr lang="en-US" dirty="0" smtClean="0"/>
              <a:t>roadening of the ISM and additive noise, we have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5023313"/>
            <a:ext cx="82931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41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AMN model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1009712"/>
          </a:xfrm>
        </p:spPr>
        <p:txBody>
          <a:bodyPr/>
          <a:lstStyle/>
          <a:p>
            <a:r>
              <a:rPr lang="en-US" dirty="0" smtClean="0"/>
              <a:t>In the frequency domain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Stinebring - Oberlin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0BDC-3D73-2144-95FB-2E9AFC0AE6F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0" y="2824824"/>
            <a:ext cx="6426200" cy="4699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01675" y="4041515"/>
            <a:ext cx="8042276" cy="1303922"/>
            <a:chOff x="701675" y="3720504"/>
            <a:chExt cx="8042276" cy="1303922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701675" y="3720504"/>
              <a:ext cx="8042276" cy="130392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9250" indent="-349250" algn="l" defTabSz="914400" rtl="0" eaLnBrk="1" latinLnBrk="0" hangingPunct="1">
                <a:spcBef>
                  <a:spcPts val="2000"/>
                </a:spcBef>
                <a:buClr>
                  <a:schemeClr val="accent1">
                    <a:lumMod val="60000"/>
                    <a:lumOff val="40000"/>
                  </a:schemeClr>
                </a:buClr>
                <a:buSzPct val="110000"/>
                <a:buFont typeface="Wingdings 2" pitchFamily="18" charset="2"/>
                <a:buChar char=""/>
                <a:defRPr sz="2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336550" algn="l" defTabSz="914400" rtl="0" eaLnBrk="1" latinLnBrk="0" hangingPunct="1">
                <a:spcBef>
                  <a:spcPts val="600"/>
                </a:spcBef>
                <a:buClr>
                  <a:schemeClr val="accent1">
                    <a:lumMod val="75000"/>
                  </a:schemeClr>
                </a:buClr>
                <a:buSzPct val="110000"/>
                <a:buFont typeface="Wingdings 2" pitchFamily="18" charset="2"/>
                <a:buChar char=""/>
                <a:defRPr sz="22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68375" indent="-282575" algn="l" defTabSz="914400" rtl="0" eaLnBrk="1" latinLnBrk="0" hangingPunct="1">
                <a:spcBef>
                  <a:spcPts val="600"/>
                </a:spcBef>
                <a:buClr>
                  <a:schemeClr val="accent1">
                    <a:lumMod val="60000"/>
                    <a:lumOff val="40000"/>
                  </a:schemeClr>
                </a:buClr>
                <a:buSzPct val="110000"/>
                <a:buFont typeface="Wingdings 2" pitchFamily="18" charset="2"/>
                <a:buChar char="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263650" indent="-295275" algn="l" defTabSz="914400" rtl="0" eaLnBrk="1" latinLnBrk="0" hangingPunct="1">
                <a:spcBef>
                  <a:spcPts val="600"/>
                </a:spcBef>
                <a:buClr>
                  <a:schemeClr val="accent1">
                    <a:lumMod val="75000"/>
                  </a:schemeClr>
                </a:buClr>
                <a:buSzPct val="110000"/>
                <a:buFont typeface="Wingdings 2" pitchFamily="18" charset="2"/>
                <a:buChar char="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546225" indent="-282575" algn="l" defTabSz="914400" rtl="0" eaLnBrk="1" latinLnBrk="0" hangingPunct="1">
                <a:spcBef>
                  <a:spcPts val="600"/>
                </a:spcBef>
                <a:buClr>
                  <a:schemeClr val="accent1">
                    <a:lumMod val="60000"/>
                    <a:lumOff val="40000"/>
                  </a:schemeClr>
                </a:buClr>
                <a:buSzPct val="110000"/>
                <a:buFont typeface="Wingdings 2" pitchFamily="18" charset="2"/>
                <a:buChar char="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828800" indent="-282575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110000"/>
                <a:buFont typeface="Wingdings 2" pitchFamily="18" charset="2"/>
                <a:buChar char=""/>
                <a:defRPr lang="en-US" sz="180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117725" indent="-282575" algn="l" defTabSz="914400" rtl="0" eaLnBrk="1" latinLnBrk="0" hangingPunct="1">
                <a:spcBef>
                  <a:spcPct val="20000"/>
                </a:spcBef>
                <a:buClr>
                  <a:schemeClr val="accent1">
                    <a:lumMod val="60000"/>
                    <a:lumOff val="40000"/>
                  </a:schemeClr>
                </a:buClr>
                <a:buSzPct val="110000"/>
                <a:buFont typeface="Wingdings 2" pitchFamily="18" charset="2"/>
                <a:buChar char=""/>
                <a:defRPr lang="en-US" sz="180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398713" indent="-282575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110000"/>
                <a:buFont typeface="Wingdings 2" pitchFamily="18" charset="2"/>
                <a:buChar char=""/>
                <a:defRPr lang="en-US" sz="180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689225" indent="-282575" algn="l" defTabSz="914400" rtl="0" eaLnBrk="1" latinLnBrk="0" hangingPunct="1">
                <a:spcBef>
                  <a:spcPct val="20000"/>
                </a:spcBef>
                <a:buClr>
                  <a:schemeClr val="accent1">
                    <a:lumMod val="60000"/>
                    <a:lumOff val="40000"/>
                  </a:schemeClr>
                </a:buClr>
                <a:buSzPct val="110000"/>
                <a:buFont typeface="Wingdings 2" pitchFamily="18" charset="2"/>
                <a:buChar char=""/>
                <a:defRPr lang="en-US" sz="18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         </a:t>
              </a:r>
              <a:r>
                <a:rPr lang="en-US" dirty="0"/>
                <a:t>is the </a:t>
              </a:r>
              <a:r>
                <a:rPr lang="en-US" b="1" dirty="0"/>
                <a:t>transfer function</a:t>
              </a:r>
              <a:r>
                <a:rPr lang="en-US" dirty="0"/>
                <a:t> of the </a:t>
              </a:r>
              <a:r>
                <a:rPr lang="en-US" dirty="0" smtClean="0"/>
                <a:t>ISM, the</a:t>
              </a:r>
              <a:br>
                <a:rPr lang="en-US" dirty="0" smtClean="0"/>
              </a:br>
              <a:r>
                <a:rPr lang="en-US" dirty="0" smtClean="0"/>
                <a:t>Fourier transform of the pulse broadening function        .</a:t>
              </a:r>
              <a:endParaRPr lang="en-US" dirty="0"/>
            </a:p>
            <a:p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6174" y="3777456"/>
              <a:ext cx="758728" cy="38456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97942" y="4524892"/>
              <a:ext cx="505905" cy="3599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5211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Stinebring - Oberlin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F09A3-FB72-3949-921A-70C5CD749DD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Black slide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745595"/>
            <a:ext cx="6692900" cy="2000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26257" y="3174972"/>
            <a:ext cx="436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MNRAS, 2011, 416, 2821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412" y="3139133"/>
            <a:ext cx="2602699" cy="27027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059" y="2854487"/>
            <a:ext cx="296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MNRAS 2011, 416, 2821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81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3755</TotalTime>
  <Words>958</Words>
  <Application>Microsoft Macintosh PowerPoint</Application>
  <PresentationFormat>On-screen Show (4:3)</PresentationFormat>
  <Paragraphs>208</Paragraphs>
  <Slides>28</Slides>
  <Notes>28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Breeze</vt:lpstr>
      <vt:lpstr>Equation</vt:lpstr>
      <vt:lpstr>Microsoft Equation</vt:lpstr>
      <vt:lpstr>Using Cyclic Spectroscopy to Improve Pulsar Timing </vt:lpstr>
      <vt:lpstr>Using Cyclic Spectroscopy to Improve Pulsar Timing </vt:lpstr>
      <vt:lpstr>Coherent Dedispersion</vt:lpstr>
      <vt:lpstr>Scatter Broadening</vt:lpstr>
      <vt:lpstr>PowerPoint Presentation</vt:lpstr>
      <vt:lpstr>PowerPoint Presentation</vt:lpstr>
      <vt:lpstr>AMN model</vt:lpstr>
      <vt:lpstr>AMN model 2</vt:lpstr>
      <vt:lpstr>Black slide</vt:lpstr>
      <vt:lpstr>Cyclic Spectrum</vt:lpstr>
      <vt:lpstr>Black slide</vt:lpstr>
      <vt:lpstr>Black slide</vt:lpstr>
      <vt:lpstr>Black slide</vt:lpstr>
      <vt:lpstr>CS of (AMN + ISM)</vt:lpstr>
      <vt:lpstr>CS of (AMN + ISM)</vt:lpstr>
      <vt:lpstr>CS of (AMN + ISM)</vt:lpstr>
      <vt:lpstr>CS of (AMN + ISM)</vt:lpstr>
      <vt:lpstr>CS of (AMN + ISM)</vt:lpstr>
      <vt:lpstr>CS of (AMN + ISM)</vt:lpstr>
      <vt:lpstr>Determining the phase</vt:lpstr>
      <vt:lpstr>Reconstructing </vt:lpstr>
      <vt:lpstr>Signal-to-Noise </vt:lpstr>
      <vt:lpstr>An example – linear shift</vt:lpstr>
      <vt:lpstr>PowerPoint Presentation</vt:lpstr>
      <vt:lpstr>PowerPoint Presentation</vt:lpstr>
      <vt:lpstr>PowerPoint Presentation</vt:lpstr>
      <vt:lpstr>Pulse Jitter</vt:lpstr>
      <vt:lpstr>Closing Comments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Stinebring</dc:creator>
  <cp:lastModifiedBy>Dan Stinebring</cp:lastModifiedBy>
  <cp:revision>83</cp:revision>
  <dcterms:created xsi:type="dcterms:W3CDTF">2012-06-23T05:05:39Z</dcterms:created>
  <dcterms:modified xsi:type="dcterms:W3CDTF">2012-06-25T19:41:35Z</dcterms:modified>
</cp:coreProperties>
</file>