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8" r:id="rId4"/>
    <p:sldId id="265" r:id="rId5"/>
    <p:sldId id="263" r:id="rId6"/>
    <p:sldId id="270" r:id="rId7"/>
    <p:sldId id="261" r:id="rId8"/>
    <p:sldId id="257" r:id="rId9"/>
    <p:sldId id="272" r:id="rId10"/>
    <p:sldId id="266" r:id="rId11"/>
    <p:sldId id="258" r:id="rId12"/>
    <p:sldId id="259" r:id="rId13"/>
    <p:sldId id="275" r:id="rId14"/>
    <p:sldId id="276" r:id="rId15"/>
    <p:sldId id="264" r:id="rId16"/>
    <p:sldId id="260" r:id="rId17"/>
    <p:sldId id="269" r:id="rId18"/>
    <p:sldId id="267" r:id="rId19"/>
    <p:sldId id="271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2EE3137-7525-C746-968B-B2BA1EB6A3F6}">
          <p14:sldIdLst>
            <p14:sldId id="256"/>
            <p14:sldId id="262"/>
            <p14:sldId id="268"/>
            <p14:sldId id="265"/>
            <p14:sldId id="263"/>
            <p14:sldId id="270"/>
            <p14:sldId id="261"/>
            <p14:sldId id="257"/>
            <p14:sldId id="272"/>
            <p14:sldId id="266"/>
            <p14:sldId id="258"/>
            <p14:sldId id="259"/>
            <p14:sldId id="275"/>
            <p14:sldId id="276"/>
            <p14:sldId id="264"/>
            <p14:sldId id="260"/>
            <p14:sldId id="269"/>
            <p14:sldId id="267"/>
            <p14:sldId id="271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2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5EC7-B3F5-D44B-9969-40AC035965F1}" type="datetimeFigureOut">
              <a:rPr lang="en-US" smtClean="0"/>
              <a:t>6/25/12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BF84-32EC-AD4A-9D83-A665E092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8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5EC7-B3F5-D44B-9969-40AC035965F1}" type="datetimeFigureOut">
              <a:rPr lang="en-US" smtClean="0"/>
              <a:t>6/25/12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BF84-32EC-AD4A-9D83-A665E092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9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5EC7-B3F5-D44B-9969-40AC035965F1}" type="datetimeFigureOut">
              <a:rPr lang="en-US" smtClean="0"/>
              <a:t>6/25/12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BF84-32EC-AD4A-9D83-A665E092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9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5EC7-B3F5-D44B-9969-40AC035965F1}" type="datetimeFigureOut">
              <a:rPr lang="en-US" smtClean="0"/>
              <a:t>6/25/12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BF84-32EC-AD4A-9D83-A665E092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9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5EC7-B3F5-D44B-9969-40AC035965F1}" type="datetimeFigureOut">
              <a:rPr lang="en-US" smtClean="0"/>
              <a:t>6/25/12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BF84-32EC-AD4A-9D83-A665E092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5EC7-B3F5-D44B-9969-40AC035965F1}" type="datetimeFigureOut">
              <a:rPr lang="en-US" smtClean="0"/>
              <a:t>6/25/12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BF84-32EC-AD4A-9D83-A665E092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4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5EC7-B3F5-D44B-9969-40AC035965F1}" type="datetimeFigureOut">
              <a:rPr lang="en-US" smtClean="0"/>
              <a:t>6/25/12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BF84-32EC-AD4A-9D83-A665E092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5EC7-B3F5-D44B-9969-40AC035965F1}" type="datetimeFigureOut">
              <a:rPr lang="en-US" smtClean="0"/>
              <a:t>6/25/12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BF84-32EC-AD4A-9D83-A665E092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0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5EC7-B3F5-D44B-9969-40AC035965F1}" type="datetimeFigureOut">
              <a:rPr lang="en-US" smtClean="0"/>
              <a:t>6/25/12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BF84-32EC-AD4A-9D83-A665E092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5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5EC7-B3F5-D44B-9969-40AC035965F1}" type="datetimeFigureOut">
              <a:rPr lang="en-US" smtClean="0"/>
              <a:t>6/25/12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BF84-32EC-AD4A-9D83-A665E092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0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5EC7-B3F5-D44B-9969-40AC035965F1}" type="datetimeFigureOut">
              <a:rPr lang="en-US" smtClean="0"/>
              <a:t>6/25/12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BF84-32EC-AD4A-9D83-A665E092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5EC7-B3F5-D44B-9969-40AC035965F1}" type="datetimeFigureOut">
              <a:rPr lang="en-US" smtClean="0"/>
              <a:t>6/25/12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BF84-32EC-AD4A-9D83-A665E092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4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Covariances</a:t>
            </a:r>
            <a:r>
              <a:rPr lang="en-US" dirty="0"/>
              <a:t> Between ISM and Timing Parameters in Millisecond Pulsars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Timothy Dolch</a:t>
            </a:r>
          </a:p>
          <a:p>
            <a:r>
              <a:rPr lang="en-US" dirty="0" smtClean="0"/>
              <a:t>Willie </a:t>
            </a:r>
            <a:r>
              <a:rPr lang="en-US" dirty="0" err="1" smtClean="0"/>
              <a:t>Kunert</a:t>
            </a:r>
            <a:endParaRPr lang="en-US" dirty="0" smtClean="0"/>
          </a:p>
          <a:p>
            <a:r>
              <a:rPr lang="en-US" dirty="0" smtClean="0"/>
              <a:t>Ryan Shannon</a:t>
            </a:r>
          </a:p>
          <a:p>
            <a:r>
              <a:rPr lang="en-US" dirty="0" smtClean="0"/>
              <a:t>Dan </a:t>
            </a:r>
            <a:r>
              <a:rPr lang="en-US" dirty="0" err="1" smtClean="0"/>
              <a:t>Stinebring</a:t>
            </a:r>
            <a:endParaRPr lang="en-US" dirty="0" smtClean="0"/>
          </a:p>
          <a:p>
            <a:r>
              <a:rPr lang="en-US" dirty="0" err="1" smtClean="0"/>
              <a:t>Joris</a:t>
            </a:r>
            <a:r>
              <a:rPr lang="en-US" dirty="0" smtClean="0"/>
              <a:t> </a:t>
            </a:r>
            <a:r>
              <a:rPr lang="en-US" dirty="0" err="1" smtClean="0"/>
              <a:t>Verbiest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3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570479"/>
            <a:ext cx="4336228" cy="3252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78" y="570479"/>
            <a:ext cx="4336228" cy="3252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64" y="3643454"/>
            <a:ext cx="4336228" cy="3252171"/>
          </a:xfrm>
          <a:prstGeom prst="rect">
            <a:avLst/>
          </a:prstGeom>
        </p:spPr>
      </p:pic>
      <p:sp useBgFill="1">
        <p:nvSpPr>
          <p:cNvPr id="9" name="TextBox 8"/>
          <p:cNvSpPr txBox="1"/>
          <p:nvPr/>
        </p:nvSpPr>
        <p:spPr>
          <a:xfrm>
            <a:off x="2054086" y="188874"/>
            <a:ext cx="531392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Covariance Matrix of Model </a:t>
            </a:r>
            <a:r>
              <a:rPr lang="en-US" sz="2400" b="1" dirty="0"/>
              <a:t>P</a:t>
            </a:r>
            <a:r>
              <a:rPr lang="en-US" sz="2400" b="1" dirty="0" smtClean="0"/>
              <a:t>arameters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32706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570479"/>
            <a:ext cx="4336228" cy="3252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78" y="570479"/>
            <a:ext cx="4336228" cy="3252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64" y="3605829"/>
            <a:ext cx="4336228" cy="3252171"/>
          </a:xfrm>
          <a:prstGeom prst="rect">
            <a:avLst/>
          </a:prstGeom>
        </p:spPr>
      </p:pic>
      <p:sp useBgFill="1">
        <p:nvSpPr>
          <p:cNvPr id="9" name="TextBox 8"/>
          <p:cNvSpPr txBox="1"/>
          <p:nvPr/>
        </p:nvSpPr>
        <p:spPr>
          <a:xfrm>
            <a:off x="3116390" y="188873"/>
            <a:ext cx="314516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Scatter in B Parameter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2321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570479"/>
            <a:ext cx="4336228" cy="3252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78" y="570479"/>
            <a:ext cx="4336228" cy="3252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64" y="3695155"/>
            <a:ext cx="4336228" cy="3252171"/>
          </a:xfrm>
          <a:prstGeom prst="rect">
            <a:avLst/>
          </a:prstGeom>
        </p:spPr>
      </p:pic>
      <p:sp useBgFill="1">
        <p:nvSpPr>
          <p:cNvPr id="9" name="TextBox 8"/>
          <p:cNvSpPr txBox="1"/>
          <p:nvPr/>
        </p:nvSpPr>
        <p:spPr>
          <a:xfrm>
            <a:off x="3116390" y="188873"/>
            <a:ext cx="3069719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Scatter in C Parameter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91815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570479"/>
            <a:ext cx="4336228" cy="3252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78" y="570479"/>
            <a:ext cx="4336228" cy="3252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64" y="3695155"/>
            <a:ext cx="4336228" cy="3252171"/>
          </a:xfrm>
          <a:prstGeom prst="rect">
            <a:avLst/>
          </a:prstGeom>
        </p:spPr>
      </p:pic>
      <p:sp useBgFill="1">
        <p:nvSpPr>
          <p:cNvPr id="8" name="TextBox 7"/>
          <p:cNvSpPr txBox="1"/>
          <p:nvPr/>
        </p:nvSpPr>
        <p:spPr>
          <a:xfrm>
            <a:off x="2300065" y="188873"/>
            <a:ext cx="433622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Scatter in Refractive Time Delay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5869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570479"/>
            <a:ext cx="4336228" cy="3252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78" y="570479"/>
            <a:ext cx="4336228" cy="3252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64" y="3605829"/>
            <a:ext cx="4336228" cy="3252171"/>
          </a:xfrm>
          <a:prstGeom prst="rect">
            <a:avLst/>
          </a:prstGeom>
        </p:spPr>
      </p:pic>
      <p:sp useBgFill="1">
        <p:nvSpPr>
          <p:cNvPr id="8" name="TextBox 7"/>
          <p:cNvSpPr txBox="1"/>
          <p:nvPr/>
        </p:nvSpPr>
        <p:spPr>
          <a:xfrm>
            <a:off x="2300065" y="188873"/>
            <a:ext cx="433622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Scatter in Refractive Time Delay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63558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3" y="274638"/>
            <a:ext cx="844476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Towards modeling the ISM beyond 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775" y="2128343"/>
            <a:ext cx="8229600" cy="4525963"/>
          </a:xfrm>
        </p:spPr>
        <p:txBody>
          <a:bodyPr/>
          <a:lstStyle/>
          <a:p>
            <a:r>
              <a:rPr lang="en-US" dirty="0" smtClean="0"/>
              <a:t>Beyond Kolmogorov fluctuation spectrum</a:t>
            </a:r>
          </a:p>
          <a:p>
            <a:r>
              <a:rPr lang="en-US" dirty="0" smtClean="0"/>
              <a:t>Introduction of anisotropies</a:t>
            </a:r>
          </a:p>
          <a:p>
            <a:r>
              <a:rPr lang="en-US" dirty="0" smtClean="0"/>
              <a:t>as timing residuals approach 10ns, explicit modeling of refractive and diffractive effects should be employed in addition to DM variations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28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570479"/>
            <a:ext cx="4336228" cy="3252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78" y="570479"/>
            <a:ext cx="4336228" cy="3252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3695155"/>
            <a:ext cx="4336228" cy="32521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08" y="3727579"/>
            <a:ext cx="4292997" cy="321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4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570479"/>
            <a:ext cx="4336228" cy="3252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78" y="570479"/>
            <a:ext cx="4336228" cy="3252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3695155"/>
            <a:ext cx="4336228" cy="32521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08" y="3727579"/>
            <a:ext cx="4292997" cy="321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45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570479"/>
            <a:ext cx="4336228" cy="3252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78" y="570479"/>
            <a:ext cx="4336228" cy="3252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3695155"/>
            <a:ext cx="4336228" cy="32521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08" y="3727579"/>
            <a:ext cx="4292997" cy="321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32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ovar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570479"/>
            <a:ext cx="4336228" cy="3252171"/>
          </a:xfrm>
          <a:prstGeom prst="rect">
            <a:avLst/>
          </a:prstGeom>
        </p:spPr>
      </p:pic>
      <p:pic>
        <p:nvPicPr>
          <p:cNvPr id="6" name="Picture 5" descr="covar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78" y="570479"/>
            <a:ext cx="4336228" cy="3252171"/>
          </a:xfrm>
          <a:prstGeom prst="rect">
            <a:avLst/>
          </a:prstGeom>
        </p:spPr>
      </p:pic>
      <p:pic>
        <p:nvPicPr>
          <p:cNvPr id="7" name="Picture 6" descr="covar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3695155"/>
            <a:ext cx="4336228" cy="3252172"/>
          </a:xfrm>
          <a:prstGeom prst="rect">
            <a:avLst/>
          </a:prstGeom>
        </p:spPr>
      </p:pic>
      <p:pic>
        <p:nvPicPr>
          <p:cNvPr id="8" name="Picture 7" descr="covar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08" y="3727579"/>
            <a:ext cx="4292998" cy="321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7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778" y="-16171"/>
            <a:ext cx="7891533" cy="11620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Refractive effects in the ISM</a:t>
            </a:r>
            <a:endParaRPr lang="en-US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701704" y="1283076"/>
            <a:ext cx="3985096" cy="484308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Time delay due to angle-of-arrival </a:t>
            </a:r>
            <a:r>
              <a:rPr lang="el-GR" sz="2000" b="1" dirty="0" smtClean="0"/>
              <a:t>θ</a:t>
            </a:r>
            <a:r>
              <a:rPr lang="en-US" sz="2000" dirty="0"/>
              <a:t> </a:t>
            </a:r>
            <a:r>
              <a:rPr lang="en-US" sz="2000" dirty="0" smtClean="0"/>
              <a:t>is </a:t>
            </a:r>
            <a:r>
              <a:rPr lang="en-US" sz="2000" dirty="0" smtClean="0"/>
              <a:t>∝ </a:t>
            </a:r>
            <a:r>
              <a:rPr lang="el-GR" sz="2000" b="1" dirty="0" smtClean="0"/>
              <a:t>θ</a:t>
            </a:r>
            <a:r>
              <a:rPr lang="en-US" sz="2000" b="1" baseline="30000" dirty="0" smtClean="0"/>
              <a:t>2</a:t>
            </a:r>
          </a:p>
          <a:p>
            <a:r>
              <a:rPr lang="en-US" sz="2000" dirty="0" smtClean="0"/>
              <a:t>Frequency dependence:</a:t>
            </a:r>
            <a:r>
              <a:rPr lang="en-US" sz="2000" dirty="0" smtClean="0"/>
              <a:t> </a:t>
            </a:r>
            <a:r>
              <a:rPr lang="el-GR" sz="2000" b="1" dirty="0" smtClean="0"/>
              <a:t>θ</a:t>
            </a:r>
            <a:r>
              <a:rPr lang="en-US" sz="2000" dirty="0" smtClean="0"/>
              <a:t> </a:t>
            </a:r>
            <a:r>
              <a:rPr lang="en-US" sz="2000" dirty="0" smtClean="0"/>
              <a:t>∝</a:t>
            </a:r>
            <a:r>
              <a:rPr lang="el-GR" sz="2000" b="1" dirty="0" smtClean="0"/>
              <a:t>ν </a:t>
            </a:r>
            <a:r>
              <a:rPr lang="en-US" sz="2000" b="1" baseline="30000" dirty="0" smtClean="0"/>
              <a:t>-2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∆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AOA</a:t>
            </a:r>
            <a:r>
              <a:rPr lang="en-US" sz="2000" dirty="0" smtClean="0"/>
              <a:t> </a:t>
            </a:r>
            <a:r>
              <a:rPr lang="en-US" sz="2000" dirty="0" smtClean="0"/>
              <a:t>∝</a:t>
            </a:r>
            <a:r>
              <a:rPr lang="en-US" sz="2000" b="1" dirty="0"/>
              <a:t> </a:t>
            </a:r>
            <a:r>
              <a:rPr lang="el-GR" sz="2000" b="1" dirty="0" smtClean="0"/>
              <a:t>ν </a:t>
            </a:r>
            <a:r>
              <a:rPr lang="en-US" sz="2000" b="1" baseline="30000" dirty="0" smtClean="0"/>
              <a:t>-4</a:t>
            </a:r>
            <a:endParaRPr lang="en-US" sz="2000" dirty="0" smtClean="0"/>
          </a:p>
          <a:p>
            <a:r>
              <a:rPr lang="en-US" sz="2000" dirty="0" smtClean="0"/>
              <a:t>Here we assume Kolmogorov power spectrum for (isotropic) spatial fluctuations in refractive screen</a:t>
            </a:r>
          </a:p>
          <a:p>
            <a:r>
              <a:rPr lang="en-US" sz="2000" dirty="0" smtClean="0"/>
              <a:t>Focus here on refractive effects – time delays due to diffraction as well</a:t>
            </a:r>
          </a:p>
          <a:p>
            <a:r>
              <a:rPr lang="en-US" sz="2000" dirty="0" smtClean="0"/>
              <a:t>Result – varying DM as well as refractive component</a:t>
            </a:r>
            <a:endParaRPr lang="en-US" sz="2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93914" y="5346801"/>
            <a:ext cx="4244504" cy="15111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From Shannon 2011 (PhD Dissertation)</a:t>
            </a:r>
            <a:endParaRPr lang="en-US" sz="2000" dirty="0"/>
          </a:p>
        </p:txBody>
      </p:sp>
      <p:pic>
        <p:nvPicPr>
          <p:cNvPr id="9" name="Picture 8" descr="shann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28" y="1911818"/>
            <a:ext cx="4307790" cy="3143266"/>
          </a:xfrm>
          <a:prstGeom prst="rect">
            <a:avLst/>
          </a:prstGeom>
          <a:ln w="19050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628082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570479"/>
            <a:ext cx="4336228" cy="3252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78" y="570479"/>
            <a:ext cx="4336228" cy="3252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3695155"/>
            <a:ext cx="4336228" cy="32521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08" y="3727579"/>
            <a:ext cx="4292997" cy="321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19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570479"/>
            <a:ext cx="4336228" cy="3252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78" y="570479"/>
            <a:ext cx="4336228" cy="3252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3695155"/>
            <a:ext cx="4336228" cy="32521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08" y="3727579"/>
            <a:ext cx="4292997" cy="321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3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for timing 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</a:t>
            </a:r>
            <a:r>
              <a:rPr lang="en-US" baseline="-25000" dirty="0" err="1" smtClean="0"/>
              <a:t>days</a:t>
            </a:r>
            <a:r>
              <a:rPr lang="en-US" baseline="-25000" dirty="0" smtClean="0"/>
              <a:t> </a:t>
            </a:r>
            <a:r>
              <a:rPr lang="en-US" dirty="0" smtClean="0"/>
              <a:t>= 128 (about every 2 weeks over 5 </a:t>
            </a:r>
            <a:r>
              <a:rPr lang="en-US" dirty="0" err="1" smtClean="0"/>
              <a:t>yr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Linear least squares – no iterations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DM at each time is a separate parameter for the model – 131 parameters total</a:t>
            </a:r>
          </a:p>
          <a:p>
            <a:r>
              <a:rPr lang="en-US" dirty="0" smtClean="0"/>
              <a:t>Time cadence is varied to be more and more “Poisson” -like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081" y="2946917"/>
            <a:ext cx="4165963" cy="78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71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DM plot - two term f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29" y="401150"/>
            <a:ext cx="7877872" cy="63022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64141" y="6262269"/>
            <a:ext cx="1521381" cy="379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-486556" y="2391151"/>
            <a:ext cx="2098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∆t </a:t>
            </a:r>
            <a:r>
              <a:rPr lang="en-US" dirty="0"/>
              <a:t>(</a:t>
            </a:r>
            <a:r>
              <a:rPr lang="en-US" dirty="0" smtClean="0"/>
              <a:t>sec)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2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14" y="575050"/>
            <a:ext cx="7637757" cy="5728317"/>
          </a:xfrm>
        </p:spPr>
      </p:pic>
      <p:sp>
        <p:nvSpPr>
          <p:cNvPr id="11" name="Rectangle 10"/>
          <p:cNvSpPr/>
          <p:nvPr/>
        </p:nvSpPr>
        <p:spPr>
          <a:xfrm rot="16200000">
            <a:off x="-486556" y="2391151"/>
            <a:ext cx="2098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∆t </a:t>
            </a:r>
            <a:r>
              <a:rPr lang="en-US" dirty="0" smtClean="0"/>
              <a:t>(</a:t>
            </a:r>
            <a:r>
              <a:rPr lang="en-US" dirty="0" err="1" smtClean="0"/>
              <a:t>micro</a:t>
            </a:r>
            <a:r>
              <a:rPr lang="en-US" dirty="0" err="1" smtClean="0"/>
              <a:t>sec</a:t>
            </a:r>
            <a:r>
              <a:rPr lang="en-US" dirty="0" smtClean="0"/>
              <a:t>)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49806" y="6235076"/>
            <a:ext cx="1521381" cy="379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</a:t>
            </a:r>
            <a:endParaRPr lang="en-US" dirty="0"/>
          </a:p>
        </p:txBody>
      </p:sp>
      <p:sp useBgFill="1">
        <p:nvSpPr>
          <p:cNvPr id="14" name="TextBox 13"/>
          <p:cNvSpPr txBox="1"/>
          <p:nvPr/>
        </p:nvSpPr>
        <p:spPr>
          <a:xfrm>
            <a:off x="1606552" y="688009"/>
            <a:ext cx="576145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Time Delays due to ISM: DM and Refraction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87299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570479"/>
            <a:ext cx="4336228" cy="3252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78" y="570479"/>
            <a:ext cx="4336228" cy="3252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3695155"/>
            <a:ext cx="4336228" cy="32521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08" y="3727579"/>
            <a:ext cx="4292997" cy="321974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16200000">
            <a:off x="-842417" y="3057618"/>
            <a:ext cx="2098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∆t </a:t>
            </a:r>
            <a:r>
              <a:rPr lang="en-US" dirty="0"/>
              <a:t>(</a:t>
            </a:r>
            <a:r>
              <a:rPr lang="en-US" dirty="0" smtClean="0"/>
              <a:t>sec)  </a:t>
            </a:r>
            <a:endParaRPr lang="en-US" dirty="0"/>
          </a:p>
        </p:txBody>
      </p:sp>
      <p:sp useBgFill="1">
        <p:nvSpPr>
          <p:cNvPr id="10" name="TextBox 9"/>
          <p:cNvSpPr txBox="1"/>
          <p:nvPr/>
        </p:nvSpPr>
        <p:spPr>
          <a:xfrm>
            <a:off x="1769988" y="188874"/>
            <a:ext cx="5482839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Residuals after DM term removed: 1GHz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91972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570479"/>
            <a:ext cx="4336228" cy="3252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78" y="570479"/>
            <a:ext cx="4336228" cy="3252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3695155"/>
            <a:ext cx="4336228" cy="32521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08" y="3727579"/>
            <a:ext cx="4292997" cy="3219747"/>
          </a:xfrm>
          <a:prstGeom prst="rect">
            <a:avLst/>
          </a:prstGeom>
        </p:spPr>
      </p:pic>
      <p:sp useBgFill="1">
        <p:nvSpPr>
          <p:cNvPr id="9" name="TextBox 8"/>
          <p:cNvSpPr txBox="1"/>
          <p:nvPr/>
        </p:nvSpPr>
        <p:spPr>
          <a:xfrm>
            <a:off x="1769988" y="188874"/>
            <a:ext cx="5482839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Residuals after DM term removed: 2GHz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90392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570479"/>
            <a:ext cx="4336228" cy="3252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78" y="570479"/>
            <a:ext cx="4336228" cy="3252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64" y="3695155"/>
            <a:ext cx="4336228" cy="3252171"/>
          </a:xfrm>
          <a:prstGeom prst="rect">
            <a:avLst/>
          </a:prstGeom>
        </p:spPr>
      </p:pic>
      <p:sp useBgFill="1">
        <p:nvSpPr>
          <p:cNvPr id="10" name="TextBox 9"/>
          <p:cNvSpPr txBox="1"/>
          <p:nvPr/>
        </p:nvSpPr>
        <p:spPr>
          <a:xfrm>
            <a:off x="633293" y="188874"/>
            <a:ext cx="766977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Single iteration residuals after DM term removed: 1 GHz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4998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570479"/>
            <a:ext cx="4336228" cy="3252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78" y="570479"/>
            <a:ext cx="4336228" cy="3252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64" y="3605829"/>
            <a:ext cx="4336228" cy="3252171"/>
          </a:xfrm>
          <a:prstGeom prst="rect">
            <a:avLst/>
          </a:prstGeom>
        </p:spPr>
      </p:pic>
      <p:sp useBgFill="1">
        <p:nvSpPr>
          <p:cNvPr id="8" name="TextBox 7"/>
          <p:cNvSpPr txBox="1"/>
          <p:nvPr/>
        </p:nvSpPr>
        <p:spPr>
          <a:xfrm>
            <a:off x="633293" y="188874"/>
            <a:ext cx="766977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Single iteration residuals after DM term removed: 2 GHz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32085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266</Words>
  <Application>Microsoft Macintosh PowerPoint</Application>
  <PresentationFormat>On-screen Show (4:3)</PresentationFormat>
  <Paragraphs>40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Covariances Between ISM and Timing Parameters in Millisecond Pulsars</vt:lpstr>
      <vt:lpstr>Refractive effects in the ISM</vt:lpstr>
      <vt:lpstr>Model for timing residuals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Towards modeling the ISM beyond DM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Covariances Between ISM and Timing Parameters in Millisecond Pulsars</dc:title>
  <dc:creator>Timothy Dolch</dc:creator>
  <cp:lastModifiedBy>Timothy Dolch</cp:lastModifiedBy>
  <cp:revision>39</cp:revision>
  <dcterms:created xsi:type="dcterms:W3CDTF">2012-06-25T08:18:22Z</dcterms:created>
  <dcterms:modified xsi:type="dcterms:W3CDTF">2012-06-26T00:29:06Z</dcterms:modified>
</cp:coreProperties>
</file>