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png" ContentType="image/png"/>
  <Default Extension="rels" ContentType="application/vnd.openxmlformats-package.relationships+xml"/>
  <Default Extension="jpeg" ContentType="image/jpeg"/>
  <Default Extension="xml" ContentType="application/xml"/>
  <Override PartName="/ppt/slides/slide9.xml" ContentType="application/vnd.openxmlformats-officedocument.presentationml.slide+xml"/>
  <Override PartName="/ppt/slides/slide11.xml" ContentType="application/vnd.openxmlformats-officedocument.presentationml.slide+xml"/>
  <Override PartName="/ppt/notesSlides/notesSlide3.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embeddings/Microsoft_Equation4.bin" ContentType="application/vnd.openxmlformats-officedocument.oleObject"/>
  <Override PartName="/ppt/slideLayouts/slideLayout6.xml" ContentType="application/vnd.openxmlformats-officedocument.presentationml.slideLayout+xml"/>
  <Override PartName="/ppt/slides/slide5.xml" ContentType="application/vnd.openxmlformats-officedocument.presentationml.slide+xml"/>
  <Override PartName="/ppt/embeddings/Microsoft_Equation2.bin" ContentType="application/vnd.openxmlformats-officedocument.oleObject"/>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Default Extension="pict" ContentType="image/pict"/>
  <Override PartName="/docProps/core.xml" ContentType="application/vnd.openxmlformats-package.core-properties+xml"/>
  <Override PartName="/docProps/app.xml" ContentType="application/vnd.openxmlformats-officedocument.extended-properties+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Default Extension="tiff" ContentType="image/tiff"/>
  <Override PartName="/ppt/notesSlides/notesSlide4.xml" ContentType="application/vnd.openxmlformats-officedocument.presentationml.notesSlide+xml"/>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embeddings/Microsoft_Equation5.bin" ContentType="application/vnd.openxmlformats-officedocument.oleObject"/>
  <Override PartName="/ppt/slideLayouts/slideLayout7.xml" ContentType="application/vnd.openxmlformats-officedocument.presentationml.slideLayout+xml"/>
  <Override PartName="/ppt/slides/slide6.xml" ContentType="application/vnd.openxmlformats-officedocument.presentationml.slide+xml"/>
  <Default Extension="vml" ContentType="application/vnd.openxmlformats-officedocument.vmlDrawing"/>
  <Override PartName="/ppt/embeddings/Microsoft_Equation3.bin" ContentType="application/vnd.openxmlformats-officedocument.oleObject"/>
  <Default Extension="pdf" ContentType="application/pdf"/>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embeddings/Microsoft_Equation1.bin" ContentType="application/vnd.openxmlformats-officedocument.oleObject"/>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notesMasterIdLst>
    <p:notesMasterId r:id="rId13"/>
  </p:notesMasterIdLst>
  <p:sldIdLst>
    <p:sldId id="256" r:id="rId2"/>
    <p:sldId id="257" r:id="rId3"/>
    <p:sldId id="258" r:id="rId4"/>
    <p:sldId id="269" r:id="rId5"/>
    <p:sldId id="270" r:id="rId6"/>
    <p:sldId id="271" r:id="rId7"/>
    <p:sldId id="261" r:id="rId8"/>
    <p:sldId id="265" r:id="rId9"/>
    <p:sldId id="266" r:id="rId10"/>
    <p:sldId id="267" r:id="rId11"/>
    <p:sldId id="268"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34569" autoAdjust="0"/>
    <p:restoredTop sz="86409" autoAdjust="0"/>
  </p:normalViewPr>
  <p:slideViewPr>
    <p:cSldViewPr snapToGrid="0" snapToObjects="1" showGuides="1">
      <p:cViewPr varScale="1">
        <p:scale>
          <a:sx n="52" d="100"/>
          <a:sy n="52" d="100"/>
        </p:scale>
        <p:origin x="-51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ict"/></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ict"/></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ict"/></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pict"/><Relationship Id="rId2" Type="http://schemas.openxmlformats.org/officeDocument/2006/relationships/image" Target="../media/image9.pict"/></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F08482-0201-0847-99AE-E221817DA0ED}" type="datetimeFigureOut">
              <a:rPr lang="en-US" smtClean="0"/>
              <a:pPr/>
              <a:t>6/27/12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D87DC6-91C1-4C4E-9409-8EBED0277B8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other words, I will show you actual distributions of times among pulsars for various circumstances.</a:t>
            </a:r>
            <a:endParaRPr lang="en-US" dirty="0"/>
          </a:p>
        </p:txBody>
      </p:sp>
      <p:sp>
        <p:nvSpPr>
          <p:cNvPr id="4" name="Slide Number Placeholder 3"/>
          <p:cNvSpPr>
            <a:spLocks noGrp="1"/>
          </p:cNvSpPr>
          <p:nvPr>
            <p:ph type="sldNum" sz="quarter" idx="10"/>
          </p:nvPr>
        </p:nvSpPr>
        <p:spPr/>
        <p:txBody>
          <a:bodyPr/>
          <a:lstStyle/>
          <a:p>
            <a:fld id="{B8D87DC6-91C1-4C4E-9409-8EBED0277B8D}"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for each pulsar we can adjust these times until we get the optimize signal to noise, assuming we keep the total observing time constant</a:t>
            </a:r>
            <a:endParaRPr lang="en-US" dirty="0"/>
          </a:p>
        </p:txBody>
      </p:sp>
      <p:sp>
        <p:nvSpPr>
          <p:cNvPr id="4" name="Slide Number Placeholder 3"/>
          <p:cNvSpPr>
            <a:spLocks noGrp="1"/>
          </p:cNvSpPr>
          <p:nvPr>
            <p:ph type="sldNum" sz="quarter" idx="10"/>
          </p:nvPr>
        </p:nvSpPr>
        <p:spPr/>
        <p:txBody>
          <a:bodyPr/>
          <a:lstStyle/>
          <a:p>
            <a:fld id="{B8D87DC6-91C1-4C4E-9409-8EBED0277B8D}"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3</a:t>
            </a:r>
            <a:r>
              <a:rPr lang="en-US" baseline="0" dirty="0" smtClean="0"/>
              <a:t> different noises.  </a:t>
            </a:r>
            <a:r>
              <a:rPr lang="en-US" baseline="0" dirty="0" err="1" smtClean="0"/>
              <a:t>Rms’s</a:t>
            </a:r>
            <a:r>
              <a:rPr lang="en-US" baseline="0" dirty="0" smtClean="0"/>
              <a:t> from </a:t>
            </a:r>
            <a:r>
              <a:rPr lang="en-US" baseline="0" dirty="0" err="1" smtClean="0"/>
              <a:t>demorest</a:t>
            </a:r>
            <a:r>
              <a:rPr lang="en-US" baseline="0" dirty="0" smtClean="0"/>
              <a:t>.</a:t>
            </a:r>
          </a:p>
          <a:p>
            <a:r>
              <a:rPr lang="en-US" baseline="0" dirty="0" smtClean="0"/>
              <a:t>Describe noise floor.</a:t>
            </a:r>
          </a:p>
          <a:p>
            <a:r>
              <a:rPr lang="en-US" baseline="0" dirty="0" smtClean="0"/>
              <a:t>Two messages – Spend your time on the best pulsars.  And we need to know the noise floor to know which are the best pulsars.</a:t>
            </a:r>
            <a:endParaRPr lang="en-US" dirty="0"/>
          </a:p>
        </p:txBody>
      </p:sp>
      <p:sp>
        <p:nvSpPr>
          <p:cNvPr id="4" name="Slide Number Placeholder 3"/>
          <p:cNvSpPr>
            <a:spLocks noGrp="1"/>
          </p:cNvSpPr>
          <p:nvPr>
            <p:ph type="sldNum" sz="quarter" idx="10"/>
          </p:nvPr>
        </p:nvSpPr>
        <p:spPr/>
        <p:txBody>
          <a:bodyPr/>
          <a:lstStyle/>
          <a:p>
            <a:fld id="{B8D87DC6-91C1-4C4E-9409-8EBED0277B8D}"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 Joe has told you/will tell you about various important directions.  Everything I’ve said about assumes that we are equally likely to detect </a:t>
            </a:r>
            <a:r>
              <a:rPr lang="en-US" sz="1200" kern="1200" dirty="0" err="1" smtClean="0">
                <a:solidFill>
                  <a:schemeClr val="tx1"/>
                </a:solidFill>
                <a:latin typeface="+mn-lt"/>
                <a:ea typeface="+mn-ea"/>
                <a:cs typeface="+mn-cs"/>
              </a:rPr>
              <a:t>GWs</a:t>
            </a:r>
            <a:r>
              <a:rPr lang="en-US" sz="1200" kern="1200" dirty="0" smtClean="0">
                <a:solidFill>
                  <a:schemeClr val="tx1"/>
                </a:solidFill>
                <a:latin typeface="+mn-lt"/>
                <a:ea typeface="+mn-ea"/>
                <a:cs typeface="+mn-cs"/>
              </a:rPr>
              <a:t> in every direction.  It looks like we aren’t.  How does this change?</a:t>
            </a:r>
            <a:endParaRPr lang="en-US" sz="1200" kern="1200" smtClean="0">
              <a:solidFill>
                <a:schemeClr val="tx1"/>
              </a:solidFill>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B8D87DC6-91C1-4C4E-9409-8EBED0277B8D}"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 Not much.   I think it favors 1713 more of 1909 because it’s closer (show graph of angle between pulsar and </a:t>
            </a:r>
            <a:r>
              <a:rPr lang="en-US" sz="1200" kern="1200" dirty="0" err="1" smtClean="0">
                <a:solidFill>
                  <a:schemeClr val="tx1"/>
                </a:solidFill>
                <a:latin typeface="+mn-lt"/>
                <a:ea typeface="+mn-ea"/>
                <a:cs typeface="+mn-cs"/>
              </a:rPr>
              <a:t>virgo</a:t>
            </a:r>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B8D87DC6-91C1-4C4E-9409-8EBED0277B8D}"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How much sensitivity do you gain by adding a pulsar in the direction of </a:t>
            </a:r>
            <a:r>
              <a:rPr lang="en-US" sz="1200" kern="1200" dirty="0" err="1" smtClean="0">
                <a:solidFill>
                  <a:schemeClr val="tx1"/>
                </a:solidFill>
                <a:latin typeface="+mn-lt"/>
                <a:ea typeface="+mn-ea"/>
                <a:cs typeface="+mn-cs"/>
              </a:rPr>
              <a:t>virgo</a:t>
            </a:r>
            <a:r>
              <a:rPr lang="en-US" sz="1200" kern="1200" dirty="0" smtClean="0">
                <a:solidFill>
                  <a:schemeClr val="tx1"/>
                </a:solidFill>
                <a:latin typeface="+mn-lt"/>
                <a:ea typeface="+mn-ea"/>
                <a:cs typeface="+mn-cs"/>
              </a:rPr>
              <a:t>?  If you add a random pulsar with the noise characteristics of 1713 at some random location of the sky, it increases the volume of the detectable sources by 1.2.  But if you add that pulsar toward </a:t>
            </a:r>
            <a:r>
              <a:rPr lang="en-US" sz="1200" kern="1200" dirty="0" err="1" smtClean="0">
                <a:solidFill>
                  <a:schemeClr val="tx1"/>
                </a:solidFill>
                <a:latin typeface="+mn-lt"/>
                <a:ea typeface="+mn-ea"/>
                <a:cs typeface="+mn-cs"/>
              </a:rPr>
              <a:t>virgo</a:t>
            </a:r>
            <a:r>
              <a:rPr lang="en-US" sz="1200" kern="1200" dirty="0" smtClean="0">
                <a:solidFill>
                  <a:schemeClr val="tx1"/>
                </a:solidFill>
                <a:latin typeface="+mn-lt"/>
                <a:ea typeface="+mn-ea"/>
                <a:cs typeface="+mn-cs"/>
              </a:rPr>
              <a:t> and the source is toward </a:t>
            </a:r>
            <a:r>
              <a:rPr lang="en-US" sz="1200" kern="1200" dirty="0" err="1" smtClean="0">
                <a:solidFill>
                  <a:schemeClr val="tx1"/>
                </a:solidFill>
                <a:latin typeface="+mn-lt"/>
                <a:ea typeface="+mn-ea"/>
                <a:cs typeface="+mn-cs"/>
              </a:rPr>
              <a:t>virgo</a:t>
            </a:r>
            <a:r>
              <a:rPr lang="en-US" sz="1200" kern="1200" dirty="0" smtClean="0">
                <a:solidFill>
                  <a:schemeClr val="tx1"/>
                </a:solidFill>
                <a:latin typeface="+mn-lt"/>
                <a:ea typeface="+mn-ea"/>
                <a:cs typeface="+mn-cs"/>
              </a:rPr>
              <a:t>, you increase the volume by 10x – 10x more sources.</a:t>
            </a:r>
          </a:p>
          <a:p>
            <a:endParaRPr lang="en-US" dirty="0"/>
          </a:p>
        </p:txBody>
      </p:sp>
      <p:sp>
        <p:nvSpPr>
          <p:cNvPr id="4" name="Slide Number Placeholder 3"/>
          <p:cNvSpPr>
            <a:spLocks noGrp="1"/>
          </p:cNvSpPr>
          <p:nvPr>
            <p:ph type="sldNum" sz="quarter" idx="10"/>
          </p:nvPr>
        </p:nvSpPr>
        <p:spPr/>
        <p:txBody>
          <a:bodyPr/>
          <a:lstStyle/>
          <a:p>
            <a:fld id="{B8D87DC6-91C1-4C4E-9409-8EBED0277B8D}"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3A7CD87E-1D4B-614F-BE51-DF04B05BFD40}" type="datetimeFigureOut">
              <a:rPr lang="en-US" smtClean="0"/>
              <a:pPr/>
              <a:t>6/27/12</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2F8F9CB-EF9E-294F-B72A-49E4A98694D5}"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7CD87E-1D4B-614F-BE51-DF04B05BFD40}" type="datetimeFigureOut">
              <a:rPr lang="en-US" smtClean="0"/>
              <a:pPr/>
              <a:t>6/27/12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8F9CB-EF9E-294F-B72A-49E4A98694D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7CD87E-1D4B-614F-BE51-DF04B05BFD40}" type="datetimeFigureOut">
              <a:rPr lang="en-US" smtClean="0"/>
              <a:pPr/>
              <a:t>6/27/12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8F9CB-EF9E-294F-B72A-49E4A98694D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7CD87E-1D4B-614F-BE51-DF04B05BFD40}" type="datetimeFigureOut">
              <a:rPr lang="en-US" smtClean="0"/>
              <a:pPr/>
              <a:t>6/27/12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8F9CB-EF9E-294F-B72A-49E4A98694D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A7CD87E-1D4B-614F-BE51-DF04B05BFD40}" type="datetimeFigureOut">
              <a:rPr lang="en-US" smtClean="0"/>
              <a:pPr/>
              <a:t>6/27/12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8F9CB-EF9E-294F-B72A-49E4A98694D5}"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A7CD87E-1D4B-614F-BE51-DF04B05BFD40}" type="datetimeFigureOut">
              <a:rPr lang="en-US" smtClean="0"/>
              <a:pPr/>
              <a:t>6/27/12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8F9CB-EF9E-294F-B72A-49E4A98694D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A7CD87E-1D4B-614F-BE51-DF04B05BFD40}" type="datetimeFigureOut">
              <a:rPr lang="en-US" smtClean="0"/>
              <a:pPr/>
              <a:t>6/27/12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F8F9CB-EF9E-294F-B72A-49E4A98694D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A7CD87E-1D4B-614F-BE51-DF04B05BFD40}" type="datetimeFigureOut">
              <a:rPr lang="en-US" smtClean="0"/>
              <a:pPr/>
              <a:t>6/27/12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F8F9CB-EF9E-294F-B72A-49E4A98694D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3A7CD87E-1D4B-614F-BE51-DF04B05BFD40}" type="datetimeFigureOut">
              <a:rPr lang="en-US" smtClean="0"/>
              <a:pPr/>
              <a:t>6/27/12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F8F9CB-EF9E-294F-B72A-49E4A98694D5}"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A7CD87E-1D4B-614F-BE51-DF04B05BFD40}" type="datetimeFigureOut">
              <a:rPr lang="en-US" smtClean="0"/>
              <a:pPr/>
              <a:t>6/27/12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8F9CB-EF9E-294F-B72A-49E4A98694D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A7CD87E-1D4B-614F-BE51-DF04B05BFD40}" type="datetimeFigureOut">
              <a:rPr lang="en-US" smtClean="0"/>
              <a:pPr/>
              <a:t>6/27/12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8F9CB-EF9E-294F-B72A-49E4A98694D5}"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smtClean="0"/>
              <a:t>Click icon to add picture</a:t>
            </a:r>
            <a:endParaRPr kumimoji="0" lang="en-US" dirty="0"/>
          </a:p>
        </p:txBody>
      </p:sp>
      <p:sp>
        <p:nvSpPr>
          <p:cNvPr id="9" name="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tiff"/><Relationship Id="rId1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r>
              <a:rPr lang="en-US" smtClean="0"/>
              <a:t>28 June 2012</a:t>
            </a:r>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r>
              <a:rPr lang="en-US" smtClean="0"/>
              <a:t>Optimization of Pulsar Timing Arrays</a:t>
            </a:r>
            <a:endParaRPr lang="en-US" dirty="0"/>
          </a:p>
        </p:txBody>
      </p:sp>
      <p:sp>
        <p:nvSpPr>
          <p:cNvPr id="22" name="Slide Number Placeholder 21"/>
          <p:cNvSpPr>
            <a:spLocks noGrp="1"/>
          </p:cNvSpPr>
          <p:nvPr>
            <p:ph type="sldNum" sz="quarter" idx="4"/>
          </p:nvPr>
        </p:nvSpPr>
        <p:spPr>
          <a:xfrm>
            <a:off x="8373457" y="6305550"/>
            <a:ext cx="697391"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r>
              <a:rPr lang="en-US" dirty="0" smtClean="0"/>
              <a:t>IPTA</a:t>
            </a:r>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3" name="Picture 12" descr="nanogravlogo.tiff"/>
          <p:cNvPicPr>
            <a:picLocks noChangeAspect="1"/>
          </p:cNvPicPr>
          <p:nvPr userDrawn="1"/>
        </p:nvPicPr>
        <p:blipFill>
          <a:blip r:embed="rId13"/>
          <a:stretch>
            <a:fillRect/>
          </a:stretch>
        </p:blipFill>
        <p:spPr>
          <a:xfrm>
            <a:off x="1042690" y="36510"/>
            <a:ext cx="3124200" cy="574964"/>
          </a:xfrm>
          <a:prstGeom prst="rect">
            <a:avLst/>
          </a:prstGeom>
        </p:spPr>
      </p:pic>
      <p:pic>
        <p:nvPicPr>
          <p:cNvPr id="14" name="Picture 13" descr="Logo-full-positive"/>
          <p:cNvPicPr/>
          <p:nvPr userDrawn="1"/>
        </p:nvPicPr>
        <p:blipFill>
          <a:blip r:embed="rId14"/>
          <a:srcRect/>
          <a:stretch>
            <a:fillRect/>
          </a:stretch>
        </p:blipFill>
        <p:spPr bwMode="auto">
          <a:xfrm>
            <a:off x="6366165" y="76200"/>
            <a:ext cx="2743200" cy="508000"/>
          </a:xfrm>
          <a:prstGeom prst="rect">
            <a:avLst/>
          </a:prstGeom>
          <a:noFill/>
          <a:ln w="9525">
            <a:noFill/>
            <a:miter lim="800000"/>
            <a:headEnd/>
            <a:tailEnd/>
          </a:ln>
        </p:spPr>
      </p:pic>
      <p:sp>
        <p:nvSpPr>
          <p:cNvPr id="16" name="TextBox 15"/>
          <p:cNvSpPr txBox="1"/>
          <p:nvPr userDrawn="1"/>
        </p:nvSpPr>
        <p:spPr>
          <a:xfrm>
            <a:off x="4788611" y="-42882"/>
            <a:ext cx="922148" cy="615553"/>
          </a:xfrm>
          <a:prstGeom prst="rect">
            <a:avLst/>
          </a:prstGeom>
          <a:noFill/>
        </p:spPr>
        <p:txBody>
          <a:bodyPr wrap="none" rtlCol="0">
            <a:spAutoFit/>
          </a:bodyPr>
          <a:lstStyle/>
          <a:p>
            <a:r>
              <a:rPr lang="en-US" sz="3400" i="0" dirty="0" smtClean="0">
                <a:effectLst>
                  <a:reflection stA="50000" endPos="75000" dist="12700" dir="5400000" sy="-100000" algn="bl" rotWithShape="0"/>
                </a:effectLst>
                <a:latin typeface="Abadi MT Condensed Extra Bold"/>
                <a:cs typeface="Abadi MT Condensed Extra Bold"/>
              </a:rPr>
              <a:t>IPTA</a:t>
            </a:r>
            <a:endParaRPr lang="en-US" sz="3400" i="0" dirty="0">
              <a:effectLst>
                <a:reflection stA="50000" endPos="75000" dist="12700" dir="5400000" sy="-100000" algn="bl" rotWithShape="0"/>
              </a:effectLst>
              <a:latin typeface="Abadi MT Condensed Extra Bold"/>
              <a:cs typeface="Abadi MT Condensed Extra Bo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4.pdf"/><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Microsoft_Equation1.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oleObject" Target="../embeddings/Microsoft_Equation2.bin"/></Relationships>
</file>

<file path=ppt/slides/_rels/slide5.xml.rels><?xml version="1.0" encoding="UTF-8" standalone="yes"?>
<Relationships xmlns="http://schemas.openxmlformats.org/package/2006/relationships"><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oleObject" Target="../embeddings/Microsoft_Equation3.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Microsoft_Equation4.bin"/><Relationship Id="rId5" Type="http://schemas.openxmlformats.org/officeDocument/2006/relationships/oleObject" Target="../embeddings/Microsoft_Equation5.bin"/><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df"/><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3" Type="http://schemas.openxmlformats.org/officeDocument/2006/relationships/image" Target="../media/image12.pdf"/><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1095990"/>
            <a:ext cx="7406640" cy="1472184"/>
          </a:xfrm>
        </p:spPr>
        <p:txBody>
          <a:bodyPr>
            <a:normAutofit/>
          </a:bodyPr>
          <a:lstStyle/>
          <a:p>
            <a:pPr marR="0" algn="l" rtl="0">
              <a:buFont typeface="Cambria"/>
              <a:buNone/>
            </a:pPr>
            <a:r>
              <a:rPr lang="en-US" sz="4400" baseline="0" dirty="0" smtClean="0">
                <a:latin typeface="Times New Roman"/>
              </a:rPr>
              <a:t>One </a:t>
            </a:r>
            <a:r>
              <a:rPr lang="en-US" dirty="0" smtClean="0">
                <a:latin typeface="Times New Roman"/>
              </a:rPr>
              <a:t>scheme for </a:t>
            </a:r>
            <a:r>
              <a:rPr lang="en-US" sz="4400" baseline="0" dirty="0" smtClean="0">
                <a:latin typeface="Times New Roman"/>
              </a:rPr>
              <a:t>Optimization of Pulsar Timing Arrays</a:t>
            </a:r>
            <a:endParaRPr lang="en-US" dirty="0"/>
          </a:p>
        </p:txBody>
      </p:sp>
      <p:sp>
        <p:nvSpPr>
          <p:cNvPr id="3" name="Subtitle 2"/>
          <p:cNvSpPr>
            <a:spLocks noGrp="1"/>
          </p:cNvSpPr>
          <p:nvPr>
            <p:ph type="subTitle" idx="1"/>
          </p:nvPr>
        </p:nvSpPr>
        <p:spPr>
          <a:xfrm>
            <a:off x="1432560" y="3428999"/>
            <a:ext cx="2901315" cy="2905125"/>
          </a:xfrm>
        </p:spPr>
        <p:txBody>
          <a:bodyPr/>
          <a:lstStyle/>
          <a:p>
            <a:r>
              <a:rPr lang="en-US" dirty="0" smtClean="0"/>
              <a:t>Andrea Lommen, Sam Finn, Joe Simon, Ryan </a:t>
            </a:r>
            <a:r>
              <a:rPr lang="en-US" dirty="0" err="1" smtClean="0"/>
              <a:t>Anella</a:t>
            </a:r>
            <a:r>
              <a:rPr lang="en-US" dirty="0" smtClean="0"/>
              <a:t>, Brian Christy</a:t>
            </a:r>
            <a:endParaRPr lang="en-US" dirty="0"/>
          </a:p>
        </p:txBody>
      </p:sp>
      <p:pic>
        <p:nvPicPr>
          <p:cNvPr id="5" name="Picture 4" descr="251935_10150930670988358_571066005_n.jpg"/>
          <p:cNvPicPr>
            <a:picLocks noChangeAspect="1"/>
          </p:cNvPicPr>
          <p:nvPr/>
        </p:nvPicPr>
        <p:blipFill>
          <a:blip r:embed="rId2"/>
          <a:stretch>
            <a:fillRect/>
          </a:stretch>
        </p:blipFill>
        <p:spPr>
          <a:xfrm>
            <a:off x="4572000" y="3467100"/>
            <a:ext cx="4572000" cy="3429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Content Placeholder 5" descr="17_1 virgo and isotropic2col.xlsx.pdf"/>
          <p:cNvPicPr>
            <a:picLocks noGrp="1" noChangeAspect="1"/>
          </p:cNvPicPr>
          <p:nvPr>
            <p:ph idx="1"/>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409669" y="698920"/>
            <a:ext cx="10058400" cy="7772400"/>
          </a:xfrm>
        </p:spPr>
      </p:pic>
      <p:sp>
        <p:nvSpPr>
          <p:cNvPr id="2" name="Title 1"/>
          <p:cNvSpPr>
            <a:spLocks noGrp="1"/>
          </p:cNvSpPr>
          <p:nvPr>
            <p:ph type="title"/>
          </p:nvPr>
        </p:nvSpPr>
        <p:spPr>
          <a:xfrm>
            <a:off x="702726" y="698920"/>
            <a:ext cx="8734331" cy="1143000"/>
          </a:xfrm>
        </p:spPr>
        <p:txBody>
          <a:bodyPr>
            <a:normAutofit fontScale="90000"/>
          </a:bodyPr>
          <a:lstStyle/>
          <a:p>
            <a:r>
              <a:rPr lang="en-US" dirty="0" smtClean="0"/>
              <a:t>What if you add a pulsar in the direction of Virgo?</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846138"/>
            <a:ext cx="7498080" cy="1143000"/>
          </a:xfrm>
        </p:spPr>
        <p:txBody>
          <a:bodyPr>
            <a:normAutofit/>
          </a:bodyPr>
          <a:lstStyle/>
          <a:p>
            <a:pPr marL="742950" indent="-742950"/>
            <a:r>
              <a:rPr lang="en-US" dirty="0" smtClean="0"/>
              <a:t>Conclusion</a:t>
            </a:r>
            <a:endParaRPr lang="en-US" dirty="0"/>
          </a:p>
        </p:txBody>
      </p:sp>
      <p:sp>
        <p:nvSpPr>
          <p:cNvPr id="3" name="Content Placeholder 2"/>
          <p:cNvSpPr>
            <a:spLocks noGrp="1"/>
          </p:cNvSpPr>
          <p:nvPr>
            <p:ph idx="1"/>
          </p:nvPr>
        </p:nvSpPr>
        <p:spPr>
          <a:xfrm>
            <a:off x="1435608" y="2057400"/>
            <a:ext cx="7498080" cy="4800600"/>
          </a:xfrm>
        </p:spPr>
        <p:txBody>
          <a:bodyPr>
            <a:normAutofit fontScale="92500" lnSpcReduction="20000"/>
          </a:bodyPr>
          <a:lstStyle/>
          <a:p>
            <a:r>
              <a:rPr lang="en-US" dirty="0" smtClean="0"/>
              <a:t>There are some pulsars we should be</a:t>
            </a:r>
            <a:r>
              <a:rPr lang="en-US" dirty="0" smtClean="0"/>
              <a:t> spending more time on, </a:t>
            </a:r>
            <a:r>
              <a:rPr lang="en-US" dirty="0" smtClean="0"/>
              <a:t>at the exclusion of others.</a:t>
            </a:r>
          </a:p>
          <a:p>
            <a:r>
              <a:rPr lang="en-US" dirty="0" smtClean="0"/>
              <a:t>All experiments to characterize the noise in pulsars are absolutely worth it.  They have the potential to completely change the way we observe</a:t>
            </a:r>
            <a:r>
              <a:rPr lang="en-US" dirty="0" smtClean="0"/>
              <a:t>.</a:t>
            </a:r>
          </a:p>
          <a:p>
            <a:r>
              <a:rPr lang="en-US" dirty="0" smtClean="0"/>
              <a:t>Anisotropy of GW sources should be an ingredient in optimization schemes</a:t>
            </a:r>
            <a:endParaRPr lang="en-US" dirty="0" smtClean="0"/>
          </a:p>
          <a:p>
            <a:r>
              <a:rPr lang="en-US" dirty="0" smtClean="0"/>
              <a:t>We should consider a targeted search for new pulsars toward Virgo/Coma/</a:t>
            </a:r>
            <a:r>
              <a:rPr lang="en-US" dirty="0" err="1" smtClean="0"/>
              <a:t>Fornax</a:t>
            </a:r>
            <a:r>
              <a:rPr lang="en-US" dirty="0" smtClean="0"/>
              <a:t>.</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23900"/>
            <a:ext cx="7498080" cy="1143000"/>
          </a:xfrm>
        </p:spPr>
        <p:txBody>
          <a:bodyPr>
            <a:normAutofit/>
          </a:bodyPr>
          <a:lstStyle/>
          <a:p>
            <a:pPr marR="0" algn="l" rtl="0">
              <a:buFont typeface="Cambria"/>
              <a:buNone/>
            </a:pPr>
            <a:r>
              <a:rPr lang="en-US" sz="4400" baseline="0" dirty="0" smtClean="0">
                <a:latin typeface="Times New Roman"/>
              </a:rPr>
              <a:t>Acknowledgments</a:t>
            </a:r>
            <a:endParaRPr lang="en-US" dirty="0"/>
          </a:p>
        </p:txBody>
      </p:sp>
      <p:sp>
        <p:nvSpPr>
          <p:cNvPr id="3" name="Content Placeholder 2"/>
          <p:cNvSpPr>
            <a:spLocks noGrp="1"/>
          </p:cNvSpPr>
          <p:nvPr>
            <p:ph idx="1"/>
          </p:nvPr>
        </p:nvSpPr>
        <p:spPr>
          <a:xfrm>
            <a:off x="1435608" y="1866900"/>
            <a:ext cx="7498080" cy="4800600"/>
          </a:xfrm>
        </p:spPr>
        <p:txBody>
          <a:bodyPr/>
          <a:lstStyle/>
          <a:p>
            <a:r>
              <a:rPr lang="en-US" dirty="0" smtClean="0"/>
              <a:t>The </a:t>
            </a:r>
            <a:r>
              <a:rPr lang="en-US" dirty="0" err="1" smtClean="0"/>
              <a:t>NANOGrav</a:t>
            </a:r>
            <a:r>
              <a:rPr lang="en-US" dirty="0" smtClean="0"/>
              <a:t> detection working group</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914400"/>
            <a:ext cx="7498080" cy="1143000"/>
          </a:xfrm>
        </p:spPr>
        <p:txBody>
          <a:bodyPr>
            <a:normAutofit fontScale="90000"/>
          </a:bodyPr>
          <a:lstStyle/>
          <a:p>
            <a:pPr marR="0" algn="l" rtl="0">
              <a:buFont typeface="Cambria"/>
              <a:buNone/>
            </a:pPr>
            <a:r>
              <a:rPr lang="en-US" sz="4400" baseline="0" dirty="0" smtClean="0">
                <a:latin typeface="Times New Roman"/>
              </a:rPr>
              <a:t>Brief recap of </a:t>
            </a:r>
            <a:r>
              <a:rPr lang="en-US" sz="4400" baseline="0" dirty="0" smtClean="0">
                <a:latin typeface="Times New Roman"/>
              </a:rPr>
              <a:t>Burt,</a:t>
            </a:r>
            <a:r>
              <a:rPr lang="en-US" sz="4400" dirty="0" smtClean="0">
                <a:latin typeface="Times New Roman"/>
              </a:rPr>
              <a:t> </a:t>
            </a:r>
            <a:r>
              <a:rPr lang="en-US" sz="4400" dirty="0" smtClean="0">
                <a:latin typeface="Times New Roman"/>
              </a:rPr>
              <a:t>Lommen &amp; Finn (2011)</a:t>
            </a:r>
            <a:r>
              <a:rPr lang="en-US" sz="4400" baseline="0" dirty="0" smtClean="0">
                <a:latin typeface="Times New Roman"/>
              </a:rPr>
              <a:t> </a:t>
            </a:r>
            <a:r>
              <a:rPr lang="en-US" sz="4400" baseline="0" dirty="0" smtClean="0">
                <a:latin typeface="Times New Roman"/>
              </a:rPr>
              <a:t>results</a:t>
            </a:r>
            <a:endParaRPr lang="en-US" dirty="0"/>
          </a:p>
        </p:txBody>
      </p:sp>
      <p:sp>
        <p:nvSpPr>
          <p:cNvPr id="3" name="Content Placeholder 2"/>
          <p:cNvSpPr>
            <a:spLocks noGrp="1"/>
          </p:cNvSpPr>
          <p:nvPr>
            <p:ph idx="1"/>
          </p:nvPr>
        </p:nvSpPr>
        <p:spPr>
          <a:xfrm>
            <a:off x="1435608" y="2057400"/>
            <a:ext cx="7498080" cy="4800600"/>
          </a:xfrm>
        </p:spPr>
        <p:txBody>
          <a:bodyPr/>
          <a:lstStyle/>
          <a:p>
            <a:r>
              <a:rPr lang="en-US" dirty="0" smtClean="0"/>
              <a:t>Burt, Lommen and Finn (2011):  spend MORE time on the best pulsars, and LESS time on the worst pulsars.  </a:t>
            </a:r>
          </a:p>
          <a:p>
            <a:r>
              <a:rPr lang="en-US" dirty="0" smtClean="0"/>
              <a:t>Analysis </a:t>
            </a:r>
            <a:r>
              <a:rPr lang="en-US" dirty="0" smtClean="0"/>
              <a:t>assumed</a:t>
            </a:r>
          </a:p>
          <a:p>
            <a:endParaRPr lang="en-US" dirty="0" smtClean="0"/>
          </a:p>
          <a:p>
            <a:r>
              <a:rPr lang="en-US" dirty="0" smtClean="0"/>
              <a:t>Ryan </a:t>
            </a:r>
            <a:r>
              <a:rPr lang="en-US" dirty="0" err="1" smtClean="0"/>
              <a:t>Anella’s</a:t>
            </a:r>
            <a:r>
              <a:rPr lang="en-US" dirty="0" smtClean="0"/>
              <a:t> analysis adds realistic noise floor, and optimization results under various conditions.</a:t>
            </a:r>
            <a:endParaRPr lang="en-US" dirty="0"/>
          </a:p>
        </p:txBody>
      </p:sp>
      <p:graphicFrame>
        <p:nvGraphicFramePr>
          <p:cNvPr id="4" name="Object 3"/>
          <p:cNvGraphicFramePr>
            <a:graphicFrameLocks noChangeAspect="1"/>
          </p:cNvGraphicFramePr>
          <p:nvPr/>
        </p:nvGraphicFramePr>
        <p:xfrm>
          <a:off x="4984750" y="3308350"/>
          <a:ext cx="2058988" cy="1543050"/>
        </p:xfrm>
        <a:graphic>
          <a:graphicData uri="http://schemas.openxmlformats.org/presentationml/2006/ole">
            <p:oleObj spid="_x0000_s19458" name="Equation" r:id="rId4" imgW="508000" imgH="381000" progId="Equation.3">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73075" y="1696932"/>
            <a:ext cx="8229600" cy="1143000"/>
          </a:xfrm>
        </p:spPr>
        <p:txBody>
          <a:bodyPr>
            <a:normAutofit fontScale="9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n-US" sz="4400" kern="1200" dirty="0" smtClean="0">
                <a:solidFill>
                  <a:schemeClr val="tx1"/>
                </a:solidFill>
                <a:latin typeface="+mj-lt"/>
                <a:ea typeface="+mj-ea"/>
                <a:cs typeface="+mj-cs"/>
              </a:rPr>
              <a:t>This particular optimization optimizes for signal to noise. For use with a Bayesian detection algorithm for single sources.</a:t>
            </a:r>
          </a:p>
        </p:txBody>
      </p:sp>
      <p:graphicFrame>
        <p:nvGraphicFramePr>
          <p:cNvPr id="4" name="Content Placeholder 3"/>
          <p:cNvGraphicFramePr>
            <a:graphicFrameLocks noChangeAspect="1"/>
          </p:cNvGraphicFramePr>
          <p:nvPr>
            <p:ph idx="1"/>
          </p:nvPr>
        </p:nvGraphicFramePr>
        <p:xfrm>
          <a:off x="2104162" y="4016375"/>
          <a:ext cx="5380175" cy="2330450"/>
        </p:xfrm>
        <a:graphic>
          <a:graphicData uri="http://schemas.openxmlformats.org/presentationml/2006/ole">
            <p:oleObj spid="_x0000_s18434" name="Equation" r:id="rId3" imgW="2374900" imgH="1028700" progId="Equation.3">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3932"/>
            <a:ext cx="8229600" cy="1143000"/>
          </a:xfrm>
        </p:spPr>
        <p:txBody>
          <a:bodyP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n-US" dirty="0" smtClean="0"/>
              <a:t>Sum that up for all pulsars…</a:t>
            </a:r>
            <a:endParaRPr lang="en-US" sz="4400" kern="1200" dirty="0" smtClean="0">
              <a:solidFill>
                <a:schemeClr val="tx1"/>
              </a:solidFill>
              <a:latin typeface="+mj-lt"/>
              <a:ea typeface="+mj-ea"/>
              <a:cs typeface="+mj-cs"/>
            </a:endParaRPr>
          </a:p>
        </p:txBody>
      </p:sp>
      <p:graphicFrame>
        <p:nvGraphicFramePr>
          <p:cNvPr id="5" name="Object 4"/>
          <p:cNvGraphicFramePr>
            <a:graphicFrameLocks noChangeAspect="1"/>
          </p:cNvGraphicFramePr>
          <p:nvPr/>
        </p:nvGraphicFramePr>
        <p:xfrm>
          <a:off x="1701800" y="2409825"/>
          <a:ext cx="5740400" cy="3863975"/>
        </p:xfrm>
        <a:graphic>
          <a:graphicData uri="http://schemas.openxmlformats.org/presentationml/2006/ole">
            <p:oleObj spid="_x0000_s30723" name="Equation" r:id="rId3" imgW="1943100" imgH="1308100" progId="Equation.3">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3932"/>
            <a:ext cx="8229600" cy="1143000"/>
          </a:xfrm>
        </p:spPr>
        <p:txBody>
          <a:bodyP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n-US" dirty="0" smtClean="0"/>
              <a:t>is the thing we get to jigger…</a:t>
            </a:r>
            <a:endParaRPr lang="en-US" sz="4400" kern="1200" dirty="0" smtClean="0">
              <a:solidFill>
                <a:schemeClr val="tx1"/>
              </a:solidFill>
              <a:latin typeface="+mj-lt"/>
              <a:ea typeface="+mj-ea"/>
              <a:cs typeface="+mj-cs"/>
            </a:endParaRPr>
          </a:p>
        </p:txBody>
      </p:sp>
      <p:graphicFrame>
        <p:nvGraphicFramePr>
          <p:cNvPr id="5" name="Object 4"/>
          <p:cNvGraphicFramePr>
            <a:graphicFrameLocks noChangeAspect="1"/>
          </p:cNvGraphicFramePr>
          <p:nvPr/>
        </p:nvGraphicFramePr>
        <p:xfrm>
          <a:off x="2938463" y="2484438"/>
          <a:ext cx="3265487" cy="3713162"/>
        </p:xfrm>
        <a:graphic>
          <a:graphicData uri="http://schemas.openxmlformats.org/presentationml/2006/ole">
            <p:oleObj spid="_x0000_s31746" name="Equation" r:id="rId4" imgW="1104900" imgH="1257300" progId="Equation.3">
              <p:embed/>
            </p:oleObj>
          </a:graphicData>
        </a:graphic>
      </p:graphicFrame>
      <p:graphicFrame>
        <p:nvGraphicFramePr>
          <p:cNvPr id="4" name="Object 3"/>
          <p:cNvGraphicFramePr>
            <a:graphicFrameLocks noChangeAspect="1"/>
          </p:cNvGraphicFramePr>
          <p:nvPr/>
        </p:nvGraphicFramePr>
        <p:xfrm>
          <a:off x="273050" y="680932"/>
          <a:ext cx="825500" cy="1016000"/>
        </p:xfrm>
        <a:graphic>
          <a:graphicData uri="http://schemas.openxmlformats.org/presentationml/2006/ole">
            <p:oleObj spid="_x0000_s31747" name="Equation" r:id="rId5" imgW="165100" imgH="203200" progId="Equation.3">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76876" y="846138"/>
            <a:ext cx="2344511" cy="4917024"/>
          </a:xfrm>
        </p:spPr>
        <p:txBody>
          <a:bodyPr>
            <a:normAutofit/>
          </a:bodyPr>
          <a:lstStyle/>
          <a:p>
            <a:r>
              <a:rPr lang="en-US" sz="3000" kern="1200" dirty="0" smtClean="0">
                <a:solidFill>
                  <a:schemeClr val="tx1"/>
                </a:solidFill>
                <a:latin typeface="+mj-lt"/>
                <a:ea typeface="+mj-ea"/>
                <a:cs typeface="+mj-cs"/>
              </a:rPr>
              <a:t>Results for Current </a:t>
            </a:r>
            <a:r>
              <a:rPr lang="en-US" sz="3000" kern="1200" dirty="0" err="1" smtClean="0">
                <a:solidFill>
                  <a:schemeClr val="tx1"/>
                </a:solidFill>
                <a:latin typeface="+mj-lt"/>
                <a:ea typeface="+mj-ea"/>
                <a:cs typeface="+mj-cs"/>
              </a:rPr>
              <a:t>NANOGrav</a:t>
            </a:r>
            <a:r>
              <a:rPr lang="en-US" sz="3000" kern="1200" dirty="0" smtClean="0">
                <a:solidFill>
                  <a:schemeClr val="tx1"/>
                </a:solidFill>
                <a:latin typeface="+mj-lt"/>
                <a:ea typeface="+mj-ea"/>
                <a:cs typeface="+mj-cs"/>
              </a:rPr>
              <a:t> Array</a:t>
            </a:r>
            <a:endParaRPr lang="en-US" sz="3000" dirty="0"/>
          </a:p>
        </p:txBody>
      </p:sp>
      <p:pic>
        <p:nvPicPr>
          <p:cNvPr id="6" name="Content Placeholder 5" descr="17_all_2cols.xlsx.pdf"/>
          <p:cNvPicPr>
            <a:picLocks noGrp="1" noChangeAspect="1"/>
          </p:cNvPicPr>
          <p:nvPr>
            <p:ph idx="1"/>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697220" y="-244104"/>
            <a:ext cx="7369765" cy="9537343"/>
          </a:xfrm>
        </p:spPr>
      </p:pic>
      <p:sp>
        <p:nvSpPr>
          <p:cNvPr id="7" name="Rectangle 6"/>
          <p:cNvSpPr/>
          <p:nvPr/>
        </p:nvSpPr>
        <p:spPr>
          <a:xfrm>
            <a:off x="6842125" y="1206500"/>
            <a:ext cx="1778000" cy="5651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846138"/>
            <a:ext cx="7498080" cy="1143000"/>
          </a:xfrm>
        </p:spPr>
        <p:txBody>
          <a:bodyPr>
            <a:normAutofit fontScale="90000"/>
          </a:bodyPr>
          <a:lstStyle/>
          <a:p>
            <a:r>
              <a:rPr lang="en-US" dirty="0" smtClean="0"/>
              <a:t>Do we really expect the sources to be </a:t>
            </a:r>
            <a:r>
              <a:rPr lang="en-US" dirty="0" err="1" smtClean="0"/>
              <a:t>isotropically</a:t>
            </a:r>
            <a:r>
              <a:rPr lang="en-US" dirty="0" smtClean="0"/>
              <a:t> distributed?</a:t>
            </a:r>
            <a:endParaRPr lang="en-US" dirty="0"/>
          </a:p>
        </p:txBody>
      </p:sp>
      <p:sp>
        <p:nvSpPr>
          <p:cNvPr id="3" name="Content Placeholder 2"/>
          <p:cNvSpPr>
            <a:spLocks noGrp="1"/>
          </p:cNvSpPr>
          <p:nvPr>
            <p:ph idx="1"/>
          </p:nvPr>
        </p:nvSpPr>
        <p:spPr>
          <a:xfrm>
            <a:off x="1435608" y="2057400"/>
            <a:ext cx="7498080" cy="4800600"/>
          </a:xfrm>
        </p:spPr>
        <p:txBody>
          <a:bodyPr/>
          <a:lstStyle/>
          <a:p>
            <a:r>
              <a:rPr lang="en-US" dirty="0" err="1" smtClean="0"/>
              <a:t>Vikram</a:t>
            </a:r>
            <a:r>
              <a:rPr lang="en-US" dirty="0" smtClean="0"/>
              <a:t> Ravi:  No.</a:t>
            </a:r>
          </a:p>
          <a:p>
            <a:r>
              <a:rPr lang="en-US" dirty="0" smtClean="0"/>
              <a:t>Joe </a:t>
            </a:r>
            <a:r>
              <a:rPr lang="en-US" dirty="0" smtClean="0"/>
              <a:t>Simon:  No.</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101640"/>
            <a:ext cx="7498080" cy="1143000"/>
          </a:xfrm>
        </p:spPr>
        <p:txBody>
          <a:bodyPr>
            <a:normAutofit fontScale="90000"/>
          </a:bodyPr>
          <a:lstStyle/>
          <a:p>
            <a:r>
              <a:rPr lang="en-US" sz="4400" kern="1200" dirty="0" smtClean="0">
                <a:solidFill>
                  <a:schemeClr val="tx1"/>
                </a:solidFill>
                <a:latin typeface="+mj-lt"/>
                <a:ea typeface="+mj-ea"/>
                <a:cs typeface="+mj-cs"/>
              </a:rPr>
              <a:t>Optimize for a source toward </a:t>
            </a:r>
            <a:r>
              <a:rPr lang="en-US" sz="4400" kern="1200" dirty="0" err="1" smtClean="0">
                <a:solidFill>
                  <a:schemeClr val="tx1"/>
                </a:solidFill>
                <a:latin typeface="+mj-lt"/>
                <a:ea typeface="+mj-ea"/>
                <a:cs typeface="+mj-cs"/>
              </a:rPr>
              <a:t>virgo</a:t>
            </a:r>
            <a:r>
              <a:rPr lang="en-US" sz="4400" kern="1200" dirty="0" smtClean="0">
                <a:solidFill>
                  <a:schemeClr val="tx1"/>
                </a:solidFill>
                <a:latin typeface="+mj-lt"/>
                <a:ea typeface="+mj-ea"/>
                <a:cs typeface="+mj-cs"/>
              </a:rPr>
              <a:t> – how much do</a:t>
            </a:r>
            <a:r>
              <a:rPr lang="en-US" dirty="0" smtClean="0"/>
              <a:t>es distribution</a:t>
            </a:r>
            <a:r>
              <a:rPr lang="en-US" sz="4400" kern="1200" dirty="0" smtClean="0">
                <a:solidFill>
                  <a:schemeClr val="tx1"/>
                </a:solidFill>
                <a:latin typeface="+mj-lt"/>
                <a:ea typeface="+mj-ea"/>
                <a:cs typeface="+mj-cs"/>
              </a:rPr>
              <a:t> change?  </a:t>
            </a:r>
          </a:p>
          <a:p>
            <a:endParaRPr lang="en-US" dirty="0"/>
          </a:p>
        </p:txBody>
      </p:sp>
      <p:pic>
        <p:nvPicPr>
          <p:cNvPr id="5" name="Content Placeholder 4" descr="17_virgo_2cols.xlsx.pdf"/>
          <p:cNvPicPr>
            <a:picLocks noGrp="1" noChangeAspect="1"/>
          </p:cNvPicPr>
          <p:nvPr>
            <p:ph idx="1"/>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252137" y="1236160"/>
            <a:ext cx="10058400" cy="7772400"/>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Solstice.thmx</Template>
  <TotalTime>4545</TotalTime>
  <Words>468</Words>
  <Application>Microsoft Macintosh PowerPoint</Application>
  <PresentationFormat>On-screen Show (4:3)</PresentationFormat>
  <Paragraphs>37</Paragraphs>
  <Slides>11</Slides>
  <Notes>6</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11</vt:i4>
      </vt:variant>
    </vt:vector>
  </HeadingPairs>
  <TitlesOfParts>
    <vt:vector size="13" baseType="lpstr">
      <vt:lpstr>Solstice</vt:lpstr>
      <vt:lpstr>Microsoft Equation</vt:lpstr>
      <vt:lpstr>One scheme for Optimization of Pulsar Timing Arrays</vt:lpstr>
      <vt:lpstr>Acknowledgments</vt:lpstr>
      <vt:lpstr>Brief recap of Burt, Lommen &amp; Finn (2011) results</vt:lpstr>
      <vt:lpstr>This particular optimization optimizes for signal to noise. For use with a Bayesian detection algorithm for single sources.</vt:lpstr>
      <vt:lpstr>Sum that up for all pulsars…</vt:lpstr>
      <vt:lpstr>is the thing we get to jigger…</vt:lpstr>
      <vt:lpstr>Results for Current NANOGrav Array</vt:lpstr>
      <vt:lpstr>Do we really expect the sources to be isotropically distributed?</vt:lpstr>
      <vt:lpstr>Optimize for a source toward virgo – how much does distribution change?   </vt:lpstr>
      <vt:lpstr>What if you add a pulsar in the direction of Virgo?</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Andrea Lommen</dc:creator>
  <cp:lastModifiedBy>Andrea Lommen</cp:lastModifiedBy>
  <cp:revision>18</cp:revision>
  <dcterms:created xsi:type="dcterms:W3CDTF">2012-06-27T06:26:34Z</dcterms:created>
  <dcterms:modified xsi:type="dcterms:W3CDTF">2012-06-28T07:18:55Z</dcterms:modified>
</cp:coreProperties>
</file>