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1"/>
    <p:sldMasterId id="2147483697" r:id="rId2"/>
    <p:sldMasterId id="2147483699" r:id="rId3"/>
  </p:sldMasterIdLst>
  <p:notesMasterIdLst>
    <p:notesMasterId r:id="rId26"/>
  </p:notesMasterIdLst>
  <p:handoutMasterIdLst>
    <p:handoutMasterId r:id="rId27"/>
  </p:handoutMasterIdLst>
  <p:sldIdLst>
    <p:sldId id="256" r:id="rId4"/>
    <p:sldId id="277" r:id="rId5"/>
    <p:sldId id="269" r:id="rId6"/>
    <p:sldId id="266" r:id="rId7"/>
    <p:sldId id="273" r:id="rId8"/>
    <p:sldId id="275" r:id="rId9"/>
    <p:sldId id="272" r:id="rId10"/>
    <p:sldId id="258" r:id="rId11"/>
    <p:sldId id="267" r:id="rId12"/>
    <p:sldId id="259" r:id="rId13"/>
    <p:sldId id="268" r:id="rId14"/>
    <p:sldId id="270" r:id="rId15"/>
    <p:sldId id="260" r:id="rId16"/>
    <p:sldId id="261" r:id="rId17"/>
    <p:sldId id="271" r:id="rId18"/>
    <p:sldId id="265" r:id="rId19"/>
    <p:sldId id="263" r:id="rId20"/>
    <p:sldId id="278" r:id="rId21"/>
    <p:sldId id="276" r:id="rId22"/>
    <p:sldId id="262" r:id="rId23"/>
    <p:sldId id="257" r:id="rId24"/>
    <p:sldId id="264" r:id="rId2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65" charset="0"/>
        <a:ea typeface="+mn-ea"/>
        <a:cs typeface="+mn-cs"/>
      </a:defRPr>
    </a:lvl1pPr>
    <a:lvl2pPr marL="457200" algn="l" rtl="0" fontAlgn="base">
      <a:spcBef>
        <a:spcPct val="0"/>
      </a:spcBef>
      <a:spcAft>
        <a:spcPct val="0"/>
      </a:spcAft>
      <a:defRPr kern="1200">
        <a:solidFill>
          <a:schemeClr val="tx1"/>
        </a:solidFill>
        <a:latin typeface="Arial" pitchFamily="-65" charset="0"/>
        <a:ea typeface="+mn-ea"/>
        <a:cs typeface="+mn-cs"/>
      </a:defRPr>
    </a:lvl2pPr>
    <a:lvl3pPr marL="914400" algn="l" rtl="0" fontAlgn="base">
      <a:spcBef>
        <a:spcPct val="0"/>
      </a:spcBef>
      <a:spcAft>
        <a:spcPct val="0"/>
      </a:spcAft>
      <a:defRPr kern="1200">
        <a:solidFill>
          <a:schemeClr val="tx1"/>
        </a:solidFill>
        <a:latin typeface="Arial" pitchFamily="-65" charset="0"/>
        <a:ea typeface="+mn-ea"/>
        <a:cs typeface="+mn-cs"/>
      </a:defRPr>
    </a:lvl3pPr>
    <a:lvl4pPr marL="1371600" algn="l" rtl="0" fontAlgn="base">
      <a:spcBef>
        <a:spcPct val="0"/>
      </a:spcBef>
      <a:spcAft>
        <a:spcPct val="0"/>
      </a:spcAft>
      <a:defRPr kern="1200">
        <a:solidFill>
          <a:schemeClr val="tx1"/>
        </a:solidFill>
        <a:latin typeface="Arial" pitchFamily="-65" charset="0"/>
        <a:ea typeface="+mn-ea"/>
        <a:cs typeface="+mn-cs"/>
      </a:defRPr>
    </a:lvl4pPr>
    <a:lvl5pPr marL="1828800" algn="l" rtl="0" fontAlgn="base">
      <a:spcBef>
        <a:spcPct val="0"/>
      </a:spcBef>
      <a:spcAft>
        <a:spcPct val="0"/>
      </a:spcAft>
      <a:defRPr kern="1200">
        <a:solidFill>
          <a:schemeClr val="tx1"/>
        </a:solidFill>
        <a:latin typeface="Arial" pitchFamily="-65" charset="0"/>
        <a:ea typeface="+mn-ea"/>
        <a:cs typeface="+mn-cs"/>
      </a:defRPr>
    </a:lvl5pPr>
    <a:lvl6pPr marL="2286000" algn="l" defTabSz="457200" rtl="0" eaLnBrk="1" latinLnBrk="0" hangingPunct="1">
      <a:defRPr kern="1200">
        <a:solidFill>
          <a:schemeClr val="tx1"/>
        </a:solidFill>
        <a:latin typeface="Arial" pitchFamily="-65" charset="0"/>
        <a:ea typeface="+mn-ea"/>
        <a:cs typeface="+mn-cs"/>
      </a:defRPr>
    </a:lvl6pPr>
    <a:lvl7pPr marL="2743200" algn="l" defTabSz="457200" rtl="0" eaLnBrk="1" latinLnBrk="0" hangingPunct="1">
      <a:defRPr kern="1200">
        <a:solidFill>
          <a:schemeClr val="tx1"/>
        </a:solidFill>
        <a:latin typeface="Arial" pitchFamily="-65" charset="0"/>
        <a:ea typeface="+mn-ea"/>
        <a:cs typeface="+mn-cs"/>
      </a:defRPr>
    </a:lvl7pPr>
    <a:lvl8pPr marL="3200400" algn="l" defTabSz="457200" rtl="0" eaLnBrk="1" latinLnBrk="0" hangingPunct="1">
      <a:defRPr kern="1200">
        <a:solidFill>
          <a:schemeClr val="tx1"/>
        </a:solidFill>
        <a:latin typeface="Arial" pitchFamily="-65" charset="0"/>
        <a:ea typeface="+mn-ea"/>
        <a:cs typeface="+mn-cs"/>
      </a:defRPr>
    </a:lvl8pPr>
    <a:lvl9pPr marL="3657600" algn="l" defTabSz="457200" rtl="0" eaLnBrk="1" latinLnBrk="0" hangingPunct="1">
      <a:defRPr kern="1200">
        <a:solidFill>
          <a:schemeClr val="tx1"/>
        </a:solidFill>
        <a:latin typeface="Arial" pitchFamily="-65"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7B"/>
    <a:srgbClr val="74A18E"/>
    <a:srgbClr val="5998C8"/>
    <a:srgbClr val="9999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55" autoAdjust="0"/>
    <p:restoredTop sz="94660"/>
  </p:normalViewPr>
  <p:slideViewPr>
    <p:cSldViewPr snapToGrid="0">
      <p:cViewPr varScale="1">
        <p:scale>
          <a:sx n="106" d="100"/>
          <a:sy n="106" d="100"/>
        </p:scale>
        <p:origin x="-1752" y="-96"/>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DD687E7-C9E6-3F48-B6DD-801D58663632}" type="datetimeFigureOut">
              <a:rPr lang="en-US" smtClean="0"/>
              <a:t>26.06.12</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C20B4FD6-63BE-4547-BAC3-7056A53C0221}" type="slidenum">
              <a:rPr lang="en-US" smtClean="0"/>
              <a:t>‹#›</a:t>
            </a:fld>
            <a:endParaRPr lang="en-US"/>
          </a:p>
        </p:txBody>
      </p:sp>
    </p:spTree>
    <p:extLst>
      <p:ext uri="{BB962C8B-B14F-4D97-AF65-F5344CB8AC3E}">
        <p14:creationId xmlns:p14="http://schemas.microsoft.com/office/powerpoint/2010/main" val="3222334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EC329C7-6CFC-6640-B3EA-60420E3F304A}" type="slidenum">
              <a:rPr lang="en-US"/>
              <a:pPr>
                <a:defRPr/>
              </a:pPr>
              <a:t>‹#›</a:t>
            </a:fld>
            <a:endParaRPr lang="en-US" dirty="0"/>
          </a:p>
        </p:txBody>
      </p:sp>
    </p:spTree>
    <p:extLst>
      <p:ext uri="{BB962C8B-B14F-4D97-AF65-F5344CB8AC3E}">
        <p14:creationId xmlns:p14="http://schemas.microsoft.com/office/powerpoint/2010/main" val="21755426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C2C3429F-8F34-DF49-BC91-10FE3A622728}" type="datetime1">
              <a:rPr lang="de-DE" smtClean="0"/>
              <a:t>26.06.12</a:t>
            </a:fld>
            <a:endParaRPr lang="en-US" dirty="0"/>
          </a:p>
        </p:txBody>
      </p:sp>
      <p:sp>
        <p:nvSpPr>
          <p:cNvPr id="5" name="Footer Placeholder 4"/>
          <p:cNvSpPr>
            <a:spLocks noGrp="1"/>
          </p:cNvSpPr>
          <p:nvPr>
            <p:ph type="ftr" sz="quarter" idx="11"/>
          </p:nvPr>
        </p:nvSpPr>
        <p:spPr/>
        <p:txBody>
          <a:bodyPr/>
          <a:lstStyle/>
          <a:p>
            <a:r>
              <a:rPr lang="en-US" smtClean="0"/>
              <a:t>IPTA conference 2012</a:t>
            </a:r>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7367BA2-550A-D74A-85A3-8A8F71EA02BD}" type="datetime1">
              <a:rPr lang="de-DE" smtClean="0"/>
              <a:t>26.06.12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7F1583F5-E0DD-204C-80EE-B5824D9D518D}" type="datetime1">
              <a:rPr lang="de-DE" smtClean="0"/>
              <a:t>26.06.12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C1E2467A-468C-BB4F-8513-F5A32D4F9690}" type="datetime1">
              <a:rPr lang="de-DE" smtClean="0"/>
              <a:t>26.06.12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F0EEC0C8-BFB9-4548-802E-A846AF00E4F0}" type="datetime1">
              <a:rPr lang="de-DE" smtClean="0"/>
              <a:t>26.06.12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8A3B3C2A-60BA-9349-A3FC-833320638D76}" type="datetime1">
              <a:rPr lang="de-DE" smtClean="0"/>
              <a:t>26.06.12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EE535F4-8EA9-174C-B4C8-28F4C8CF2436}" type="datetime1">
              <a:rPr lang="de-DE" smtClean="0"/>
              <a:t>26.06.12</a:t>
            </a:fld>
            <a:endParaRPr lang="en-US" dirty="0"/>
          </a:p>
        </p:txBody>
      </p:sp>
      <p:sp>
        <p:nvSpPr>
          <p:cNvPr id="8" name="Footer Placeholder 7"/>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9" name="Slide Number Placeholder 8"/>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87C3B21-AA4E-6A44-B26F-03E30F0E1AC7}" type="datetime1">
              <a:rPr lang="de-DE" smtClean="0"/>
              <a:t>26.06.12</a:t>
            </a:fld>
            <a:endParaRPr lang="en-US" dirty="0"/>
          </a:p>
        </p:txBody>
      </p:sp>
      <p:sp>
        <p:nvSpPr>
          <p:cNvPr id="4" name="Footer Placeholder 3"/>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73A80-1BF4-6744-BBB1-0F4F03950794}" type="datetime1">
              <a:rPr lang="de-DE" smtClean="0"/>
              <a:t>26.06.12</a:t>
            </a:fld>
            <a:endParaRPr lang="en-US" dirty="0"/>
          </a:p>
        </p:txBody>
      </p:sp>
      <p:sp>
        <p:nvSpPr>
          <p:cNvPr id="3" name="Footer Placeholder 2"/>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4" name="Slide Number Placeholder 3"/>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CEB7882B-CB66-3744-A1C1-192223C8FD5E}" type="datetime1">
              <a:rPr lang="de-DE" smtClean="0"/>
              <a:t>26.06.12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902D1A11-A0C9-C242-A94C-8C2E587DE2E3}" type="datetime1">
              <a:rPr lang="de-DE" smtClean="0"/>
              <a:t>26.06.12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W4t.png"/>
          <p:cNvPicPr>
            <a:picLocks noChangeAspect="1"/>
          </p:cNvPicPr>
          <p:nvPr userDrawn="1"/>
        </p:nvPicPr>
        <p:blipFill rotWithShape="1">
          <a:blip r:embed="rId13">
            <a:alphaModFix/>
            <a:extLst>
              <a:ext uri="{28A0092B-C50C-407E-A947-70E740481C1C}">
                <a14:useLocalDpi xmlns:a14="http://schemas.microsoft.com/office/drawing/2010/main" val="0"/>
              </a:ext>
            </a:extLst>
          </a:blip>
          <a:srcRect r="4051" b="4051"/>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a:solidFill>
            <a:schemeClr val="tx1">
              <a:alpha val="63000"/>
            </a:schemeClr>
          </a:solidFill>
          <a:ln>
            <a:solidFill>
              <a:schemeClr val="bg1"/>
            </a:solidFill>
          </a:ln>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solidFill>
            <a:schemeClr val="tx1">
              <a:alpha val="63000"/>
            </a:schemeClr>
          </a:solidFill>
          <a:ln>
            <a:solidFill>
              <a:schemeClr val="bg1"/>
            </a:solidFill>
          </a:ln>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l">
              <a:defRPr sz="1200">
                <a:solidFill>
                  <a:schemeClr val="bg1"/>
                </a:solidFill>
              </a:defRPr>
            </a:lvl1pPr>
          </a:lstStyle>
          <a:p>
            <a:fld id="{D28FDE68-CCAC-7646-8047-4E07B32EE7F1}" type="datetime1">
              <a:rPr lang="de-DE" smtClean="0"/>
              <a:pPr/>
              <a:t>26.06.12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ctr">
              <a:defRPr sz="1200">
                <a:solidFill>
                  <a:srgbClr val="FFFFFF"/>
                </a:solidFill>
              </a:defRPr>
            </a:lvl1pPr>
          </a:lstStyle>
          <a:p>
            <a:r>
              <a:rPr lang="en-US" smtClean="0"/>
              <a:t>IPTA conference 2012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a:solidFill>
            <a:schemeClr val="tx1">
              <a:alpha val="63000"/>
            </a:schemeClr>
          </a:solidFill>
          <a:ln>
            <a:solidFill>
              <a:schemeClr val="bg1"/>
            </a:solidFill>
          </a:ln>
        </p:spPr>
        <p:txBody>
          <a:bodyPr vert="horz" lIns="91440" tIns="45720" rIns="91440" bIns="45720" rtlCol="0" anchor="ctr"/>
          <a:lstStyle>
            <a:lvl1pPr algn="r">
              <a:defRPr sz="1200">
                <a:solidFill>
                  <a:schemeClr val="bg1"/>
                </a:solidFill>
              </a:defRPr>
            </a:lvl1pPr>
          </a:lstStyle>
          <a:p>
            <a:fld id="{785805AC-A8A2-8640-B3CF-422F6C12D49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ctr" defTabSz="4572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1298" name="Rectangle 2"/>
          <p:cNvSpPr>
            <a:spLocks noChangeArrowheads="1"/>
          </p:cNvSpPr>
          <p:nvPr userDrawn="1"/>
        </p:nvSpPr>
        <p:spPr bwMode="auto">
          <a:xfrm>
            <a:off x="0" y="0"/>
            <a:ext cx="9144000" cy="549275"/>
          </a:xfrm>
          <a:prstGeom prst="rect">
            <a:avLst/>
          </a:prstGeom>
          <a:solidFill>
            <a:schemeClr val="bg1"/>
          </a:solidFill>
          <a:ln w="9525">
            <a:noFill/>
            <a:miter lim="800000"/>
            <a:headEnd/>
            <a:tailEnd/>
          </a:ln>
          <a:effectLst/>
        </p:spPr>
        <p:txBody>
          <a:bodyPr anchor="ctr">
            <a:prstTxWarp prst="textNoShape">
              <a:avLst/>
            </a:prstTxWarp>
            <a:spAutoFit/>
          </a:bodyPr>
          <a:lstStyle/>
          <a:p>
            <a:pPr eaLnBrk="0" hangingPunct="0">
              <a:spcBef>
                <a:spcPct val="50000"/>
              </a:spcBef>
              <a:defRPr/>
            </a:pPr>
            <a:endParaRPr lang="en-US" dirty="0">
              <a:solidFill>
                <a:srgbClr val="000066"/>
              </a:solidFill>
              <a:latin typeface="Comic Sans MS" charset="0"/>
            </a:endParaRPr>
          </a:p>
        </p:txBody>
      </p:sp>
      <p:pic>
        <p:nvPicPr>
          <p:cNvPr id="15363" name="Picture 3"/>
          <p:cNvPicPr>
            <a:picLocks noChangeAspect="1" noChangeArrowheads="1"/>
          </p:cNvPicPr>
          <p:nvPr/>
        </p:nvPicPr>
        <p:blipFill>
          <a:blip r:embed="rId2"/>
          <a:srcRect/>
          <a:stretch>
            <a:fillRect/>
          </a:stretch>
        </p:blipFill>
        <p:spPr bwMode="auto">
          <a:xfrm>
            <a:off x="6350" y="-50800"/>
            <a:ext cx="2044700" cy="582613"/>
          </a:xfrm>
          <a:prstGeom prst="rect">
            <a:avLst/>
          </a:prstGeom>
          <a:noFill/>
          <a:ln w="12700">
            <a:noFill/>
            <a:miter lim="800000"/>
            <a:headEnd/>
            <a:tailEnd/>
          </a:ln>
        </p:spPr>
      </p:pic>
      <p:sp>
        <p:nvSpPr>
          <p:cNvPr id="15364" name="Rectangle 4"/>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5365"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51302"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Times New Roman" charset="0"/>
              </a:defRPr>
            </a:lvl1pPr>
          </a:lstStyle>
          <a:p>
            <a:pPr eaLnBrk="0" hangingPunct="0">
              <a:defRPr/>
            </a:pPr>
            <a:fld id="{4627A61D-3F46-3741-8426-2EE930305C23}" type="datetime1">
              <a:rPr lang="de-DE" smtClean="0">
                <a:solidFill>
                  <a:srgbClr val="000066"/>
                </a:solidFill>
              </a:rPr>
              <a:t>26.06.12</a:t>
            </a:fld>
            <a:endParaRPr lang="en-US" dirty="0">
              <a:solidFill>
                <a:srgbClr val="000066"/>
              </a:solidFill>
            </a:endParaRPr>
          </a:p>
        </p:txBody>
      </p:sp>
      <p:sp>
        <p:nvSpPr>
          <p:cNvPr id="951303" name="Rectangle 7"/>
          <p:cNvSpPr>
            <a:spLocks noGrp="1" noChangeArrowheads="1"/>
          </p:cNvSpPr>
          <p:nvPr>
            <p:ph type="ftr" sz="quarter" idx="3"/>
          </p:nvPr>
        </p:nvSpPr>
        <p:spPr bwMode="auto">
          <a:xfrm>
            <a:off x="2392363" y="6432550"/>
            <a:ext cx="4833937" cy="273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pPr eaLnBrk="0" hangingPunct="0">
              <a:defRPr/>
            </a:pPr>
            <a:r>
              <a:rPr lang="en-GB" smtClean="0">
                <a:solidFill>
                  <a:srgbClr val="000066"/>
                </a:solidFill>
                <a:latin typeface="Comic Sans MS" charset="0"/>
              </a:rPr>
              <a:t>IPTA conference 2012</a:t>
            </a:r>
            <a:endParaRPr lang="en-US" dirty="0">
              <a:solidFill>
                <a:srgbClr val="000066"/>
              </a:solidFill>
              <a:latin typeface="Comic Sans MS" charset="0"/>
            </a:endParaRPr>
          </a:p>
        </p:txBody>
      </p:sp>
      <p:sp>
        <p:nvSpPr>
          <p:cNvPr id="951304"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Times New Roman" charset="0"/>
              </a:defRPr>
            </a:lvl1pPr>
          </a:lstStyle>
          <a:p>
            <a:pPr eaLnBrk="0" hangingPunct="0">
              <a:defRPr/>
            </a:pPr>
            <a:fld id="{A79C3A4C-08FA-B345-80DB-4886A9219A07}" type="slidenum">
              <a:rPr lang="en-US">
                <a:solidFill>
                  <a:srgbClr val="000066"/>
                </a:solidFill>
              </a:rPr>
              <a:pPr eaLnBrk="0" hangingPunct="0">
                <a:defRPr/>
              </a:pPr>
              <a:t>‹#›</a:t>
            </a:fld>
            <a:endParaRPr lang="en-US" dirty="0">
              <a:solidFill>
                <a:srgbClr val="000066"/>
              </a:solidFill>
            </a:endParaRPr>
          </a:p>
        </p:txBody>
      </p:sp>
      <p:pic>
        <p:nvPicPr>
          <p:cNvPr id="15369" name="Picture 9" descr="logo3"/>
          <p:cNvPicPr>
            <a:picLocks noChangeAspect="1" noChangeArrowheads="1"/>
          </p:cNvPicPr>
          <p:nvPr/>
        </p:nvPicPr>
        <p:blipFill>
          <a:blip r:embed="rId3"/>
          <a:srcRect/>
          <a:stretch>
            <a:fillRect/>
          </a:stretch>
        </p:blipFill>
        <p:spPr bwMode="auto">
          <a:xfrm>
            <a:off x="7769225" y="0"/>
            <a:ext cx="1374775" cy="496888"/>
          </a:xfrm>
          <a:prstGeom prst="rect">
            <a:avLst/>
          </a:prstGeom>
          <a:noFill/>
          <a:ln w="9525">
            <a:noFill/>
            <a:miter lim="800000"/>
            <a:headEnd/>
            <a:tailEnd/>
          </a:ln>
        </p:spPr>
      </p:pic>
      <p:sp>
        <p:nvSpPr>
          <p:cNvPr id="951306" name="Line 10"/>
          <p:cNvSpPr>
            <a:spLocks noChangeShapeType="1"/>
          </p:cNvSpPr>
          <p:nvPr/>
        </p:nvSpPr>
        <p:spPr bwMode="auto">
          <a:xfrm rot="5400000">
            <a:off x="4690269" y="-2645568"/>
            <a:ext cx="0" cy="5668962"/>
          </a:xfrm>
          <a:prstGeom prst="line">
            <a:avLst/>
          </a:prstGeom>
          <a:noFill/>
          <a:ln w="57150">
            <a:solidFill>
              <a:srgbClr val="0066CC"/>
            </a:solidFill>
            <a:round/>
            <a:headEnd/>
            <a:tailEnd/>
          </a:ln>
          <a:effectLst>
            <a:outerShdw blurRad="63500" dist="38099" dir="2700000" algn="ctr" rotWithShape="0">
              <a:schemeClr val="bg1">
                <a:alpha val="74998"/>
              </a:schemeClr>
            </a:outerShdw>
          </a:effectLst>
        </p:spPr>
        <p:txBody>
          <a:bodyPr>
            <a:prstTxWarp prst="textNoShape">
              <a:avLst/>
            </a:prstTxWarp>
          </a:bodyPr>
          <a:lstStyle/>
          <a:p>
            <a:pPr eaLnBrk="0" hangingPunct="0">
              <a:spcBef>
                <a:spcPct val="50000"/>
              </a:spcBef>
              <a:defRPr/>
            </a:pPr>
            <a:endParaRPr lang="en-US" dirty="0">
              <a:solidFill>
                <a:srgbClr val="000066"/>
              </a:solidFill>
              <a:latin typeface="Comic Sans MS" charset="0"/>
            </a:endParaRPr>
          </a:p>
        </p:txBody>
      </p:sp>
      <p:sp>
        <p:nvSpPr>
          <p:cNvPr id="951307" name="Line 11"/>
          <p:cNvSpPr>
            <a:spLocks noChangeShapeType="1"/>
          </p:cNvSpPr>
          <p:nvPr/>
        </p:nvSpPr>
        <p:spPr bwMode="auto">
          <a:xfrm>
            <a:off x="179388" y="692150"/>
            <a:ext cx="0" cy="5832475"/>
          </a:xfrm>
          <a:prstGeom prst="line">
            <a:avLst/>
          </a:prstGeom>
          <a:noFill/>
          <a:ln w="57150">
            <a:solidFill>
              <a:srgbClr val="3366CC"/>
            </a:solidFill>
            <a:round/>
            <a:headEnd/>
            <a:tailEnd/>
          </a:ln>
          <a:effectLst>
            <a:outerShdw blurRad="63500" dist="46662" dir="2115817" algn="ctr" rotWithShape="0">
              <a:schemeClr val="bg1">
                <a:alpha val="74998"/>
              </a:schemeClr>
            </a:outerShdw>
          </a:effectLst>
        </p:spPr>
        <p:txBody>
          <a:bodyPr>
            <a:prstTxWarp prst="textNoShape">
              <a:avLst/>
            </a:prstTxWarp>
          </a:bodyPr>
          <a:lstStyle/>
          <a:p>
            <a:pPr eaLnBrk="0" hangingPunct="0">
              <a:spcBef>
                <a:spcPct val="50000"/>
              </a:spcBef>
              <a:defRPr/>
            </a:pPr>
            <a:endParaRPr lang="en-US" dirty="0">
              <a:solidFill>
                <a:srgbClr val="000066"/>
              </a:solidFill>
              <a:latin typeface="Comic Sans MS" charset="0"/>
            </a:endParaRPr>
          </a:p>
        </p:txBody>
      </p:sp>
    </p:spTree>
  </p:cSld>
  <p:clrMap bg1="lt1" tx1="dk1" bg2="lt2" tx2="dk2" accent1="accent1" accent2="accent2" accent3="accent3" accent4="accent4" accent5="accent5" accent6="accent6" hlink="hlink" folHlink="folHlink"/>
  <p:transition xmlns:p14="http://schemas.microsoft.com/office/powerpoint/2010/main">
    <p:dissolve/>
  </p:transition>
  <p:timing>
    <p:tnLst>
      <p:par>
        <p:cTn xmlns:p14="http://schemas.microsoft.com/office/powerpoint/2010/main" id="1" dur="indefinite" restart="never" nodeType="tmRoot"/>
      </p:par>
    </p:tnLst>
  </p:timing>
  <p:hf hdr="0"/>
  <p:txStyles>
    <p:titleStyle>
      <a:lvl1pPr algn="ctr" rtl="0" eaLnBrk="0" fontAlgn="base" hangingPunct="0">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3600">
          <a:solidFill>
            <a:schemeClr val="tx2"/>
          </a:solidFill>
          <a:latin typeface="Comic Sans MS" charset="0"/>
          <a:ea typeface="ＭＳ Ｐゴシック" charset="-128"/>
          <a:cs typeface="ＭＳ Ｐゴシック" charset="-128"/>
        </a:defRPr>
      </a:lvl5pPr>
      <a:lvl6pPr marL="457200" algn="ctr" rtl="0" fontAlgn="base">
        <a:spcBef>
          <a:spcPct val="0"/>
        </a:spcBef>
        <a:spcAft>
          <a:spcPct val="0"/>
        </a:spcAft>
        <a:defRPr sz="3600">
          <a:solidFill>
            <a:schemeClr val="tx2"/>
          </a:solidFill>
          <a:latin typeface="Comic Sans MS" charset="0"/>
        </a:defRPr>
      </a:lvl6pPr>
      <a:lvl7pPr marL="914400" algn="ctr" rtl="0" fontAlgn="base">
        <a:spcBef>
          <a:spcPct val="0"/>
        </a:spcBef>
        <a:spcAft>
          <a:spcPct val="0"/>
        </a:spcAft>
        <a:defRPr sz="3600">
          <a:solidFill>
            <a:schemeClr val="tx2"/>
          </a:solidFill>
          <a:latin typeface="Comic Sans MS" charset="0"/>
        </a:defRPr>
      </a:lvl7pPr>
      <a:lvl8pPr marL="1371600" algn="ctr" rtl="0" fontAlgn="base">
        <a:spcBef>
          <a:spcPct val="0"/>
        </a:spcBef>
        <a:spcAft>
          <a:spcPct val="0"/>
        </a:spcAft>
        <a:defRPr sz="3600">
          <a:solidFill>
            <a:schemeClr val="tx2"/>
          </a:solidFill>
          <a:latin typeface="Comic Sans MS" charset="0"/>
        </a:defRPr>
      </a:lvl8pPr>
      <a:lvl9pPr marL="1828800" algn="ctr" rtl="0" fontAlgn="base">
        <a:spcBef>
          <a:spcPct val="0"/>
        </a:spcBef>
        <a:spcAft>
          <a:spcPct val="0"/>
        </a:spcAft>
        <a:defRPr sz="3600">
          <a:solidFill>
            <a:schemeClr val="tx2"/>
          </a:solidFill>
          <a:latin typeface="Comic Sans M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42404" name="Rectangle 4"/>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4240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FontTx/>
              <a:buNone/>
              <a:defRPr sz="1400" b="1">
                <a:solidFill>
                  <a:schemeClr val="hlink"/>
                </a:solidFill>
              </a:defRPr>
            </a:lvl1pPr>
          </a:lstStyle>
          <a:p>
            <a:fld id="{636819E3-DD1C-7E45-B8D9-65478B7BD374}" type="datetime1">
              <a:rPr lang="de-DE" smtClean="0">
                <a:solidFill>
                  <a:srgbClr val="CCCCFF"/>
                </a:solidFill>
                <a:latin typeface="Comic Sans MS" charset="0"/>
              </a:rPr>
              <a:t>26.06.12</a:t>
            </a:fld>
            <a:endParaRPr lang="en-GB" dirty="0">
              <a:solidFill>
                <a:srgbClr val="CCCCFF"/>
              </a:solidFill>
              <a:latin typeface="Comic Sans MS" charset="0"/>
            </a:endParaRPr>
          </a:p>
        </p:txBody>
      </p:sp>
      <p:sp>
        <p:nvSpPr>
          <p:cNvPr id="742406" name="Rectangle 6"/>
          <p:cNvSpPr>
            <a:spLocks noGrp="1" noChangeArrowheads="1"/>
          </p:cNvSpPr>
          <p:nvPr>
            <p:ph type="ftr" sz="quarter" idx="3"/>
          </p:nvPr>
        </p:nvSpPr>
        <p:spPr bwMode="auto">
          <a:xfrm>
            <a:off x="7359650" y="6657975"/>
            <a:ext cx="1944688"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000" b="1">
                <a:solidFill>
                  <a:schemeClr val="hlink"/>
                </a:solidFill>
              </a:defRPr>
            </a:lvl1pPr>
          </a:lstStyle>
          <a:p>
            <a:pPr algn="ctr"/>
            <a:r>
              <a:rPr lang="en-GB" smtClean="0">
                <a:solidFill>
                  <a:srgbClr val="CCCCFF"/>
                </a:solidFill>
                <a:latin typeface="Comic Sans MS" charset="0"/>
              </a:rPr>
              <a:t>IPTA conference 2012</a:t>
            </a:r>
            <a:endParaRPr lang="en-GB" dirty="0">
              <a:solidFill>
                <a:srgbClr val="CCCCFF"/>
              </a:solidFill>
              <a:latin typeface="Comic Sans MS" charset="0"/>
            </a:endParaRPr>
          </a:p>
        </p:txBody>
      </p:sp>
    </p:spTree>
  </p:cSld>
  <p:clrMap bg1="lt1" tx1="dk1" bg2="lt2" tx2="dk2" accent1="accent1" accent2="accent2" accent3="accent3" accent4="accent4" accent5="accent5" accent6="accent6" hlink="hlink" folHlink="folHlink"/>
  <p:transition xmlns:p14="http://schemas.microsoft.com/office/powerpoint/2010/main">
    <p:dissolve/>
  </p:transition>
  <p:timing>
    <p:tnLst>
      <p:par>
        <p:cTn xmlns:p14="http://schemas.microsoft.com/office/powerpoint/2010/main" id="1" dur="indefinite" restart="never" nodeType="tmRoot"/>
      </p:par>
    </p:tnLst>
  </p:timing>
  <p:hf hdr="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Comic Sans MS" charset="0"/>
          <a:ea typeface="Arial" charset="0"/>
          <a:cs typeface="Arial" charset="0"/>
        </a:defRPr>
      </a:lvl2pPr>
      <a:lvl3pPr algn="ctr" rtl="0" fontAlgn="base">
        <a:spcBef>
          <a:spcPct val="0"/>
        </a:spcBef>
        <a:spcAft>
          <a:spcPct val="0"/>
        </a:spcAft>
        <a:defRPr sz="4400">
          <a:solidFill>
            <a:srgbClr val="FFFF00"/>
          </a:solidFill>
          <a:latin typeface="Comic Sans MS" charset="0"/>
          <a:ea typeface="Arial" charset="0"/>
          <a:cs typeface="Arial" charset="0"/>
        </a:defRPr>
      </a:lvl3pPr>
      <a:lvl4pPr algn="ctr" rtl="0" fontAlgn="base">
        <a:spcBef>
          <a:spcPct val="0"/>
        </a:spcBef>
        <a:spcAft>
          <a:spcPct val="0"/>
        </a:spcAft>
        <a:defRPr sz="4400">
          <a:solidFill>
            <a:srgbClr val="FFFF00"/>
          </a:solidFill>
          <a:latin typeface="Comic Sans MS" charset="0"/>
          <a:ea typeface="Arial" charset="0"/>
          <a:cs typeface="Arial" charset="0"/>
        </a:defRPr>
      </a:lvl4pPr>
      <a:lvl5pPr algn="ctr" rtl="0" fontAlgn="base">
        <a:spcBef>
          <a:spcPct val="0"/>
        </a:spcBef>
        <a:spcAft>
          <a:spcPct val="0"/>
        </a:spcAft>
        <a:defRPr sz="4400">
          <a:solidFill>
            <a:srgbClr val="FFFF00"/>
          </a:solidFill>
          <a:latin typeface="Comic Sans MS" charset="0"/>
          <a:ea typeface="Arial" charset="0"/>
          <a:cs typeface="Arial" charset="0"/>
        </a:defRPr>
      </a:lvl5pPr>
      <a:lvl6pPr marL="457200" algn="ctr" rtl="0" fontAlgn="base">
        <a:spcBef>
          <a:spcPct val="0"/>
        </a:spcBef>
        <a:spcAft>
          <a:spcPct val="0"/>
        </a:spcAft>
        <a:defRPr sz="4400">
          <a:solidFill>
            <a:srgbClr val="FFFF00"/>
          </a:solidFill>
          <a:latin typeface="Comic Sans MS" charset="0"/>
          <a:ea typeface="Arial" charset="0"/>
          <a:cs typeface="Arial" charset="0"/>
        </a:defRPr>
      </a:lvl6pPr>
      <a:lvl7pPr marL="914400" algn="ctr" rtl="0" fontAlgn="base">
        <a:spcBef>
          <a:spcPct val="0"/>
        </a:spcBef>
        <a:spcAft>
          <a:spcPct val="0"/>
        </a:spcAft>
        <a:defRPr sz="4400">
          <a:solidFill>
            <a:srgbClr val="FFFF00"/>
          </a:solidFill>
          <a:latin typeface="Comic Sans MS" charset="0"/>
          <a:ea typeface="Arial" charset="0"/>
          <a:cs typeface="Arial" charset="0"/>
        </a:defRPr>
      </a:lvl7pPr>
      <a:lvl8pPr marL="1371600" algn="ctr" rtl="0" fontAlgn="base">
        <a:spcBef>
          <a:spcPct val="0"/>
        </a:spcBef>
        <a:spcAft>
          <a:spcPct val="0"/>
        </a:spcAft>
        <a:defRPr sz="4400">
          <a:solidFill>
            <a:srgbClr val="FFFF00"/>
          </a:solidFill>
          <a:latin typeface="Comic Sans MS" charset="0"/>
          <a:ea typeface="Arial" charset="0"/>
          <a:cs typeface="Arial" charset="0"/>
        </a:defRPr>
      </a:lvl8pPr>
      <a:lvl9pPr marL="1828800" algn="ctr" rtl="0" fontAlgn="base">
        <a:spcBef>
          <a:spcPct val="0"/>
        </a:spcBef>
        <a:spcAft>
          <a:spcPct val="0"/>
        </a:spcAft>
        <a:defRPr sz="4400">
          <a:solidFill>
            <a:srgbClr val="FFFF00"/>
          </a:solidFill>
          <a:latin typeface="Comic Sans MS" charset="0"/>
          <a:ea typeface="Arial" charset="0"/>
          <a:cs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cs typeface="+mn-cs"/>
        </a:defRPr>
      </a:lvl2pPr>
      <a:lvl3pPr marL="1143000" indent="-228600" algn="l" rtl="0" fontAlgn="base">
        <a:spcBef>
          <a:spcPct val="20000"/>
        </a:spcBef>
        <a:spcAft>
          <a:spcPct val="0"/>
        </a:spcAft>
        <a:buChar char="•"/>
        <a:defRPr sz="2400">
          <a:solidFill>
            <a:schemeClr val="bg1"/>
          </a:solidFill>
          <a:latin typeface="+mn-lt"/>
          <a:ea typeface="+mn-ea"/>
          <a:cs typeface="+mn-cs"/>
        </a:defRPr>
      </a:lvl3pPr>
      <a:lvl4pPr marL="1600200" indent="-228600" algn="l" rtl="0" fontAlgn="base">
        <a:spcBef>
          <a:spcPct val="20000"/>
        </a:spcBef>
        <a:spcAft>
          <a:spcPct val="0"/>
        </a:spcAft>
        <a:buChar char="–"/>
        <a:defRPr sz="2000">
          <a:solidFill>
            <a:schemeClr val="bg1"/>
          </a:solidFill>
          <a:latin typeface="+mn-lt"/>
          <a:ea typeface="+mn-ea"/>
          <a:cs typeface="+mn-cs"/>
        </a:defRPr>
      </a:lvl4pPr>
      <a:lvl5pPr marL="2057400" indent="-228600" algn="l" rtl="0" fontAlgn="base">
        <a:spcBef>
          <a:spcPct val="20000"/>
        </a:spcBef>
        <a:spcAft>
          <a:spcPct val="0"/>
        </a:spcAft>
        <a:buChar char="»"/>
        <a:defRPr sz="2000">
          <a:solidFill>
            <a:schemeClr val="bg1"/>
          </a:solidFill>
          <a:latin typeface="+mn-lt"/>
          <a:ea typeface="+mn-ea"/>
          <a:cs typeface="+mn-cs"/>
        </a:defRPr>
      </a:lvl5pPr>
      <a:lvl6pPr marL="2514600" indent="-228600" algn="l" rtl="0" fontAlgn="base">
        <a:spcBef>
          <a:spcPct val="20000"/>
        </a:spcBef>
        <a:spcAft>
          <a:spcPct val="0"/>
        </a:spcAft>
        <a:buChar char="»"/>
        <a:defRPr sz="2000">
          <a:solidFill>
            <a:schemeClr val="bg1"/>
          </a:solidFill>
          <a:latin typeface="+mn-lt"/>
          <a:ea typeface="+mn-ea"/>
          <a:cs typeface="+mn-cs"/>
        </a:defRPr>
      </a:lvl6pPr>
      <a:lvl7pPr marL="2971800" indent="-228600" algn="l" rtl="0" fontAlgn="base">
        <a:spcBef>
          <a:spcPct val="20000"/>
        </a:spcBef>
        <a:spcAft>
          <a:spcPct val="0"/>
        </a:spcAft>
        <a:buChar char="»"/>
        <a:defRPr sz="2000">
          <a:solidFill>
            <a:schemeClr val="bg1"/>
          </a:solidFill>
          <a:latin typeface="+mn-lt"/>
          <a:ea typeface="+mn-ea"/>
          <a:cs typeface="+mn-cs"/>
        </a:defRPr>
      </a:lvl7pPr>
      <a:lvl8pPr marL="3429000" indent="-228600" algn="l" rtl="0" fontAlgn="base">
        <a:spcBef>
          <a:spcPct val="20000"/>
        </a:spcBef>
        <a:spcAft>
          <a:spcPct val="0"/>
        </a:spcAft>
        <a:buChar char="»"/>
        <a:defRPr sz="2000">
          <a:solidFill>
            <a:schemeClr val="bg1"/>
          </a:solidFill>
          <a:latin typeface="+mn-lt"/>
          <a:ea typeface="+mn-ea"/>
          <a:cs typeface="+mn-cs"/>
        </a:defRPr>
      </a:lvl8pPr>
      <a:lvl9pPr marL="3886200" indent="-228600" algn="l" rtl="0" fontAlgn="base">
        <a:spcBef>
          <a:spcPct val="20000"/>
        </a:spcBef>
        <a:spcAft>
          <a:spcPct val="0"/>
        </a:spcAft>
        <a:buChar char="»"/>
        <a:defRPr sz="20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17652" b="12580"/>
          <a:stretch/>
        </p:blipFill>
        <p:spPr>
          <a:xfrm>
            <a:off x="1" y="0"/>
            <a:ext cx="9144000" cy="68580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common infrastructure</a:t>
            </a:r>
            <a:endParaRPr lang="en-US" dirty="0"/>
          </a:p>
        </p:txBody>
      </p:sp>
      <p:sp>
        <p:nvSpPr>
          <p:cNvPr id="3" name="Content Placeholder 2"/>
          <p:cNvSpPr>
            <a:spLocks noGrp="1"/>
          </p:cNvSpPr>
          <p:nvPr>
            <p:ph idx="1"/>
          </p:nvPr>
        </p:nvSpPr>
        <p:spPr/>
        <p:txBody>
          <a:bodyPr/>
          <a:lstStyle/>
          <a:p>
            <a:r>
              <a:rPr lang="en-US" dirty="0" err="1" smtClean="0"/>
              <a:t>Centralised</a:t>
            </a:r>
            <a:r>
              <a:rPr lang="en-US" dirty="0" smtClean="0"/>
              <a:t> database of fully / partially reduced data</a:t>
            </a:r>
          </a:p>
          <a:p>
            <a:r>
              <a:rPr lang="en-US" dirty="0" smtClean="0"/>
              <a:t>PD, RS: DM analysis and GW detection technique linked</a:t>
            </a:r>
          </a:p>
          <a:p>
            <a:r>
              <a:rPr lang="en-US" dirty="0"/>
              <a:t>Access to raw </a:t>
            </a:r>
            <a:r>
              <a:rPr lang="en-US" dirty="0" err="1"/>
              <a:t>uncalibrated</a:t>
            </a:r>
            <a:r>
              <a:rPr lang="en-US" dirty="0"/>
              <a:t> </a:t>
            </a:r>
            <a:r>
              <a:rPr lang="en-US" dirty="0" smtClean="0"/>
              <a:t>data</a:t>
            </a:r>
          </a:p>
          <a:p>
            <a:r>
              <a:rPr lang="en-US" dirty="0" smtClean="0"/>
              <a:t>Common wiki and webpage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07A801C9-BEFE-2142-B5B9-6A058FE5E0D4}" type="datetime1">
              <a:rPr lang="de-DE" smtClean="0"/>
              <a:t>28.06.12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10</a:t>
            </a:fld>
            <a:endParaRPr lang="en-US" dirty="0"/>
          </a:p>
        </p:txBody>
      </p:sp>
    </p:spTree>
    <p:extLst>
      <p:ext uri="{BB962C8B-B14F-4D97-AF65-F5344CB8AC3E}">
        <p14:creationId xmlns:p14="http://schemas.microsoft.com/office/powerpoint/2010/main" val="86096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common hardware</a:t>
            </a:r>
            <a:endParaRPr lang="en-US" dirty="0"/>
          </a:p>
        </p:txBody>
      </p:sp>
      <p:sp>
        <p:nvSpPr>
          <p:cNvPr id="3" name="Content Placeholder 2"/>
          <p:cNvSpPr>
            <a:spLocks noGrp="1"/>
          </p:cNvSpPr>
          <p:nvPr>
            <p:ph idx="1"/>
          </p:nvPr>
        </p:nvSpPr>
        <p:spPr/>
        <p:txBody>
          <a:bodyPr/>
          <a:lstStyle/>
          <a:p>
            <a:r>
              <a:rPr lang="en-US" dirty="0" smtClean="0"/>
              <a:t>EPTA use common hardware: necessary for LEAP. Useful for comparison and combination.</a:t>
            </a:r>
          </a:p>
          <a:p>
            <a:r>
              <a:rPr lang="en-US" dirty="0" smtClean="0"/>
              <a:t>All our pulsars in one backend?</a:t>
            </a:r>
          </a:p>
          <a:p>
            <a:r>
              <a:rPr lang="en-US" dirty="0" smtClean="0"/>
              <a:t>Similar UBB frontends?</a:t>
            </a:r>
          </a:p>
          <a:p>
            <a:r>
              <a:rPr lang="en-US" dirty="0" smtClean="0"/>
              <a:t>Willem: Temporal variations in frontend /backend.</a:t>
            </a:r>
          </a:p>
          <a:p>
            <a:r>
              <a:rPr lang="en-US" dirty="0" smtClean="0"/>
              <a:t>Willem: In some cases MTM is better than x4 integration time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FC084A64-DD25-E54C-97CD-E1649A612FA1}"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11</a:t>
            </a:fld>
            <a:endParaRPr lang="en-US" dirty="0"/>
          </a:p>
        </p:txBody>
      </p:sp>
    </p:spTree>
    <p:extLst>
      <p:ext uri="{BB962C8B-B14F-4D97-AF65-F5344CB8AC3E}">
        <p14:creationId xmlns:p14="http://schemas.microsoft.com/office/powerpoint/2010/main" val="218812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 Limit Techniques</a:t>
            </a:r>
            <a:endParaRPr lang="en-US" dirty="0"/>
          </a:p>
        </p:txBody>
      </p:sp>
      <p:sp>
        <p:nvSpPr>
          <p:cNvPr id="3" name="Content Placeholder 2"/>
          <p:cNvSpPr>
            <a:spLocks noGrp="1"/>
          </p:cNvSpPr>
          <p:nvPr>
            <p:ph idx="1"/>
          </p:nvPr>
        </p:nvSpPr>
        <p:spPr/>
        <p:txBody>
          <a:bodyPr>
            <a:normAutofit fontScale="92500"/>
          </a:bodyPr>
          <a:lstStyle/>
          <a:p>
            <a:r>
              <a:rPr lang="en-US" dirty="0" smtClean="0"/>
              <a:t>At least 4 limit or detection techniques</a:t>
            </a:r>
          </a:p>
          <a:p>
            <a:r>
              <a:rPr lang="en-US" dirty="0"/>
              <a:t>DN: “The ISM is a monster and we should be scared of it</a:t>
            </a:r>
            <a:r>
              <a:rPr lang="en-US" dirty="0" smtClean="0"/>
              <a:t>”</a:t>
            </a:r>
          </a:p>
          <a:p>
            <a:r>
              <a:rPr lang="en-US" dirty="0" smtClean="0"/>
              <a:t>DM keep Matthew awake at night</a:t>
            </a:r>
          </a:p>
          <a:p>
            <a:r>
              <a:rPr lang="en-US" dirty="0" err="1" smtClean="0"/>
              <a:t>Linqing</a:t>
            </a:r>
            <a:r>
              <a:rPr lang="en-US" dirty="0" smtClean="0"/>
              <a:t>: Keep the non-optimal techniques</a:t>
            </a:r>
          </a:p>
          <a:p>
            <a:r>
              <a:rPr lang="en-US" dirty="0" smtClean="0"/>
              <a:t>Different biases and assumptions</a:t>
            </a:r>
          </a:p>
          <a:p>
            <a:r>
              <a:rPr lang="en-US" dirty="0" smtClean="0"/>
              <a:t>When a detection is made it would be reassuring to see it in more than one technique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E2665B39-5F7E-EE4A-A840-D78921C644A3}" type="datetime1">
              <a:rPr lang="de-DE" smtClean="0"/>
              <a:t>29.06.12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12</a:t>
            </a:fld>
            <a:endParaRPr lang="en-US" dirty="0"/>
          </a:p>
        </p:txBody>
      </p:sp>
    </p:spTree>
    <p:extLst>
      <p:ext uri="{BB962C8B-B14F-4D97-AF65-F5344CB8AC3E}">
        <p14:creationId xmlns:p14="http://schemas.microsoft.com/office/powerpoint/2010/main" val="19449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GWs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 the IPTA only for GWs?</a:t>
            </a:r>
          </a:p>
          <a:p>
            <a:r>
              <a:rPr lang="en-US" dirty="0" smtClean="0"/>
              <a:t>Many of our current projects are not purely GW based.</a:t>
            </a:r>
          </a:p>
          <a:p>
            <a:pPr lvl="1"/>
            <a:r>
              <a:rPr lang="en-US" dirty="0" smtClean="0"/>
              <a:t>Clock corrections (George’s talk)</a:t>
            </a:r>
          </a:p>
          <a:p>
            <a:pPr lvl="1"/>
            <a:r>
              <a:rPr lang="en-US" dirty="0" smtClean="0"/>
              <a:t>Solar wind (</a:t>
            </a:r>
            <a:r>
              <a:rPr lang="en-US" dirty="0" err="1" smtClean="0"/>
              <a:t>Xiaopeng’s</a:t>
            </a:r>
            <a:r>
              <a:rPr lang="en-US" dirty="0" smtClean="0"/>
              <a:t> talk)</a:t>
            </a:r>
          </a:p>
          <a:p>
            <a:pPr lvl="1"/>
            <a:r>
              <a:rPr lang="en-US" dirty="0" smtClean="0"/>
              <a:t>ISM effects (e.g. Dan’s talk)</a:t>
            </a:r>
          </a:p>
          <a:p>
            <a:pPr lvl="1"/>
            <a:r>
              <a:rPr lang="en-US" dirty="0" smtClean="0"/>
              <a:t>Pulsar navigation (Jiang’s talk)</a:t>
            </a:r>
          </a:p>
          <a:p>
            <a:pPr lvl="1"/>
            <a:r>
              <a:rPr lang="en-US" dirty="0" smtClean="0"/>
              <a:t>Solar System</a:t>
            </a:r>
          </a:p>
          <a:p>
            <a:r>
              <a:rPr lang="en-US" dirty="0" smtClean="0"/>
              <a:t>“Our secondary science is more interesting than most groups’ primary science”</a:t>
            </a:r>
          </a:p>
          <a:p>
            <a:endParaRPr lang="en-US" dirty="0"/>
          </a:p>
        </p:txBody>
      </p:sp>
      <p:sp>
        <p:nvSpPr>
          <p:cNvPr id="4" name="Footer Placeholder 3"/>
          <p:cNvSpPr>
            <a:spLocks noGrp="1"/>
          </p:cNvSpPr>
          <p:nvPr>
            <p:ph type="ftr" sz="quarter" idx="11"/>
          </p:nvPr>
        </p:nvSpPr>
        <p:spPr/>
        <p:txBody>
          <a:bodyPr/>
          <a:lstStyle/>
          <a:p>
            <a:pPr>
              <a:defRPr/>
            </a:pPr>
            <a:r>
              <a:rPr lang="en-US" dirty="0"/>
              <a:t>IPTA conference </a:t>
            </a:r>
            <a:r>
              <a:rPr lang="en-US" dirty="0" smtClean="0"/>
              <a:t>2012</a:t>
            </a:r>
            <a:endParaRPr lang="en-US" dirty="0"/>
          </a:p>
        </p:txBody>
      </p:sp>
      <p:sp>
        <p:nvSpPr>
          <p:cNvPr id="5" name="Date Placeholder 4"/>
          <p:cNvSpPr>
            <a:spLocks noGrp="1"/>
          </p:cNvSpPr>
          <p:nvPr>
            <p:ph type="dt" sz="half" idx="10"/>
          </p:nvPr>
        </p:nvSpPr>
        <p:spPr/>
        <p:txBody>
          <a:bodyPr/>
          <a:lstStyle/>
          <a:p>
            <a:fld id="{0527C831-90DB-2443-B0F6-267AD3244BB2}"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13</a:t>
            </a:fld>
            <a:endParaRPr lang="en-US" dirty="0"/>
          </a:p>
        </p:txBody>
      </p:sp>
    </p:spTree>
    <p:extLst>
      <p:ext uri="{BB962C8B-B14F-4D97-AF65-F5344CB8AC3E}">
        <p14:creationId xmlns:p14="http://schemas.microsoft.com/office/powerpoint/2010/main" val="145916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Expanding the IPTA</a:t>
            </a:r>
            <a:endParaRPr lang="en-US" dirty="0"/>
          </a:p>
        </p:txBody>
      </p:sp>
      <p:sp>
        <p:nvSpPr>
          <p:cNvPr id="3" name="Content Placeholder 2"/>
          <p:cNvSpPr>
            <a:spLocks noGrp="1"/>
          </p:cNvSpPr>
          <p:nvPr>
            <p:ph idx="1"/>
          </p:nvPr>
        </p:nvSpPr>
        <p:spPr/>
        <p:txBody>
          <a:bodyPr/>
          <a:lstStyle/>
          <a:p>
            <a:r>
              <a:rPr lang="en-US" dirty="0" smtClean="0"/>
              <a:t>FAST - can we expect a CPTA?</a:t>
            </a:r>
          </a:p>
          <a:p>
            <a:r>
              <a:rPr lang="en-US" dirty="0" smtClean="0"/>
              <a:t>Proposals as the IPTA?</a:t>
            </a:r>
          </a:p>
          <a:p>
            <a:pPr lvl="1"/>
            <a:r>
              <a:rPr lang="en-US" dirty="0" err="1" smtClean="0"/>
              <a:t>MeerKAT</a:t>
            </a:r>
            <a:endParaRPr lang="en-US" dirty="0" smtClean="0"/>
          </a:p>
          <a:p>
            <a:pPr lvl="1"/>
            <a:r>
              <a:rPr lang="en-US" dirty="0" smtClean="0"/>
              <a:t>SKA</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D75F85F9-A695-C245-A8F1-ECEEBF45872F}"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14</a:t>
            </a:fld>
            <a:endParaRPr lang="en-US" dirty="0"/>
          </a:p>
        </p:txBody>
      </p:sp>
    </p:spTree>
    <p:extLst>
      <p:ext uri="{BB962C8B-B14F-4D97-AF65-F5344CB8AC3E}">
        <p14:creationId xmlns:p14="http://schemas.microsoft.com/office/powerpoint/2010/main" val="77334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Bucks</a:t>
            </a:r>
            <a:endParaRPr lang="en-US" dirty="0"/>
          </a:p>
        </p:txBody>
      </p:sp>
      <p:sp>
        <p:nvSpPr>
          <p:cNvPr id="3" name="Content Placeholder 2"/>
          <p:cNvSpPr>
            <a:spLocks noGrp="1"/>
          </p:cNvSpPr>
          <p:nvPr>
            <p:ph idx="1"/>
          </p:nvPr>
        </p:nvSpPr>
        <p:spPr/>
        <p:txBody>
          <a:bodyPr/>
          <a:lstStyle/>
          <a:p>
            <a:r>
              <a:rPr lang="en-US" dirty="0" smtClean="0"/>
              <a:t>“The IPTA is like Star Trek, it started out as a 5 year mission, but it keeps coming back” Mike</a:t>
            </a:r>
          </a:p>
          <a:p>
            <a:r>
              <a:rPr lang="en-US" dirty="0" smtClean="0"/>
              <a:t>“We use large amounts of expensive telescope time” Simon</a:t>
            </a:r>
          </a:p>
          <a:p>
            <a:r>
              <a:rPr lang="en-US" dirty="0" smtClean="0"/>
              <a:t>Matthew: 300M$ project</a:t>
            </a:r>
          </a:p>
          <a:p>
            <a:r>
              <a:rPr lang="en-US" dirty="0" smtClean="0"/>
              <a:t>“Let the TACs do their job”</a:t>
            </a:r>
          </a:p>
        </p:txBody>
      </p:sp>
      <p:sp>
        <p:nvSpPr>
          <p:cNvPr id="4" name="Date Placeholder 3"/>
          <p:cNvSpPr>
            <a:spLocks noGrp="1"/>
          </p:cNvSpPr>
          <p:nvPr>
            <p:ph type="dt" sz="half" idx="10"/>
          </p:nvPr>
        </p:nvSpPr>
        <p:spPr/>
        <p:txBody>
          <a:bodyPr/>
          <a:lstStyle/>
          <a:p>
            <a:fld id="{C1E2467A-468C-BB4F-8513-F5A32D4F9690}" type="datetime1">
              <a:rPr lang="de-DE" smtClean="0"/>
              <a:t>28.06.12</a:t>
            </a:fld>
            <a:endParaRPr lang="en-US" dirty="0"/>
          </a:p>
        </p:txBody>
      </p:sp>
      <p:sp>
        <p:nvSpPr>
          <p:cNvPr id="5" name="Footer Placeholder 4"/>
          <p:cNvSpPr>
            <a:spLocks noGrp="1"/>
          </p:cNvSpPr>
          <p:nvPr>
            <p:ph type="ftr" sz="quarter" idx="11"/>
          </p:nvPr>
        </p:nvSpPr>
        <p:spPr/>
        <p:txBody>
          <a:bodyPr/>
          <a:lstStyle/>
          <a:p>
            <a:pPr>
              <a:defRPr/>
            </a:pPr>
            <a:r>
              <a:rPr lang="en-US" b="0" smtClean="0"/>
              <a:t>IPTA conference 2012</a:t>
            </a:r>
            <a:endParaRPr lang="en-US" b="0" dirty="0" smtClean="0"/>
          </a:p>
        </p:txBody>
      </p:sp>
      <p:sp>
        <p:nvSpPr>
          <p:cNvPr id="6" name="Slide Number Placeholder 5"/>
          <p:cNvSpPr>
            <a:spLocks noGrp="1"/>
          </p:cNvSpPr>
          <p:nvPr>
            <p:ph type="sldNum" sz="quarter" idx="12"/>
          </p:nvPr>
        </p:nvSpPr>
        <p:spPr/>
        <p:txBody>
          <a:bodyPr/>
          <a:lstStyle/>
          <a:p>
            <a:fld id="{785805AC-A8A2-8640-B3CF-422F6C12D499}" type="slidenum">
              <a:rPr lang="en-US" smtClean="0"/>
              <a:pPr/>
              <a:t>15</a:t>
            </a:fld>
            <a:endParaRPr lang="en-US" dirty="0"/>
          </a:p>
        </p:txBody>
      </p:sp>
    </p:spTree>
    <p:extLst>
      <p:ext uri="{BB962C8B-B14F-4D97-AF65-F5344CB8AC3E}">
        <p14:creationId xmlns:p14="http://schemas.microsoft.com/office/powerpoint/2010/main" val="167607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funding</a:t>
            </a:r>
            <a:endParaRPr lang="en-US" dirty="0"/>
          </a:p>
        </p:txBody>
      </p:sp>
      <p:sp>
        <p:nvSpPr>
          <p:cNvPr id="3" name="Content Placeholder 2"/>
          <p:cNvSpPr>
            <a:spLocks noGrp="1"/>
          </p:cNvSpPr>
          <p:nvPr>
            <p:ph idx="1"/>
          </p:nvPr>
        </p:nvSpPr>
        <p:spPr/>
        <p:txBody>
          <a:bodyPr/>
          <a:lstStyle/>
          <a:p>
            <a:r>
              <a:rPr lang="en-US" dirty="0" smtClean="0"/>
              <a:t>E.g. PIRE grant for </a:t>
            </a:r>
            <a:r>
              <a:rPr lang="en-US" dirty="0" err="1" smtClean="0"/>
              <a:t>NanoGRAV</a:t>
            </a:r>
            <a:endParaRPr lang="en-US" dirty="0" smtClean="0"/>
          </a:p>
          <a:p>
            <a:r>
              <a:rPr lang="en-US" dirty="0" smtClean="0"/>
              <a:t>Resources:</a:t>
            </a:r>
          </a:p>
          <a:p>
            <a:pPr lvl="1"/>
            <a:r>
              <a:rPr lang="en-US" dirty="0" smtClean="0"/>
              <a:t>IPTA white paper</a:t>
            </a:r>
          </a:p>
          <a:p>
            <a:pPr lvl="1"/>
            <a:r>
              <a:rPr lang="en-US" dirty="0" smtClean="0"/>
              <a:t>Sources:</a:t>
            </a:r>
          </a:p>
          <a:p>
            <a:pPr lvl="2"/>
            <a:r>
              <a:rPr lang="en-US" dirty="0" err="1" smtClean="0"/>
              <a:t>NanoGrav</a:t>
            </a:r>
            <a:endParaRPr lang="en-US" dirty="0" smtClean="0"/>
          </a:p>
          <a:p>
            <a:pPr lvl="2"/>
            <a:r>
              <a:rPr lang="en-US" dirty="0" smtClean="0"/>
              <a:t>SKA white papers</a:t>
            </a:r>
          </a:p>
          <a:p>
            <a:pPr lvl="2"/>
            <a:r>
              <a:rPr lang="en-US" dirty="0" smtClean="0"/>
              <a:t>More…</a:t>
            </a:r>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C277097C-597A-624B-BDBE-DF8E29A7A1E0}"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16</a:t>
            </a:fld>
            <a:endParaRPr lang="en-US" dirty="0"/>
          </a:p>
        </p:txBody>
      </p:sp>
    </p:spTree>
    <p:extLst>
      <p:ext uri="{BB962C8B-B14F-4D97-AF65-F5344CB8AC3E}">
        <p14:creationId xmlns:p14="http://schemas.microsoft.com/office/powerpoint/2010/main" val="1835844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 and the SKA</a:t>
            </a:r>
            <a:endParaRPr lang="en-US" dirty="0"/>
          </a:p>
        </p:txBody>
      </p:sp>
      <p:sp>
        <p:nvSpPr>
          <p:cNvPr id="3" name="Content Placeholder 2"/>
          <p:cNvSpPr>
            <a:spLocks noGrp="1"/>
          </p:cNvSpPr>
          <p:nvPr>
            <p:ph idx="1"/>
          </p:nvPr>
        </p:nvSpPr>
        <p:spPr/>
        <p:txBody>
          <a:bodyPr>
            <a:normAutofit fontScale="92500"/>
          </a:bodyPr>
          <a:lstStyle/>
          <a:p>
            <a:r>
              <a:rPr lang="en-US" dirty="0"/>
              <a:t>RNM: Even 20% SKA will be a big </a:t>
            </a:r>
            <a:r>
              <a:rPr lang="en-US" dirty="0" smtClean="0"/>
              <a:t>improvement</a:t>
            </a:r>
          </a:p>
          <a:p>
            <a:r>
              <a:rPr lang="en-US" dirty="0" smtClean="0"/>
              <a:t>Scott: “SKA phase 1 is not a panacea for </a:t>
            </a:r>
            <a:r>
              <a:rPr lang="en-US" dirty="0" err="1" smtClean="0"/>
              <a:t>puslars</a:t>
            </a:r>
            <a:r>
              <a:rPr lang="en-US" dirty="0" smtClean="0"/>
              <a:t>”</a:t>
            </a:r>
            <a:endParaRPr lang="en-US" dirty="0"/>
          </a:p>
          <a:p>
            <a:r>
              <a:rPr lang="en-US" dirty="0" smtClean="0"/>
              <a:t>PSR GW is a major science driver</a:t>
            </a:r>
          </a:p>
          <a:p>
            <a:r>
              <a:rPr lang="en-US" dirty="0" smtClean="0"/>
              <a:t>“If we are going to drive the SKA [for PSR GW] we’d better be sure that we can do it” Jim</a:t>
            </a:r>
          </a:p>
          <a:p>
            <a:r>
              <a:rPr lang="en-US" dirty="0" smtClean="0"/>
              <a:t>“If we were to design a PSR GW telescope, it wouldn’t be the SKA” Simon</a:t>
            </a:r>
          </a:p>
          <a:p>
            <a:r>
              <a:rPr lang="en-US" dirty="0"/>
              <a:t>Won’t see all northern sky</a:t>
            </a:r>
          </a:p>
          <a:p>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0A20862B-E632-EB46-8592-A3491097B2BA}" type="datetime1">
              <a:rPr lang="de-DE" smtClean="0"/>
              <a:t>29.06.12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17</a:t>
            </a:fld>
            <a:endParaRPr lang="en-US" dirty="0"/>
          </a:p>
        </p:txBody>
      </p:sp>
    </p:spTree>
    <p:extLst>
      <p:ext uri="{BB962C8B-B14F-4D97-AF65-F5344CB8AC3E}">
        <p14:creationId xmlns:p14="http://schemas.microsoft.com/office/powerpoint/2010/main" val="26284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8988"/>
            <a:ext cx="8229600" cy="1143000"/>
          </a:xfrm>
        </p:spPr>
        <p:txBody>
          <a:bodyPr>
            <a:normAutofit fontScale="90000"/>
          </a:bodyPr>
          <a:lstStyle/>
          <a:p>
            <a:r>
              <a:rPr lang="en-US" dirty="0" smtClean="0"/>
              <a:t>“The future of the IPTA is bright!”</a:t>
            </a:r>
            <a:br>
              <a:rPr lang="en-US" dirty="0" smtClean="0"/>
            </a:br>
            <a:r>
              <a:rPr lang="en-US" dirty="0" smtClean="0"/>
              <a:t>IPTA students 2012</a:t>
            </a:r>
            <a:endParaRPr lang="en-US" dirty="0"/>
          </a:p>
        </p:txBody>
      </p:sp>
      <p:sp>
        <p:nvSpPr>
          <p:cNvPr id="4" name="Date Placeholder 3"/>
          <p:cNvSpPr>
            <a:spLocks noGrp="1"/>
          </p:cNvSpPr>
          <p:nvPr>
            <p:ph type="dt" sz="half" idx="10"/>
          </p:nvPr>
        </p:nvSpPr>
        <p:spPr/>
        <p:txBody>
          <a:bodyPr/>
          <a:lstStyle/>
          <a:p>
            <a:fld id="{C1E2467A-468C-BB4F-8513-F5A32D4F9690}" type="datetime1">
              <a:rPr lang="de-DE" smtClean="0"/>
              <a:t>29.06.12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18</a:t>
            </a:fld>
            <a:endParaRPr lang="en-US" dirty="0"/>
          </a:p>
        </p:txBody>
      </p:sp>
    </p:spTree>
    <p:extLst>
      <p:ext uri="{BB962C8B-B14F-4D97-AF65-F5344CB8AC3E}">
        <p14:creationId xmlns:p14="http://schemas.microsoft.com/office/powerpoint/2010/main" val="136249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Topics</a:t>
            </a:r>
            <a:endParaRPr lang="en-US" dirty="0"/>
          </a:p>
        </p:txBody>
      </p:sp>
      <p:sp>
        <p:nvSpPr>
          <p:cNvPr id="3" name="Content Placeholder 2"/>
          <p:cNvSpPr>
            <a:spLocks noGrp="1"/>
          </p:cNvSpPr>
          <p:nvPr>
            <p:ph idx="1"/>
          </p:nvPr>
        </p:nvSpPr>
        <p:spPr/>
        <p:txBody>
          <a:bodyPr>
            <a:normAutofit/>
          </a:bodyPr>
          <a:lstStyle/>
          <a:p>
            <a:r>
              <a:rPr lang="en-US" sz="1800" b="1" dirty="0"/>
              <a:t>What other opportunities exist within the IPTA related areas that we can use for outreach, do we need to make it part of the IPTA structure to have an outreach group</a:t>
            </a:r>
            <a:r>
              <a:rPr lang="en-US" sz="1800" b="1" dirty="0" smtClean="0"/>
              <a:t>?</a:t>
            </a:r>
          </a:p>
          <a:p>
            <a:r>
              <a:rPr lang="en-US" sz="1800" dirty="0" smtClean="0"/>
              <a:t>New telescopes: FAST, LEAP, </a:t>
            </a:r>
            <a:r>
              <a:rPr lang="en-US" sz="1800" dirty="0" err="1" smtClean="0"/>
              <a:t>MeerKAT</a:t>
            </a:r>
            <a:r>
              <a:rPr lang="en-US" sz="1800" dirty="0" smtClean="0"/>
              <a:t>, ASKAP</a:t>
            </a:r>
          </a:p>
          <a:p>
            <a:r>
              <a:rPr lang="en-US" sz="1800" dirty="0" smtClean="0"/>
              <a:t>Are the frequency ranges enough? Sub-arrays?</a:t>
            </a:r>
          </a:p>
          <a:p>
            <a:r>
              <a:rPr lang="en-US" sz="1800" dirty="0" smtClean="0"/>
              <a:t>RNM: If LEAP gets really good TOAs at 21cm then the other telescope can concentrate on the other bands</a:t>
            </a:r>
          </a:p>
          <a:p>
            <a:r>
              <a:rPr lang="en-US" sz="1800" dirty="0" smtClean="0"/>
              <a:t>Is </a:t>
            </a:r>
            <a:r>
              <a:rPr lang="en-US" sz="1800" dirty="0" err="1" smtClean="0"/>
              <a:t>Joris</a:t>
            </a:r>
            <a:r>
              <a:rPr lang="en-US" sz="1800" dirty="0" smtClean="0"/>
              <a:t> completely stupid? Can we use LOFAR to correct DM?</a:t>
            </a:r>
          </a:p>
          <a:p>
            <a:r>
              <a:rPr lang="en-US" sz="1800" dirty="0" smtClean="0"/>
              <a:t>Variability of scattering could help LOFAR</a:t>
            </a:r>
          </a:p>
          <a:p>
            <a:r>
              <a:rPr lang="en-US" sz="1800" dirty="0" smtClean="0"/>
              <a:t>Checking the SKA hardware / software</a:t>
            </a:r>
          </a:p>
          <a:p>
            <a:r>
              <a:rPr lang="en-US" sz="1800" dirty="0" smtClean="0"/>
              <a:t>Is the SKA the solution?</a:t>
            </a:r>
          </a:p>
          <a:p>
            <a:r>
              <a:rPr lang="en-US" sz="1800" dirty="0" smtClean="0"/>
              <a:t>Jitter issues – can we correct for it? Is it a problem?</a:t>
            </a:r>
          </a:p>
          <a:p>
            <a:r>
              <a:rPr lang="en-US" sz="1800" dirty="0" smtClean="0"/>
              <a:t>GMRT at low frequencies</a:t>
            </a:r>
          </a:p>
          <a:p>
            <a:r>
              <a:rPr lang="en-US" sz="1800" dirty="0" smtClean="0"/>
              <a:t>SKA: Big science model</a:t>
            </a:r>
          </a:p>
        </p:txBody>
      </p:sp>
      <p:sp>
        <p:nvSpPr>
          <p:cNvPr id="4" name="Date Placeholder 3"/>
          <p:cNvSpPr>
            <a:spLocks noGrp="1"/>
          </p:cNvSpPr>
          <p:nvPr>
            <p:ph type="dt" sz="half" idx="10"/>
          </p:nvPr>
        </p:nvSpPr>
        <p:spPr/>
        <p:txBody>
          <a:bodyPr/>
          <a:lstStyle/>
          <a:p>
            <a:fld id="{C1E2467A-468C-BB4F-8513-F5A32D4F9690}" type="datetime1">
              <a:rPr lang="de-DE" smtClean="0"/>
              <a:t>29.06.12</a:t>
            </a:fld>
            <a:endParaRPr lang="en-US" dirty="0"/>
          </a:p>
        </p:txBody>
      </p:sp>
      <p:sp>
        <p:nvSpPr>
          <p:cNvPr id="5" name="Footer Placeholder 4"/>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6" name="Slide Number Placeholder 5"/>
          <p:cNvSpPr>
            <a:spLocks noGrp="1"/>
          </p:cNvSpPr>
          <p:nvPr>
            <p:ph type="sldNum" sz="quarter" idx="12"/>
          </p:nvPr>
        </p:nvSpPr>
        <p:spPr/>
        <p:txBody>
          <a:bodyPr/>
          <a:lstStyle/>
          <a:p>
            <a:fld id="{785805AC-A8A2-8640-B3CF-422F6C12D499}" type="slidenum">
              <a:rPr lang="en-US" smtClean="0"/>
              <a:pPr/>
              <a:t>19</a:t>
            </a:fld>
            <a:endParaRPr lang="en-US" dirty="0"/>
          </a:p>
        </p:txBody>
      </p:sp>
    </p:spTree>
    <p:extLst>
      <p:ext uri="{BB962C8B-B14F-4D97-AF65-F5344CB8AC3E}">
        <p14:creationId xmlns:p14="http://schemas.microsoft.com/office/powerpoint/2010/main" val="364330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126276"/>
            <a:ext cx="7772400" cy="2474175"/>
          </a:xfrm>
        </p:spPr>
        <p:txBody>
          <a:bodyPr>
            <a:normAutofit fontScale="90000"/>
          </a:bodyPr>
          <a:lstStyle/>
          <a:p>
            <a:pPr eaLnBrk="1" hangingPunct="1"/>
            <a:r>
              <a:rPr lang="en-US" dirty="0" smtClean="0"/>
              <a:t>Getting more IPTA for your Buck</a:t>
            </a:r>
            <a:br>
              <a:rPr lang="en-US" dirty="0" smtClean="0"/>
            </a:br>
            <a:r>
              <a:rPr lang="en-US" dirty="0" smtClean="0"/>
              <a:t/>
            </a:r>
            <a:br>
              <a:rPr lang="en-US" dirty="0" smtClean="0"/>
            </a:br>
            <a:r>
              <a:rPr lang="en-US" dirty="0"/>
              <a:t/>
            </a:r>
            <a:br>
              <a:rPr lang="en-US" dirty="0"/>
            </a:br>
            <a:r>
              <a:rPr lang="en-US" dirty="0" smtClean="0"/>
              <a:t> </a:t>
            </a:r>
            <a:endParaRPr lang="en-US" sz="2400" dirty="0" smtClean="0"/>
          </a:p>
        </p:txBody>
      </p:sp>
      <p:sp>
        <p:nvSpPr>
          <p:cNvPr id="14339" name="Rectangle 3"/>
          <p:cNvSpPr>
            <a:spLocks noGrp="1" noChangeArrowheads="1"/>
          </p:cNvSpPr>
          <p:nvPr>
            <p:ph type="subTitle" idx="1"/>
          </p:nvPr>
        </p:nvSpPr>
        <p:spPr/>
        <p:txBody>
          <a:bodyPr>
            <a:normAutofit fontScale="85000" lnSpcReduction="20000"/>
          </a:bodyPr>
          <a:lstStyle/>
          <a:p>
            <a:pPr eaLnBrk="1" hangingPunct="1"/>
            <a:r>
              <a:rPr lang="en-US" dirty="0" smtClean="0">
                <a:solidFill>
                  <a:srgbClr val="FFFFFF"/>
                </a:solidFill>
              </a:rPr>
              <a:t>David Champion</a:t>
            </a:r>
          </a:p>
          <a:p>
            <a:pPr eaLnBrk="1" hangingPunct="1"/>
            <a:r>
              <a:rPr lang="de-DE" dirty="0" smtClean="0">
                <a:solidFill>
                  <a:srgbClr val="FFFFFF"/>
                </a:solidFill>
              </a:rPr>
              <a:t>Max-Planck-Institut für Radioastronomie</a:t>
            </a:r>
          </a:p>
          <a:p>
            <a:pPr eaLnBrk="1" hangingPunct="1"/>
            <a:r>
              <a:rPr lang="en-US" dirty="0" smtClean="0">
                <a:solidFill>
                  <a:srgbClr val="FFFFFF"/>
                </a:solidFill>
              </a:rPr>
              <a:t>IPTA Conference, </a:t>
            </a:r>
            <a:r>
              <a:rPr lang="en-US" dirty="0" err="1" smtClean="0">
                <a:solidFill>
                  <a:srgbClr val="FFFFFF"/>
                </a:solidFill>
              </a:rPr>
              <a:t>Kiama</a:t>
            </a:r>
            <a:endParaRPr lang="en-US" dirty="0" smtClean="0">
              <a:solidFill>
                <a:srgbClr val="FFFFFF"/>
              </a:solidFill>
            </a:endParaRPr>
          </a:p>
          <a:p>
            <a:pPr eaLnBrk="1" hangingPunct="1"/>
            <a:r>
              <a:rPr lang="en-US" dirty="0" smtClean="0">
                <a:solidFill>
                  <a:srgbClr val="FFFFFF"/>
                </a:solidFill>
              </a:rPr>
              <a:t>29</a:t>
            </a:r>
            <a:r>
              <a:rPr lang="en-US" baseline="30000" dirty="0" smtClean="0">
                <a:solidFill>
                  <a:srgbClr val="FFFFFF"/>
                </a:solidFill>
              </a:rPr>
              <a:t>th</a:t>
            </a:r>
            <a:r>
              <a:rPr lang="en-US" dirty="0" smtClean="0">
                <a:solidFill>
                  <a:srgbClr val="FFFFFF"/>
                </a:solidFill>
              </a:rPr>
              <a:t> June2012</a:t>
            </a:r>
            <a:endParaRPr lang="en-US" dirty="0" smtClean="0">
              <a:solidFill>
                <a:srgbClr val="FFFFFF"/>
              </a:solidFill>
            </a:endParaRPr>
          </a:p>
        </p:txBody>
      </p:sp>
    </p:spTree>
    <p:extLst>
      <p:ext uri="{BB962C8B-B14F-4D97-AF65-F5344CB8AC3E}">
        <p14:creationId xmlns:p14="http://schemas.microsoft.com/office/powerpoint/2010/main" val="2936147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from talks</a:t>
            </a:r>
            <a:endParaRPr lang="en-US" dirty="0"/>
          </a:p>
        </p:txBody>
      </p:sp>
      <p:sp>
        <p:nvSpPr>
          <p:cNvPr id="3" name="Content Placeholder 2"/>
          <p:cNvSpPr>
            <a:spLocks noGrp="1"/>
          </p:cNvSpPr>
          <p:nvPr>
            <p:ph idx="1"/>
          </p:nvPr>
        </p:nvSpPr>
        <p:spPr/>
        <p:txBody>
          <a:bodyPr/>
          <a:lstStyle/>
          <a:p>
            <a:r>
              <a:rPr lang="en-US" dirty="0" smtClean="0"/>
              <a:t>MB: LIGO syndrome</a:t>
            </a:r>
          </a:p>
          <a:p>
            <a:r>
              <a:rPr lang="en-US" dirty="0" smtClean="0"/>
              <a:t>DN: ISM is a monster and we should be scared of it</a:t>
            </a:r>
          </a:p>
          <a:p>
            <a:r>
              <a:rPr lang="en-US" dirty="0" smtClean="0"/>
              <a:t>DN: still engineering the detector</a:t>
            </a:r>
          </a:p>
          <a:p>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A6F6A6E6-5961-DE4D-835E-878F3556F6ED}"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20</a:t>
            </a:fld>
            <a:endParaRPr lang="en-US" dirty="0"/>
          </a:p>
        </p:txBody>
      </p:sp>
    </p:spTree>
    <p:extLst>
      <p:ext uri="{BB962C8B-B14F-4D97-AF65-F5344CB8AC3E}">
        <p14:creationId xmlns:p14="http://schemas.microsoft.com/office/powerpoint/2010/main" val="145197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common instruments</a:t>
            </a:r>
          </a:p>
          <a:p>
            <a:r>
              <a:rPr lang="en-US" dirty="0"/>
              <a:t>- repositories</a:t>
            </a:r>
          </a:p>
          <a:p>
            <a:r>
              <a:rPr lang="en-US" dirty="0"/>
              <a:t>- public data</a:t>
            </a:r>
          </a:p>
          <a:p>
            <a:r>
              <a:rPr lang="en-US" dirty="0"/>
              <a:t>- moving beyond GWs</a:t>
            </a:r>
          </a:p>
          <a:p>
            <a:r>
              <a:rPr lang="en-US" dirty="0"/>
              <a:t>- global funding</a:t>
            </a:r>
          </a:p>
          <a:p>
            <a:r>
              <a:rPr lang="en-US" dirty="0"/>
              <a:t>- the IPTA and the SKA</a:t>
            </a:r>
            <a:endParaRPr lang="en-US" dirty="0"/>
          </a:p>
        </p:txBody>
      </p:sp>
      <p:sp>
        <p:nvSpPr>
          <p:cNvPr id="4" name="Footer Placeholder 3"/>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5" name="Date Placeholder 4"/>
          <p:cNvSpPr>
            <a:spLocks noGrp="1"/>
          </p:cNvSpPr>
          <p:nvPr>
            <p:ph type="dt" sz="half" idx="10"/>
          </p:nvPr>
        </p:nvSpPr>
        <p:spPr/>
        <p:txBody>
          <a:bodyPr/>
          <a:lstStyle/>
          <a:p>
            <a:fld id="{787E2068-22BB-0149-BC19-5DDDD39E4EAE}"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21</a:t>
            </a:fld>
            <a:endParaRPr lang="en-US" dirty="0"/>
          </a:p>
        </p:txBody>
      </p:sp>
    </p:spTree>
    <p:extLst>
      <p:ext uri="{BB962C8B-B14F-4D97-AF65-F5344CB8AC3E}">
        <p14:creationId xmlns:p14="http://schemas.microsoft.com/office/powerpoint/2010/main" val="165220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61" y="2215672"/>
            <a:ext cx="8229600" cy="2505106"/>
          </a:xfrm>
        </p:spPr>
        <p:txBody>
          <a:bodyPr>
            <a:normAutofit/>
          </a:bodyPr>
          <a:lstStyle/>
          <a:p>
            <a:r>
              <a:rPr lang="en-US" dirty="0" smtClean="0"/>
              <a:t>?</a:t>
            </a:r>
            <a:endParaRPr lang="en-US" dirty="0"/>
          </a:p>
        </p:txBody>
      </p:sp>
      <p:sp>
        <p:nvSpPr>
          <p:cNvPr id="5" name="Date Placeholder 4"/>
          <p:cNvSpPr>
            <a:spLocks noGrp="1"/>
          </p:cNvSpPr>
          <p:nvPr>
            <p:ph type="dt" sz="half" idx="10"/>
          </p:nvPr>
        </p:nvSpPr>
        <p:spPr/>
        <p:txBody>
          <a:bodyPr/>
          <a:lstStyle/>
          <a:p>
            <a:fld id="{C7033B67-0AE5-704D-8303-3C70BDBAB444}" type="datetime1">
              <a:rPr lang="de-DE" smtClean="0"/>
              <a:t>26.06.12</a:t>
            </a:fld>
            <a:endParaRPr lang="en-US" dirty="0"/>
          </a:p>
        </p:txBody>
      </p:sp>
      <p:sp>
        <p:nvSpPr>
          <p:cNvPr id="6" name="Footer Placeholder 5"/>
          <p:cNvSpPr>
            <a:spLocks noGrp="1"/>
          </p:cNvSpPr>
          <p:nvPr>
            <p:ph type="ftr" sz="quarter" idx="11"/>
          </p:nvPr>
        </p:nvSpPr>
        <p:spPr/>
        <p:txBody>
          <a:bodyPr/>
          <a:lstStyle/>
          <a:p>
            <a:pPr>
              <a:defRPr/>
            </a:pPr>
            <a:r>
              <a:rPr lang="en-US" b="0" smtClean="0">
                <a:solidFill>
                  <a:schemeClr val="tx1"/>
                </a:solidFill>
              </a:rPr>
              <a:t>IPTA conference 2012</a:t>
            </a:r>
            <a:endParaRPr lang="en-US" b="0" dirty="0" smtClean="0">
              <a:solidFill>
                <a:schemeClr val="tx1"/>
              </a:solidFill>
            </a:endParaRPr>
          </a:p>
        </p:txBody>
      </p:sp>
      <p:sp>
        <p:nvSpPr>
          <p:cNvPr id="7" name="Slide Number Placeholder 6"/>
          <p:cNvSpPr>
            <a:spLocks noGrp="1"/>
          </p:cNvSpPr>
          <p:nvPr>
            <p:ph type="sldNum" sz="quarter" idx="12"/>
          </p:nvPr>
        </p:nvSpPr>
        <p:spPr/>
        <p:txBody>
          <a:bodyPr/>
          <a:lstStyle/>
          <a:p>
            <a:fld id="{785805AC-A8A2-8640-B3CF-422F6C12D499}" type="slidenum">
              <a:rPr lang="en-US" smtClean="0"/>
              <a:pPr/>
              <a:t>22</a:t>
            </a:fld>
            <a:endParaRPr lang="en-US" dirty="0"/>
          </a:p>
        </p:txBody>
      </p:sp>
    </p:spTree>
    <p:extLst>
      <p:ext uri="{BB962C8B-B14F-4D97-AF65-F5344CB8AC3E}">
        <p14:creationId xmlns:p14="http://schemas.microsoft.com/office/powerpoint/2010/main" val="346624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1126276"/>
            <a:ext cx="7772400" cy="2474175"/>
          </a:xfrm>
        </p:spPr>
        <p:txBody>
          <a:bodyPr>
            <a:normAutofit fontScale="90000"/>
          </a:bodyPr>
          <a:lstStyle/>
          <a:p>
            <a:pPr eaLnBrk="1" hangingPunct="1"/>
            <a:r>
              <a:rPr lang="en-US" dirty="0" smtClean="0"/>
              <a:t>Getting more IPTA for your Buck</a:t>
            </a:r>
            <a:br>
              <a:rPr lang="en-US" dirty="0" smtClean="0"/>
            </a:br>
            <a:r>
              <a:rPr lang="en-US" sz="3600" i="1" dirty="0" smtClean="0"/>
              <a:t>or</a:t>
            </a:r>
            <a:r>
              <a:rPr lang="en-US" dirty="0" smtClean="0"/>
              <a:t/>
            </a:r>
            <a:br>
              <a:rPr lang="en-US" dirty="0" smtClean="0"/>
            </a:br>
            <a:r>
              <a:rPr lang="en-US" dirty="0" smtClean="0"/>
              <a:t>How I learned to stop worrying and love the IPTA</a:t>
            </a:r>
            <a:endParaRPr lang="en-US" sz="2400" dirty="0" smtClean="0"/>
          </a:p>
        </p:txBody>
      </p:sp>
      <p:sp>
        <p:nvSpPr>
          <p:cNvPr id="14339" name="Rectangle 3"/>
          <p:cNvSpPr>
            <a:spLocks noGrp="1" noChangeArrowheads="1"/>
          </p:cNvSpPr>
          <p:nvPr>
            <p:ph type="subTitle" idx="1"/>
          </p:nvPr>
        </p:nvSpPr>
        <p:spPr/>
        <p:txBody>
          <a:bodyPr>
            <a:normAutofit fontScale="85000" lnSpcReduction="20000"/>
          </a:bodyPr>
          <a:lstStyle/>
          <a:p>
            <a:pPr eaLnBrk="1" hangingPunct="1"/>
            <a:r>
              <a:rPr lang="en-US" dirty="0" smtClean="0">
                <a:solidFill>
                  <a:srgbClr val="FFFFFF"/>
                </a:solidFill>
              </a:rPr>
              <a:t>David Champion</a:t>
            </a:r>
          </a:p>
          <a:p>
            <a:pPr eaLnBrk="1" hangingPunct="1"/>
            <a:r>
              <a:rPr lang="de-DE" dirty="0" smtClean="0">
                <a:solidFill>
                  <a:srgbClr val="FFFFFF"/>
                </a:solidFill>
              </a:rPr>
              <a:t>Max-Planck-Institut für Radioastronomie</a:t>
            </a:r>
          </a:p>
          <a:p>
            <a:pPr eaLnBrk="1" hangingPunct="1"/>
            <a:r>
              <a:rPr lang="en-US" dirty="0" smtClean="0">
                <a:solidFill>
                  <a:srgbClr val="FFFFFF"/>
                </a:solidFill>
              </a:rPr>
              <a:t>IPTA Conference, </a:t>
            </a:r>
            <a:r>
              <a:rPr lang="en-US" dirty="0" err="1" smtClean="0">
                <a:solidFill>
                  <a:srgbClr val="FFFFFF"/>
                </a:solidFill>
              </a:rPr>
              <a:t>Kiama</a:t>
            </a:r>
            <a:endParaRPr lang="en-US" dirty="0" smtClean="0">
              <a:solidFill>
                <a:srgbClr val="FFFFFF"/>
              </a:solidFill>
            </a:endParaRPr>
          </a:p>
          <a:p>
            <a:pPr eaLnBrk="1" hangingPunct="1"/>
            <a:r>
              <a:rPr lang="en-US" dirty="0" smtClean="0">
                <a:solidFill>
                  <a:srgbClr val="FFFFFF"/>
                </a:solidFill>
              </a:rPr>
              <a:t>29</a:t>
            </a:r>
            <a:r>
              <a:rPr lang="en-US" baseline="30000" dirty="0" smtClean="0">
                <a:solidFill>
                  <a:srgbClr val="FFFFFF"/>
                </a:solidFill>
              </a:rPr>
              <a:t>th</a:t>
            </a:r>
            <a:r>
              <a:rPr lang="en-US" dirty="0" smtClean="0">
                <a:solidFill>
                  <a:srgbClr val="FFFFFF"/>
                </a:solidFill>
              </a:rPr>
              <a:t> June2012</a:t>
            </a:r>
            <a:endParaRPr lang="en-US" dirty="0" smtClean="0">
              <a:solidFill>
                <a:srgbClr val="FFFFFF"/>
              </a:solidFill>
            </a:endParaRPr>
          </a:p>
        </p:txBody>
      </p:sp>
    </p:spTree>
    <p:extLst>
      <p:ext uri="{BB962C8B-B14F-4D97-AF65-F5344CB8AC3E}">
        <p14:creationId xmlns:p14="http://schemas.microsoft.com/office/powerpoint/2010/main" val="3661402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61" y="2215672"/>
            <a:ext cx="8229600" cy="2576990"/>
          </a:xfrm>
        </p:spPr>
        <p:txBody>
          <a:bodyPr>
            <a:normAutofit fontScale="90000"/>
          </a:bodyPr>
          <a:lstStyle/>
          <a:p>
            <a:r>
              <a:rPr lang="en-US" dirty="0" smtClean="0"/>
              <a:t>“If we don’t make the first pulsar GW detection with IPTA data then we’re doing something wrong”</a:t>
            </a:r>
            <a:br>
              <a:rPr lang="en-US" dirty="0" smtClean="0"/>
            </a:br>
            <a:r>
              <a:rPr lang="en-US" dirty="0" smtClean="0"/>
              <a:t>Scott Ransom IPTA 2011</a:t>
            </a:r>
            <a:endParaRPr lang="en-US" dirty="0"/>
          </a:p>
        </p:txBody>
      </p:sp>
      <p:sp>
        <p:nvSpPr>
          <p:cNvPr id="3" name="Date Placeholder 2"/>
          <p:cNvSpPr>
            <a:spLocks noGrp="1"/>
          </p:cNvSpPr>
          <p:nvPr>
            <p:ph type="dt" sz="half" idx="10"/>
          </p:nvPr>
        </p:nvSpPr>
        <p:spPr/>
        <p:txBody>
          <a:bodyPr/>
          <a:lstStyle/>
          <a:p>
            <a:fld id="{DFA92F6D-5103-A642-B220-478B8EEFADAB}" type="datetime1">
              <a:rPr lang="de-DE" smtClean="0"/>
              <a:t>26.06.12</a:t>
            </a:fld>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4</a:t>
            </a:fld>
            <a:endParaRPr lang="en-US" dirty="0"/>
          </a:p>
        </p:txBody>
      </p:sp>
    </p:spTree>
    <p:extLst>
      <p:ext uri="{BB962C8B-B14F-4D97-AF65-F5344CB8AC3E}">
        <p14:creationId xmlns:p14="http://schemas.microsoft.com/office/powerpoint/2010/main" val="308795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61" y="2215672"/>
            <a:ext cx="8229600" cy="2576990"/>
          </a:xfrm>
        </p:spPr>
        <p:txBody>
          <a:bodyPr>
            <a:normAutofit fontScale="90000"/>
          </a:bodyPr>
          <a:lstStyle/>
          <a:p>
            <a:r>
              <a:rPr lang="en-US" dirty="0" smtClean="0"/>
              <a:t>“I would love us all to stand in a circle, hold hands and share the observing… but it’s not going to happen”</a:t>
            </a:r>
            <a:br>
              <a:rPr lang="en-US" dirty="0" smtClean="0"/>
            </a:br>
            <a:r>
              <a:rPr lang="en-US" dirty="0" smtClean="0"/>
              <a:t>Scott Ransom IPTA 2012</a:t>
            </a:r>
            <a:endParaRPr lang="en-US" dirty="0"/>
          </a:p>
        </p:txBody>
      </p:sp>
      <p:sp>
        <p:nvSpPr>
          <p:cNvPr id="3" name="Date Placeholder 2"/>
          <p:cNvSpPr>
            <a:spLocks noGrp="1"/>
          </p:cNvSpPr>
          <p:nvPr>
            <p:ph type="dt" sz="half" idx="10"/>
          </p:nvPr>
        </p:nvSpPr>
        <p:spPr/>
        <p:txBody>
          <a:bodyPr/>
          <a:lstStyle/>
          <a:p>
            <a:fld id="{DFA92F6D-5103-A642-B220-478B8EEFADAB}" type="datetime1">
              <a:rPr lang="de-DE" smtClean="0"/>
              <a:t>28.06.12</a:t>
            </a:fld>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Slide Number Placeholder 4"/>
          <p:cNvSpPr>
            <a:spLocks noGrp="1"/>
          </p:cNvSpPr>
          <p:nvPr>
            <p:ph type="sldNum" sz="quarter" idx="12"/>
          </p:nvPr>
        </p:nvSpPr>
        <p:spPr/>
        <p:txBody>
          <a:bodyPr/>
          <a:lstStyle/>
          <a:p>
            <a:fld id="{785805AC-A8A2-8640-B3CF-422F6C12D499}" type="slidenum">
              <a:rPr lang="en-US" smtClean="0"/>
              <a:pPr/>
              <a:t>5</a:t>
            </a:fld>
            <a:endParaRPr lang="en-US" dirty="0"/>
          </a:p>
        </p:txBody>
      </p:sp>
    </p:spTree>
    <p:extLst>
      <p:ext uri="{BB962C8B-B14F-4D97-AF65-F5344CB8AC3E}">
        <p14:creationId xmlns:p14="http://schemas.microsoft.com/office/powerpoint/2010/main" val="186639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lstStyle/>
          <a:p>
            <a:r>
              <a:rPr lang="en-US" dirty="0" smtClean="0"/>
              <a:t>Data combination</a:t>
            </a:r>
          </a:p>
          <a:p>
            <a:pPr lvl="1"/>
            <a:r>
              <a:rPr lang="en-US" dirty="0" smtClean="0"/>
              <a:t>We could make a detection if we “got lucky”</a:t>
            </a:r>
          </a:p>
          <a:p>
            <a:pPr lvl="1"/>
            <a:r>
              <a:rPr lang="en-US" dirty="0" smtClean="0"/>
              <a:t>We will certainly find all the weirdness in each others data</a:t>
            </a:r>
          </a:p>
          <a:p>
            <a:pPr lvl="2"/>
            <a:r>
              <a:rPr lang="en-US" dirty="0" smtClean="0"/>
              <a:t>Better understanding of our own datasets</a:t>
            </a:r>
            <a:endParaRPr lang="en-US" dirty="0"/>
          </a:p>
        </p:txBody>
      </p:sp>
      <p:sp>
        <p:nvSpPr>
          <p:cNvPr id="4" name="Date Placeholder 3"/>
          <p:cNvSpPr>
            <a:spLocks noGrp="1"/>
          </p:cNvSpPr>
          <p:nvPr>
            <p:ph type="dt" sz="half" idx="10"/>
          </p:nvPr>
        </p:nvSpPr>
        <p:spPr/>
        <p:txBody>
          <a:bodyPr/>
          <a:lstStyle/>
          <a:p>
            <a:fld id="{C1E2467A-468C-BB4F-8513-F5A32D4F9690}" type="datetime1">
              <a:rPr lang="de-DE" smtClean="0"/>
              <a:t>28.06.12</a:t>
            </a:fld>
            <a:endParaRPr lang="en-US" dirty="0"/>
          </a:p>
        </p:txBody>
      </p:sp>
      <p:sp>
        <p:nvSpPr>
          <p:cNvPr id="5" name="Footer Placeholder 4"/>
          <p:cNvSpPr>
            <a:spLocks noGrp="1"/>
          </p:cNvSpPr>
          <p:nvPr>
            <p:ph type="ftr" sz="quarter" idx="11"/>
          </p:nvPr>
        </p:nvSpPr>
        <p:spPr/>
        <p:txBody>
          <a:bodyPr/>
          <a:lstStyle/>
          <a:p>
            <a:pPr>
              <a:defRPr/>
            </a:pPr>
            <a:r>
              <a:rPr lang="en-US" b="0" smtClean="0"/>
              <a:t>IPTA conference 2012</a:t>
            </a:r>
            <a:endParaRPr lang="en-US" b="0" dirty="0" smtClean="0"/>
          </a:p>
        </p:txBody>
      </p:sp>
      <p:sp>
        <p:nvSpPr>
          <p:cNvPr id="6" name="Slide Number Placeholder 5"/>
          <p:cNvSpPr>
            <a:spLocks noGrp="1"/>
          </p:cNvSpPr>
          <p:nvPr>
            <p:ph type="sldNum" sz="quarter" idx="12"/>
          </p:nvPr>
        </p:nvSpPr>
        <p:spPr/>
        <p:txBody>
          <a:bodyPr/>
          <a:lstStyle/>
          <a:p>
            <a:fld id="{785805AC-A8A2-8640-B3CF-422F6C12D499}" type="slidenum">
              <a:rPr lang="en-US" smtClean="0"/>
              <a:pPr/>
              <a:t>6</a:t>
            </a:fld>
            <a:endParaRPr lang="en-US" dirty="0"/>
          </a:p>
        </p:txBody>
      </p:sp>
    </p:spTree>
    <p:extLst>
      <p:ext uri="{BB962C8B-B14F-4D97-AF65-F5344CB8AC3E}">
        <p14:creationId xmlns:p14="http://schemas.microsoft.com/office/powerpoint/2010/main" val="34561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lstStyle/>
          <a:p>
            <a:r>
              <a:rPr lang="en-US" dirty="0" err="1" smtClean="0"/>
              <a:t>Optimising</a:t>
            </a:r>
            <a:r>
              <a:rPr lang="en-US" dirty="0" smtClean="0"/>
              <a:t> observing strategy over the whole IPTA rather than by PTA</a:t>
            </a:r>
          </a:p>
          <a:p>
            <a:pPr lvl="1"/>
            <a:r>
              <a:rPr lang="en-US" dirty="0" smtClean="0"/>
              <a:t>Clearly dependent on model of pulsar and GW</a:t>
            </a:r>
          </a:p>
          <a:p>
            <a:pPr lvl="1"/>
            <a:r>
              <a:rPr lang="en-US" dirty="0" err="1" smtClean="0"/>
              <a:t>Optimise</a:t>
            </a:r>
            <a:r>
              <a:rPr lang="en-US" dirty="0" smtClean="0"/>
              <a:t> for detection or limit, single source or background</a:t>
            </a:r>
          </a:p>
          <a:p>
            <a:pPr lvl="1"/>
            <a:r>
              <a:rPr lang="en-US" dirty="0" smtClean="0"/>
              <a:t>Pulsar triage? (examples from Matthew)</a:t>
            </a:r>
          </a:p>
          <a:p>
            <a:pPr lvl="1"/>
            <a:r>
              <a:rPr lang="en-US" dirty="0" smtClean="0"/>
              <a:t>Within the current framework there is a potential gain of 10 years</a:t>
            </a:r>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AEFFC700-88EA-274D-BB21-C8D3BB664238}" type="datetime1">
              <a:rPr lang="de-DE" smtClean="0"/>
              <a:t>28.06.12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7</a:t>
            </a:fld>
            <a:endParaRPr lang="en-US" dirty="0"/>
          </a:p>
        </p:txBody>
      </p:sp>
    </p:spTree>
    <p:extLst>
      <p:ext uri="{BB962C8B-B14F-4D97-AF65-F5344CB8AC3E}">
        <p14:creationId xmlns:p14="http://schemas.microsoft.com/office/powerpoint/2010/main" val="408346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as the IPTA</a:t>
            </a:r>
            <a:endParaRPr lang="en-US" dirty="0"/>
          </a:p>
        </p:txBody>
      </p:sp>
      <p:sp>
        <p:nvSpPr>
          <p:cNvPr id="3" name="Content Placeholder 2"/>
          <p:cNvSpPr>
            <a:spLocks noGrp="1"/>
          </p:cNvSpPr>
          <p:nvPr>
            <p:ph idx="1"/>
          </p:nvPr>
        </p:nvSpPr>
        <p:spPr/>
        <p:txBody>
          <a:bodyPr>
            <a:normAutofit fontScale="92500"/>
          </a:bodyPr>
          <a:lstStyle/>
          <a:p>
            <a:r>
              <a:rPr lang="en-US" dirty="0" smtClean="0"/>
              <a:t>Almost all PTA projects as IPTA</a:t>
            </a:r>
          </a:p>
          <a:p>
            <a:pPr lvl="1"/>
            <a:r>
              <a:rPr lang="en-US" dirty="0" smtClean="0"/>
              <a:t>Working across 8 countries, 6 time zones</a:t>
            </a:r>
          </a:p>
          <a:p>
            <a:pPr lvl="1"/>
            <a:r>
              <a:rPr lang="en-US" dirty="0" smtClean="0"/>
              <a:t>Committees, </a:t>
            </a:r>
            <a:r>
              <a:rPr lang="en-US" dirty="0" err="1" smtClean="0"/>
              <a:t>telecons</a:t>
            </a:r>
            <a:r>
              <a:rPr lang="en-US" dirty="0" smtClean="0"/>
              <a:t> </a:t>
            </a:r>
            <a:r>
              <a:rPr lang="en-US" dirty="0" err="1" smtClean="0"/>
              <a:t>etc</a:t>
            </a:r>
            <a:r>
              <a:rPr lang="en-US" dirty="0" smtClean="0"/>
              <a:t> are a necessary evil</a:t>
            </a:r>
          </a:p>
          <a:p>
            <a:r>
              <a:rPr lang="en-US" dirty="0"/>
              <a:t>Implication is interdependence not only for GW work</a:t>
            </a:r>
          </a:p>
          <a:p>
            <a:r>
              <a:rPr lang="en-US" dirty="0" smtClean="0"/>
              <a:t>Massive </a:t>
            </a:r>
            <a:r>
              <a:rPr lang="en-US" dirty="0"/>
              <a:t>change from competition to </a:t>
            </a:r>
            <a:r>
              <a:rPr lang="en-US" dirty="0" smtClean="0"/>
              <a:t>collaboration</a:t>
            </a:r>
          </a:p>
          <a:p>
            <a:pPr lvl="1"/>
            <a:r>
              <a:rPr lang="en-US" dirty="0" smtClean="0"/>
              <a:t>Concern that a lack of competition will stifle progress</a:t>
            </a:r>
          </a:p>
          <a:p>
            <a:pPr lvl="1"/>
            <a:r>
              <a:rPr lang="en-US" dirty="0" smtClean="0"/>
              <a:t>Concern from students needing protection</a:t>
            </a:r>
            <a:endParaRPr lang="en-US" dirty="0"/>
          </a:p>
          <a:p>
            <a:pPr lvl="1"/>
            <a:endParaRPr lang="en-US" dirty="0"/>
          </a:p>
        </p:txBody>
      </p:sp>
      <p:sp>
        <p:nvSpPr>
          <p:cNvPr id="4" name="Footer Placeholder 3"/>
          <p:cNvSpPr>
            <a:spLocks noGrp="1"/>
          </p:cNvSpPr>
          <p:nvPr>
            <p:ph type="ftr" sz="quarter" idx="11"/>
          </p:nvPr>
        </p:nvSpPr>
        <p:spPr/>
        <p:txBody>
          <a:bodyPr/>
          <a:lstStyle/>
          <a:p>
            <a:pPr>
              <a:defRPr/>
            </a:pPr>
            <a:r>
              <a:rPr lang="en-US" b="0" smtClean="0">
                <a:solidFill>
                  <a:srgbClr val="FFFFFF"/>
                </a:solidFill>
              </a:rPr>
              <a:t>IPTA conference 2012</a:t>
            </a:r>
            <a:endParaRPr lang="en-US" b="0" dirty="0" smtClean="0">
              <a:solidFill>
                <a:srgbClr val="FFFFFF"/>
              </a:solidFill>
            </a:endParaRPr>
          </a:p>
        </p:txBody>
      </p:sp>
      <p:sp>
        <p:nvSpPr>
          <p:cNvPr id="5" name="Date Placeholder 4"/>
          <p:cNvSpPr>
            <a:spLocks noGrp="1"/>
          </p:cNvSpPr>
          <p:nvPr>
            <p:ph type="dt" sz="half" idx="10"/>
          </p:nvPr>
        </p:nvSpPr>
        <p:spPr/>
        <p:txBody>
          <a:bodyPr/>
          <a:lstStyle/>
          <a:p>
            <a:fld id="{AEFFC700-88EA-274D-BB21-C8D3BB664238}" type="datetime1">
              <a:rPr lang="de-DE" smtClean="0"/>
              <a:t>28.06.12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8</a:t>
            </a:fld>
            <a:endParaRPr lang="en-US" dirty="0"/>
          </a:p>
        </p:txBody>
      </p:sp>
    </p:spTree>
    <p:extLst>
      <p:ext uri="{BB962C8B-B14F-4D97-AF65-F5344CB8AC3E}">
        <p14:creationId xmlns:p14="http://schemas.microsoft.com/office/powerpoint/2010/main" val="159069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release of data</a:t>
            </a:r>
          </a:p>
        </p:txBody>
      </p:sp>
      <p:sp>
        <p:nvSpPr>
          <p:cNvPr id="3" name="Content Placeholder 2"/>
          <p:cNvSpPr>
            <a:spLocks noGrp="1"/>
          </p:cNvSpPr>
          <p:nvPr>
            <p:ph idx="1"/>
          </p:nvPr>
        </p:nvSpPr>
        <p:spPr/>
        <p:txBody>
          <a:bodyPr>
            <a:normAutofit lnSpcReduction="10000"/>
          </a:bodyPr>
          <a:lstStyle/>
          <a:p>
            <a:r>
              <a:rPr lang="en-US" dirty="0" smtClean="0"/>
              <a:t>Invite those outside the IPTA to search for GWs in our data</a:t>
            </a:r>
          </a:p>
          <a:p>
            <a:r>
              <a:rPr lang="en-US" dirty="0" smtClean="0"/>
              <a:t>Engage with the wider community</a:t>
            </a:r>
          </a:p>
          <a:p>
            <a:r>
              <a:rPr lang="en-US" dirty="0" smtClean="0"/>
              <a:t>Pulsar data is unusual:</a:t>
            </a:r>
          </a:p>
          <a:p>
            <a:pPr lvl="1"/>
            <a:r>
              <a:rPr lang="en-US" dirty="0" smtClean="0"/>
              <a:t>“[The IPTA] is a very scary detector” </a:t>
            </a:r>
            <a:r>
              <a:rPr lang="en-US" dirty="0" err="1" smtClean="0"/>
              <a:t>Linqing</a:t>
            </a:r>
            <a:endParaRPr lang="en-US" dirty="0" smtClean="0"/>
          </a:p>
          <a:p>
            <a:pPr lvl="1"/>
            <a:r>
              <a:rPr lang="en-US" dirty="0" smtClean="0"/>
              <a:t>IPTA timing workshops</a:t>
            </a:r>
          </a:p>
          <a:p>
            <a:pPr lvl="1"/>
            <a:r>
              <a:rPr lang="en-US" dirty="0" smtClean="0"/>
              <a:t>IPTA data challenges</a:t>
            </a:r>
          </a:p>
          <a:p>
            <a:pPr lvl="1"/>
            <a:r>
              <a:rPr lang="en-US" dirty="0" smtClean="0"/>
              <a:t>Online simulator (KJ)</a:t>
            </a:r>
          </a:p>
          <a:p>
            <a:r>
              <a:rPr lang="en-US" dirty="0" smtClean="0"/>
              <a:t>Risk false alarms, gain novel techniques</a:t>
            </a:r>
            <a:endParaRPr lang="en-US" dirty="0"/>
          </a:p>
        </p:txBody>
      </p:sp>
      <p:sp>
        <p:nvSpPr>
          <p:cNvPr id="4" name="Footer Placeholder 3"/>
          <p:cNvSpPr>
            <a:spLocks noGrp="1"/>
          </p:cNvSpPr>
          <p:nvPr>
            <p:ph type="ftr" sz="quarter" idx="11"/>
          </p:nvPr>
        </p:nvSpPr>
        <p:spPr/>
        <p:txBody>
          <a:bodyPr/>
          <a:lstStyle/>
          <a:p>
            <a:pPr>
              <a:defRPr/>
            </a:pPr>
            <a:r>
              <a:rPr lang="en-US" b="0" smtClean="0"/>
              <a:t>IPTA conference 2012</a:t>
            </a:r>
            <a:endParaRPr lang="en-US" b="0" dirty="0" smtClean="0"/>
          </a:p>
        </p:txBody>
      </p:sp>
      <p:sp>
        <p:nvSpPr>
          <p:cNvPr id="5" name="Date Placeholder 4"/>
          <p:cNvSpPr>
            <a:spLocks noGrp="1"/>
          </p:cNvSpPr>
          <p:nvPr>
            <p:ph type="dt" sz="half" idx="10"/>
          </p:nvPr>
        </p:nvSpPr>
        <p:spPr/>
        <p:txBody>
          <a:bodyPr/>
          <a:lstStyle/>
          <a:p>
            <a:fld id="{6ABBDB12-5DC7-C341-8126-512F1B884ACF}" type="datetime1">
              <a:rPr lang="de-DE" smtClean="0"/>
              <a:t>26.06.12</a:t>
            </a:fld>
            <a:endParaRPr lang="en-US" dirty="0"/>
          </a:p>
        </p:txBody>
      </p:sp>
      <p:sp>
        <p:nvSpPr>
          <p:cNvPr id="6" name="Slide Number Placeholder 5"/>
          <p:cNvSpPr>
            <a:spLocks noGrp="1"/>
          </p:cNvSpPr>
          <p:nvPr>
            <p:ph type="sldNum" sz="quarter" idx="12"/>
          </p:nvPr>
        </p:nvSpPr>
        <p:spPr/>
        <p:txBody>
          <a:bodyPr/>
          <a:lstStyle/>
          <a:p>
            <a:fld id="{785805AC-A8A2-8640-B3CF-422F6C12D499}" type="slidenum">
              <a:rPr lang="en-US" smtClean="0"/>
              <a:pPr/>
              <a:t>9</a:t>
            </a:fld>
            <a:endParaRPr lang="en-US" dirty="0"/>
          </a:p>
        </p:txBody>
      </p:sp>
    </p:spTree>
    <p:extLst>
      <p:ext uri="{BB962C8B-B14F-4D97-AF65-F5344CB8AC3E}">
        <p14:creationId xmlns:p14="http://schemas.microsoft.com/office/powerpoint/2010/main" val="2071229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1_Default Design 8">
      <a:dk1>
        <a:srgbClr val="000066"/>
      </a:dk1>
      <a:lt1>
        <a:srgbClr val="FFFFFF"/>
      </a:lt1>
      <a:dk2>
        <a:srgbClr val="000066"/>
      </a:dk2>
      <a:lt2>
        <a:srgbClr val="FFFFFF"/>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1_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Comic Sans MS"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66"/>
        </a:dk1>
        <a:lt1>
          <a:srgbClr val="FFFFFF"/>
        </a:lt1>
        <a:dk2>
          <a:srgbClr val="000066"/>
        </a:dk2>
        <a:lt2>
          <a:srgbClr val="FFFFFF"/>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Arial"/>
        <a:cs typeface="Arial"/>
      </a:majorFont>
      <a:minorFont>
        <a:latin typeface="Comic Sans M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342900" marR="0" indent="-342900" algn="ctr" defTabSz="914400" rtl="0" eaLnBrk="0" fontAlgn="base" latinLnBrk="0" hangingPunct="0">
          <a:lnSpc>
            <a:spcPct val="80000"/>
          </a:lnSpc>
          <a:spcBef>
            <a:spcPct val="20000"/>
          </a:spcBef>
          <a:spcAft>
            <a:spcPct val="0"/>
          </a:spcAft>
          <a:buClrTx/>
          <a:buSzTx/>
          <a:buFontTx/>
          <a:buChar char="•"/>
          <a:tabLst/>
          <a:defRPr kumimoji="0" lang="en-US" sz="2800" b="0" i="0" u="none" strike="noStrike" cap="none" normalizeH="0" baseline="0">
            <a:ln>
              <a:noFill/>
            </a:ln>
            <a:solidFill>
              <a:srgbClr val="FFFF00"/>
            </a:solidFill>
            <a:effectLst/>
            <a:latin typeface="Comic Sans MS"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342900" marR="0" indent="-342900" algn="ctr" defTabSz="914400" rtl="0" eaLnBrk="0" fontAlgn="base" latinLnBrk="0" hangingPunct="0">
          <a:lnSpc>
            <a:spcPct val="80000"/>
          </a:lnSpc>
          <a:spcBef>
            <a:spcPct val="20000"/>
          </a:spcBef>
          <a:spcAft>
            <a:spcPct val="0"/>
          </a:spcAft>
          <a:buClrTx/>
          <a:buSzTx/>
          <a:buFontTx/>
          <a:buChar char="•"/>
          <a:tabLst/>
          <a:defRPr kumimoji="0" lang="en-US" sz="2800" b="0" i="0" u="none" strike="noStrike" cap="none" normalizeH="0" baseline="0">
            <a:ln>
              <a:noFill/>
            </a:ln>
            <a:solidFill>
              <a:srgbClr val="FFFF00"/>
            </a:solidFill>
            <a:effectLst/>
            <a:latin typeface="Comic Sans MS"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11506</TotalTime>
  <Words>943</Words>
  <Application>Microsoft Macintosh PowerPoint</Application>
  <PresentationFormat>On-screen Show (4:3)</PresentationFormat>
  <Paragraphs>173</Paragraphs>
  <Slides>22</Slides>
  <Notes>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1_Default Design</vt:lpstr>
      <vt:lpstr>3_Default Design</vt:lpstr>
      <vt:lpstr>PowerPoint Presentation</vt:lpstr>
      <vt:lpstr>Getting more IPTA for your Buck    </vt:lpstr>
      <vt:lpstr>Getting more IPTA for your Buck or How I learned to stop worrying and love the IPTA</vt:lpstr>
      <vt:lpstr>“If we don’t make the first pulsar GW detection with IPTA data then we’re doing something wrong” Scott Ransom IPTA 2011</vt:lpstr>
      <vt:lpstr>“I would love us all to stand in a circle, hold hands and share the observing… but it’s not going to happen” Scott Ransom IPTA 2012</vt:lpstr>
      <vt:lpstr>Working as the IPTA</vt:lpstr>
      <vt:lpstr>Working as the IPTA</vt:lpstr>
      <vt:lpstr>Working as the IPTA</vt:lpstr>
      <vt:lpstr>Public release of data</vt:lpstr>
      <vt:lpstr>IPTA common infrastructure</vt:lpstr>
      <vt:lpstr>IPTA common hardware</vt:lpstr>
      <vt:lpstr>Detection / Limit Techniques</vt:lpstr>
      <vt:lpstr>Beyond GWs</vt:lpstr>
      <vt:lpstr>Expanding the IPTA</vt:lpstr>
      <vt:lpstr>The Bucks</vt:lpstr>
      <vt:lpstr>Global funding</vt:lpstr>
      <vt:lpstr>IPTA and the SKA</vt:lpstr>
      <vt:lpstr>“The future of the IPTA is bright!” IPTA students 2012</vt:lpstr>
      <vt:lpstr>Discussion Topics</vt:lpstr>
      <vt:lpstr>Notes from talks</vt:lpstr>
      <vt:lpstr>PowerPoint Presentation</vt:lpstr>
      <vt:lpstr>?</vt:lpstr>
    </vt:vector>
  </TitlesOfParts>
  <Company>CSIRO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Regular 29pt Sub title, Arial Regular 24pt</dc:title>
  <dc:creator>Hayes, Kathy (Comms, North Ryde)</dc:creator>
  <cp:lastModifiedBy>David</cp:lastModifiedBy>
  <cp:revision>457</cp:revision>
  <dcterms:created xsi:type="dcterms:W3CDTF">2011-05-07T09:37:58Z</dcterms:created>
  <dcterms:modified xsi:type="dcterms:W3CDTF">2012-06-29T03:09:24Z</dcterms:modified>
</cp:coreProperties>
</file>