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5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9" r:id="rId6"/>
    <p:sldId id="280" r:id="rId7"/>
    <p:sldId id="281" r:id="rId8"/>
    <p:sldId id="282" r:id="rId9"/>
    <p:sldId id="264" r:id="rId10"/>
    <p:sldId id="261" r:id="rId11"/>
    <p:sldId id="263" r:id="rId12"/>
    <p:sldId id="283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8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084FF"/>
    <a:srgbClr val="EBAB00"/>
    <a:srgbClr val="74A18E"/>
    <a:srgbClr val="CB5056"/>
    <a:srgbClr val="000000"/>
    <a:srgbClr val="4A96BD"/>
    <a:srgbClr val="071239"/>
    <a:srgbClr val="00000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80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52996-1741-7845-A91C-06B2C207D7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609EF-2676-4C46-B7B3-DE74707F2D32}" type="slidenum">
              <a:rPr lang="en-AU"/>
              <a:pPr/>
              <a:t>1</a:t>
            </a:fld>
            <a:endParaRPr lang="en-AU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C3B773DF-7BBC-F84D-9B41-D5AE67F12394}" type="slidenum">
              <a:rPr lang="en-AU" sz="1200"/>
              <a:pPr algn="r"/>
              <a:t>10</a:t>
            </a:fld>
            <a:endParaRPr lang="en-AU" sz="1200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6350" y="-12700"/>
            <a:ext cx="9150350" cy="6883400"/>
            <a:chOff x="-4" y="-8"/>
            <a:chExt cx="5764" cy="4336"/>
          </a:xfrm>
        </p:grpSpPr>
        <p:grpSp>
          <p:nvGrpSpPr>
            <p:cNvPr id="5" name="Group 4"/>
            <p:cNvGrpSpPr>
              <a:grpSpLocks/>
            </p:cNvGrpSpPr>
            <p:nvPr userDrawn="1"/>
          </p:nvGrpSpPr>
          <p:grpSpPr bwMode="auto">
            <a:xfrm>
              <a:off x="-4" y="0"/>
              <a:ext cx="855" cy="2387"/>
              <a:chOff x="0" y="0"/>
              <a:chExt cx="855" cy="2387"/>
            </a:xfrm>
          </p:grpSpPr>
          <p:sp>
            <p:nvSpPr>
              <p:cNvPr id="18" name="AutoShape 5"/>
              <p:cNvSpPr>
                <a:spLocks noChangeArrowheads="1"/>
              </p:cNvSpPr>
              <p:nvPr userDrawn="1"/>
            </p:nvSpPr>
            <p:spPr bwMode="auto">
              <a:xfrm>
                <a:off x="16" y="0"/>
                <a:ext cx="839" cy="2387"/>
              </a:xfrm>
              <a:prstGeom prst="parallelogram">
                <a:avLst>
                  <a:gd name="adj" fmla="val 25028"/>
                </a:avLst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385" cy="238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Line 7"/>
            <p:cNvSpPr>
              <a:spLocks noChangeShapeType="1"/>
            </p:cNvSpPr>
            <p:nvPr userDrawn="1"/>
          </p:nvSpPr>
          <p:spPr bwMode="auto">
            <a:xfrm>
              <a:off x="540" y="3409"/>
              <a:ext cx="522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" name="Picture 8" descr="20070618_csiro7024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48" y="3674"/>
              <a:ext cx="420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 descr="title_slide_nolineslrg"/>
            <p:cNvPicPr>
              <a:picLocks noChangeAspect="1" noChangeArrowheads="1"/>
            </p:cNvPicPr>
            <p:nvPr userDrawn="1"/>
          </p:nvPicPr>
          <p:blipFill>
            <a:blip r:embed="rId3"/>
            <a:srcRect t="8672" r="139"/>
            <a:stretch>
              <a:fillRect/>
            </a:stretch>
          </p:blipFill>
          <p:spPr bwMode="auto">
            <a:xfrm>
              <a:off x="-3" y="2386"/>
              <a:ext cx="5763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10"/>
            <p:cNvSpPr>
              <a:spLocks noChangeShapeType="1"/>
            </p:cNvSpPr>
            <p:nvPr userDrawn="1"/>
          </p:nvSpPr>
          <p:spPr bwMode="auto">
            <a:xfrm>
              <a:off x="0" y="3237"/>
              <a:ext cx="5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" name="Group 11"/>
            <p:cNvGrpSpPr>
              <a:grpSpLocks/>
            </p:cNvGrpSpPr>
            <p:nvPr userDrawn="1"/>
          </p:nvGrpSpPr>
          <p:grpSpPr bwMode="auto">
            <a:xfrm>
              <a:off x="409" y="-8"/>
              <a:ext cx="259" cy="4336"/>
              <a:chOff x="409" y="-1"/>
              <a:chExt cx="259" cy="4331"/>
            </a:xfrm>
          </p:grpSpPr>
          <p:sp>
            <p:nvSpPr>
              <p:cNvPr id="11" name="Line 12"/>
              <p:cNvSpPr>
                <a:spLocks noChangeShapeType="1"/>
              </p:cNvSpPr>
              <p:nvPr userDrawn="1"/>
            </p:nvSpPr>
            <p:spPr bwMode="auto">
              <a:xfrm rot="286749" flipH="1">
                <a:off x="651" y="-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13"/>
              <p:cNvSpPr>
                <a:spLocks noChangeShapeType="1"/>
              </p:cNvSpPr>
              <p:nvPr userDrawn="1"/>
            </p:nvSpPr>
            <p:spPr bwMode="auto">
              <a:xfrm rot="286749" flipH="1">
                <a:off x="569" y="-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 userDrawn="1"/>
            </p:nvSpPr>
            <p:spPr bwMode="auto">
              <a:xfrm rot="286749" flipH="1">
                <a:off x="609" y="0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 userDrawn="1"/>
            </p:nvSpPr>
            <p:spPr bwMode="auto">
              <a:xfrm rot="286749" flipH="1">
                <a:off x="529" y="0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 userDrawn="1"/>
            </p:nvSpPr>
            <p:spPr bwMode="auto">
              <a:xfrm rot="286749" flipH="1">
                <a:off x="447" y="0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 userDrawn="1"/>
            </p:nvSpPr>
            <p:spPr bwMode="auto">
              <a:xfrm rot="286749" flipH="1">
                <a:off x="487" y="-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 userDrawn="1"/>
            </p:nvSpPr>
            <p:spPr bwMode="auto">
              <a:xfrm rot="286749" flipH="1">
                <a:off x="409" y="-1"/>
                <a:ext cx="17" cy="4330"/>
              </a:xfrm>
              <a:prstGeom prst="line">
                <a:avLst/>
              </a:prstGeom>
              <a:noFill/>
              <a:ln w="63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pic>
        <p:nvPicPr>
          <p:cNvPr id="20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6613" y="-3175"/>
            <a:ext cx="5389562" cy="378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9700" y="0"/>
            <a:ext cx="25415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331913" y="4076700"/>
            <a:ext cx="7343775" cy="1008063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48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5661025"/>
            <a:ext cx="3952875" cy="1008063"/>
          </a:xfrm>
        </p:spPr>
        <p:txBody>
          <a:bodyPr anchor="b"/>
          <a:lstStyle>
            <a:lvl1pPr marL="0" indent="0">
              <a:buFontTx/>
              <a:buNone/>
              <a:defRPr sz="1600" b="1">
                <a:solidFill>
                  <a:srgbClr val="0099CC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Gravitational wave detection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80963"/>
            <a:ext cx="1835150" cy="622776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3" y="80963"/>
            <a:ext cx="5356225" cy="622776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Gravitational wave detection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03313" y="80963"/>
            <a:ext cx="7343775" cy="900112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3313" y="1385888"/>
            <a:ext cx="3595687" cy="23844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1400" y="1385888"/>
            <a:ext cx="3595688" cy="23844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03313" y="3922713"/>
            <a:ext cx="3595687" cy="238601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1400" y="3922713"/>
            <a:ext cx="3595688" cy="238601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Gravitational wave detection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Gravitational wave detection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Gravitational wave detection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1385888"/>
            <a:ext cx="3595687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385888"/>
            <a:ext cx="3595688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Gravitational wave detection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Gravitational wave detection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Gravitational wave detection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Gravitational wave detection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Gravitational wave detection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CSIRO.</a:t>
            </a:r>
            <a:r>
              <a:rPr lang="en-AU" b="0">
                <a:solidFill>
                  <a:schemeClr val="tx1"/>
                </a:solidFill>
              </a:rPr>
              <a:t>  Gravitational wave detection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xt_slide_nolines_070618"/>
          <p:cNvPicPr>
            <a:picLocks noChangeAspect="1" noChangeArrowheads="1"/>
          </p:cNvPicPr>
          <p:nvPr/>
        </p:nvPicPr>
        <p:blipFill>
          <a:blip r:embed="rId14"/>
          <a:srcRect t="11275" r="476"/>
          <a:stretch>
            <a:fillRect/>
          </a:stretch>
        </p:blipFill>
        <p:spPr bwMode="auto">
          <a:xfrm>
            <a:off x="0" y="0"/>
            <a:ext cx="9144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133350" y="-19050"/>
            <a:ext cx="411163" cy="6889750"/>
            <a:chOff x="409" y="-1"/>
            <a:chExt cx="259" cy="4331"/>
          </a:xfrm>
        </p:grpSpPr>
        <p:sp>
          <p:nvSpPr>
            <p:cNvPr id="147460" name="Line 4"/>
            <p:cNvSpPr>
              <a:spLocks noChangeShapeType="1"/>
            </p:cNvSpPr>
            <p:nvPr/>
          </p:nvSpPr>
          <p:spPr bwMode="auto">
            <a:xfrm rot="286749" flipH="1">
              <a:off x="651" y="-1"/>
              <a:ext cx="17" cy="433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61" name="Line 5"/>
            <p:cNvSpPr>
              <a:spLocks noChangeShapeType="1"/>
            </p:cNvSpPr>
            <p:nvPr/>
          </p:nvSpPr>
          <p:spPr bwMode="auto">
            <a:xfrm rot="286749" flipH="1">
              <a:off x="569" y="-1"/>
              <a:ext cx="17" cy="433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62" name="Line 6"/>
            <p:cNvSpPr>
              <a:spLocks noChangeShapeType="1"/>
            </p:cNvSpPr>
            <p:nvPr/>
          </p:nvSpPr>
          <p:spPr bwMode="auto">
            <a:xfrm rot="286749" flipH="1">
              <a:off x="609" y="0"/>
              <a:ext cx="17" cy="433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63" name="Line 7"/>
            <p:cNvSpPr>
              <a:spLocks noChangeShapeType="1"/>
            </p:cNvSpPr>
            <p:nvPr/>
          </p:nvSpPr>
          <p:spPr bwMode="auto">
            <a:xfrm rot="286749" flipH="1">
              <a:off x="529" y="0"/>
              <a:ext cx="17" cy="433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64" name="Line 8"/>
            <p:cNvSpPr>
              <a:spLocks noChangeShapeType="1"/>
            </p:cNvSpPr>
            <p:nvPr/>
          </p:nvSpPr>
          <p:spPr bwMode="auto">
            <a:xfrm rot="286749" flipH="1">
              <a:off x="447" y="0"/>
              <a:ext cx="17" cy="433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65" name="Line 9"/>
            <p:cNvSpPr>
              <a:spLocks noChangeShapeType="1"/>
            </p:cNvSpPr>
            <p:nvPr/>
          </p:nvSpPr>
          <p:spPr bwMode="auto">
            <a:xfrm rot="286749" flipH="1">
              <a:off x="487" y="-1"/>
              <a:ext cx="17" cy="433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66" name="Line 10"/>
            <p:cNvSpPr>
              <a:spLocks noChangeShapeType="1"/>
            </p:cNvSpPr>
            <p:nvPr/>
          </p:nvSpPr>
          <p:spPr bwMode="auto">
            <a:xfrm rot="286749" flipH="1">
              <a:off x="409" y="-1"/>
              <a:ext cx="17" cy="433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28" name="Picture 11" descr="20070618_csiro702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478838" y="6332538"/>
            <a:ext cx="3238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103313" y="80963"/>
            <a:ext cx="734377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3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3313" y="1385888"/>
            <a:ext cx="7343775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4747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3313" y="6588125"/>
            <a:ext cx="73437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AU"/>
              <a:t>CSIRO.  Gravitational wave detection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ＭＳ Ｐゴシック" charset="-128"/>
          <a:cs typeface="ＭＳ Ｐゴシック" charset="-128"/>
        </a:defRPr>
      </a:lvl1pPr>
      <a:lvl2pPr marL="538163" indent="-1778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893763" indent="-1762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257300" indent="-180975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617663" indent="-180975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0748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5320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29892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4464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dirty="0" smtClean="0"/>
              <a:t>Developing a pulsar timescale</a:t>
            </a:r>
            <a:endParaRPr lang="en-AU" sz="2400" dirty="0" smtClean="0"/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19213" y="6308725"/>
            <a:ext cx="4548187" cy="714375"/>
          </a:xfrm>
        </p:spPr>
        <p:txBody>
          <a:bodyPr/>
          <a:lstStyle/>
          <a:p>
            <a:pPr eaLnBrk="1" hangingPunct="1"/>
            <a:r>
              <a:rPr lang="en-AU" dirty="0">
                <a:solidFill>
                  <a:srgbClr val="000000"/>
                </a:solidFill>
              </a:rPr>
              <a:t>George Hobbs</a:t>
            </a:r>
            <a:endParaRPr lang="en-A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AU" dirty="0" smtClean="0">
                <a:solidFill>
                  <a:srgbClr val="000000"/>
                </a:solidFill>
              </a:rPr>
              <a:t>CSIRO Astronomy and Space Science</a:t>
            </a:r>
          </a:p>
          <a:p>
            <a:pPr eaLnBrk="1" hangingPunct="1"/>
            <a:r>
              <a:rPr lang="en-AU" dirty="0" err="1">
                <a:solidFill>
                  <a:srgbClr val="000000"/>
                </a:solidFill>
              </a:rPr>
              <a:t>george.hobbs@csiro.au</a:t>
            </a:r>
            <a:endParaRPr lang="en-AU" dirty="0">
              <a:solidFill>
                <a:srgbClr val="000000"/>
              </a:solidFill>
            </a:endParaRPr>
          </a:p>
          <a:p>
            <a:pPr eaLnBrk="1" hangingPunct="1"/>
            <a:endParaRPr lang="en-AU" dirty="0"/>
          </a:p>
          <a:p>
            <a:pPr eaLnBrk="1" hangingPunct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50" y="3930650"/>
            <a:ext cx="2349500" cy="97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 txBox="1">
            <a:spLocks noGrp="1"/>
          </p:cNvSpPr>
          <p:nvPr/>
        </p:nvSpPr>
        <p:spPr bwMode="auto">
          <a:xfrm>
            <a:off x="1103313" y="6588125"/>
            <a:ext cx="73437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prstTxWarp prst="textNoShape">
              <a:avLst/>
            </a:prstTxWarp>
          </a:bodyPr>
          <a:lstStyle/>
          <a:p>
            <a:r>
              <a:rPr lang="en-AU" sz="800" b="1">
                <a:solidFill>
                  <a:schemeClr val="accent1"/>
                </a:solidFill>
              </a:rPr>
              <a:t>CSIRO.</a:t>
            </a:r>
            <a:r>
              <a:rPr lang="en-AU" sz="800"/>
              <a:t>  Gravitational wave detection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Terrestrial time standard</a:t>
            </a:r>
            <a:r>
              <a:rPr lang="en-US" dirty="0" smtClean="0"/>
              <a:t> irregularities will induce the same residuals in each pulsar</a:t>
            </a:r>
            <a:endParaRPr lang="en-US" dirty="0"/>
          </a:p>
        </p:txBody>
      </p:sp>
      <p:pic>
        <p:nvPicPr>
          <p:cNvPr id="31748" name="Picture 2" descr="ipta_sky.png"/>
          <p:cNvPicPr>
            <a:picLocks noGrp="1" noChangeAspect="1"/>
          </p:cNvPicPr>
          <p:nvPr>
            <p:ph type="body" idx="4294967295"/>
          </p:nvPr>
        </p:nvPicPr>
        <p:blipFill>
          <a:blip r:embed="rId3"/>
          <a:srcRect l="2000" t="21111" r="2888" b="13333"/>
          <a:stretch>
            <a:fillRect/>
          </a:stretch>
        </p:blipFill>
        <p:spPr>
          <a:xfrm>
            <a:off x="430213" y="1450975"/>
            <a:ext cx="8448675" cy="4659313"/>
          </a:xfrm>
        </p:spPr>
      </p:pic>
      <p:pic>
        <p:nvPicPr>
          <p:cNvPr id="31749" name="Picture 4" descr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1213" y="4357688"/>
            <a:ext cx="2898775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5" descr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5013" y="1163638"/>
            <a:ext cx="27717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6" descr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9913" y="4281488"/>
            <a:ext cx="2898775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3444875" y="3549650"/>
            <a:ext cx="2268538" cy="3667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Monopolar signature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It’s </a:t>
            </a:r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All we need to do is to find the signal in the timing residuals that is the same for every pulsar.</a:t>
            </a:r>
          </a:p>
          <a:p>
            <a:r>
              <a:rPr lang="en-US" dirty="0"/>
              <a:t>That correlated signal corresponds to TT</a:t>
            </a:r>
            <a:r>
              <a:rPr lang="en-US" dirty="0" smtClean="0"/>
              <a:t>(</a:t>
            </a:r>
            <a:r>
              <a:rPr lang="en-US" dirty="0" smtClean="0"/>
              <a:t>PPTA11</a:t>
            </a:r>
            <a:r>
              <a:rPr lang="en-US" dirty="0" smtClean="0"/>
              <a:t>)</a:t>
            </a:r>
            <a:r>
              <a:rPr lang="en-US" dirty="0"/>
              <a:t>-TT(TAI) and therefore errors in TT(TAI) can be identified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85888"/>
            <a:ext cx="3341687" cy="4922837"/>
          </a:xfrm>
        </p:spPr>
        <p:txBody>
          <a:bodyPr/>
          <a:lstStyle/>
          <a:p>
            <a:r>
              <a:rPr lang="en-US" dirty="0" smtClean="0"/>
              <a:t>Because we have to use real data sets!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2-06-11 at 2.58.3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51" y="1155700"/>
            <a:ext cx="3898576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Why it is hard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Consider two pulsar data sets.</a:t>
            </a:r>
          </a:p>
        </p:txBody>
      </p:sp>
      <p:pic>
        <p:nvPicPr>
          <p:cNvPr id="35844" name="Content Placeholder 11" descr="Screen shot 2010-09-12 at 7.37.45 PM.png"/>
          <p:cNvPicPr>
            <a:picLocks noChangeAspect="1"/>
          </p:cNvPicPr>
          <p:nvPr/>
        </p:nvPicPr>
        <p:blipFill>
          <a:blip r:embed="rId2"/>
          <a:srcRect l="-850" r="-850"/>
          <a:stretch>
            <a:fillRect/>
          </a:stretch>
        </p:blipFill>
        <p:spPr bwMode="auto">
          <a:xfrm>
            <a:off x="1166813" y="1881188"/>
            <a:ext cx="3557587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Content Placeholder 11" descr="Screen shot 2010-09-12 at 7.37.45 PM.png"/>
          <p:cNvPicPr>
            <a:picLocks noChangeAspect="1"/>
          </p:cNvPicPr>
          <p:nvPr/>
        </p:nvPicPr>
        <p:blipFill>
          <a:blip r:embed="rId2"/>
          <a:srcRect l="-850" r="-850"/>
          <a:stretch>
            <a:fillRect/>
          </a:stretch>
        </p:blipFill>
        <p:spPr bwMode="auto">
          <a:xfrm>
            <a:off x="4811713" y="1881188"/>
            <a:ext cx="3557587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26" descr="Screen shot 2010-09-18 at 10.34.10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6900" y="4264025"/>
            <a:ext cx="3505200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Have different data spans</a:t>
            </a:r>
          </a:p>
        </p:txBody>
      </p:sp>
      <p:pic>
        <p:nvPicPr>
          <p:cNvPr id="36868" name="Content Placeholder 11" descr="Screen shot 2010-09-12 at 7.37.45 PM.png"/>
          <p:cNvPicPr>
            <a:picLocks noChangeAspect="1"/>
          </p:cNvPicPr>
          <p:nvPr/>
        </p:nvPicPr>
        <p:blipFill>
          <a:blip r:embed="rId2"/>
          <a:srcRect l="-850" r="-850"/>
          <a:stretch>
            <a:fillRect/>
          </a:stretch>
        </p:blipFill>
        <p:spPr bwMode="auto">
          <a:xfrm>
            <a:off x="1166813" y="1881188"/>
            <a:ext cx="3557587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Content Placeholder 11" descr="Screen shot 2010-09-12 at 7.37.45 PM.png"/>
          <p:cNvPicPr>
            <a:picLocks noChangeAspect="1"/>
          </p:cNvPicPr>
          <p:nvPr/>
        </p:nvPicPr>
        <p:blipFill>
          <a:blip r:embed="rId2"/>
          <a:srcRect l="-850" r="-850"/>
          <a:stretch>
            <a:fillRect/>
          </a:stretch>
        </p:blipFill>
        <p:spPr bwMode="auto">
          <a:xfrm>
            <a:off x="4811713" y="1881188"/>
            <a:ext cx="3557587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66813" y="4329113"/>
            <a:ext cx="7164387" cy="2363787"/>
            <a:chOff x="1949451" y="3948867"/>
            <a:chExt cx="7164099" cy="2363033"/>
          </a:xfrm>
        </p:grpSpPr>
        <p:pic>
          <p:nvPicPr>
            <p:cNvPr id="36871" name="Picture 13" descr="Screen shot 2010-09-12 at 7.38.38 PM.png"/>
            <p:cNvPicPr>
              <a:picLocks noChangeAspect="1"/>
            </p:cNvPicPr>
            <p:nvPr/>
          </p:nvPicPr>
          <p:blipFill>
            <a:blip r:embed="rId3"/>
            <a:srcRect r="2406"/>
            <a:stretch>
              <a:fillRect/>
            </a:stretch>
          </p:blipFill>
          <p:spPr bwMode="auto">
            <a:xfrm>
              <a:off x="5604883" y="3949700"/>
              <a:ext cx="3508667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2" name="Picture 14" descr="Screen shot 2010-09-12 at 7.41.42 PM.png"/>
            <p:cNvPicPr>
              <a:picLocks noChangeAspect="1"/>
            </p:cNvPicPr>
            <p:nvPr/>
          </p:nvPicPr>
          <p:blipFill>
            <a:blip r:embed="rId4"/>
            <a:srcRect r="1205"/>
            <a:stretch>
              <a:fillRect/>
            </a:stretch>
          </p:blipFill>
          <p:spPr bwMode="auto">
            <a:xfrm>
              <a:off x="1949451" y="3948867"/>
              <a:ext cx="3544488" cy="2349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Fit for the pulse frequency</a:t>
            </a:r>
            <a:r>
              <a:rPr lang="en-US" dirty="0" smtClean="0"/>
              <a:t> (</a:t>
            </a:r>
            <a:r>
              <a:rPr lang="en-US" dirty="0" smtClean="0"/>
              <a:t>F0) </a:t>
            </a:r>
            <a:r>
              <a:rPr lang="en-US" dirty="0" smtClean="0"/>
              <a:t>and </a:t>
            </a:r>
            <a:r>
              <a:rPr lang="en-US" dirty="0"/>
              <a:t>its </a:t>
            </a:r>
            <a:r>
              <a:rPr lang="en-US" dirty="0" smtClean="0"/>
              <a:t>derivative (F1)</a:t>
            </a:r>
            <a:endParaRPr lang="en-US" dirty="0"/>
          </a:p>
        </p:txBody>
      </p:sp>
      <p:pic>
        <p:nvPicPr>
          <p:cNvPr id="37892" name="Content Placeholder 11" descr="Screen shot 2010-09-12 at 7.37.45 PM.png"/>
          <p:cNvPicPr>
            <a:picLocks noChangeAspect="1"/>
          </p:cNvPicPr>
          <p:nvPr/>
        </p:nvPicPr>
        <p:blipFill>
          <a:blip r:embed="rId2"/>
          <a:srcRect l="-850" r="-850"/>
          <a:stretch>
            <a:fillRect/>
          </a:stretch>
        </p:blipFill>
        <p:spPr bwMode="auto">
          <a:xfrm>
            <a:off x="1166813" y="1881188"/>
            <a:ext cx="3557587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Content Placeholder 11" descr="Screen shot 2010-09-12 at 7.37.45 PM.png"/>
          <p:cNvPicPr>
            <a:picLocks noChangeAspect="1"/>
          </p:cNvPicPr>
          <p:nvPr/>
        </p:nvPicPr>
        <p:blipFill>
          <a:blip r:embed="rId2"/>
          <a:srcRect l="-850" r="-850"/>
          <a:stretch>
            <a:fillRect/>
          </a:stretch>
        </p:blipFill>
        <p:spPr bwMode="auto">
          <a:xfrm>
            <a:off x="4811713" y="1881188"/>
            <a:ext cx="3557587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15" descr="Screen shot 2010-09-12 at 7.42.51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4335463"/>
            <a:ext cx="35306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16" descr="Screen shot 2010-09-12 at 7.43.43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4100" y="4329113"/>
            <a:ext cx="3490913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Add in realistic amounts </a:t>
            </a:r>
            <a:r>
              <a:rPr lang="en-US" dirty="0" smtClean="0"/>
              <a:t>of white </a:t>
            </a:r>
            <a:r>
              <a:rPr lang="en-US" dirty="0"/>
              <a:t>noise</a:t>
            </a:r>
          </a:p>
        </p:txBody>
      </p:sp>
      <p:pic>
        <p:nvPicPr>
          <p:cNvPr id="38916" name="Content Placeholder 11" descr="Screen shot 2010-09-12 at 7.37.45 PM.png"/>
          <p:cNvPicPr>
            <a:picLocks noChangeAspect="1"/>
          </p:cNvPicPr>
          <p:nvPr/>
        </p:nvPicPr>
        <p:blipFill>
          <a:blip r:embed="rId2"/>
          <a:srcRect l="-850" r="-850"/>
          <a:stretch>
            <a:fillRect/>
          </a:stretch>
        </p:blipFill>
        <p:spPr bwMode="auto">
          <a:xfrm>
            <a:off x="1166813" y="1881188"/>
            <a:ext cx="3557587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Content Placeholder 11" descr="Screen shot 2010-09-12 at 7.37.45 PM.png"/>
          <p:cNvPicPr>
            <a:picLocks noChangeAspect="1"/>
          </p:cNvPicPr>
          <p:nvPr/>
        </p:nvPicPr>
        <p:blipFill>
          <a:blip r:embed="rId2"/>
          <a:srcRect l="-850" r="-850"/>
          <a:stretch>
            <a:fillRect/>
          </a:stretch>
        </p:blipFill>
        <p:spPr bwMode="auto">
          <a:xfrm>
            <a:off x="4811713" y="1881188"/>
            <a:ext cx="3557587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17" descr="Screen shot 2010-09-12 at 7.46.26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0" y="4446588"/>
            <a:ext cx="3581400" cy="233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18" descr="Screen shot 2010-09-12 at 7.48.19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0450" y="4418013"/>
            <a:ext cx="3462338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Add in some unexplained timing irregularities</a:t>
            </a:r>
          </a:p>
        </p:txBody>
      </p:sp>
      <p:pic>
        <p:nvPicPr>
          <p:cNvPr id="39940" name="Content Placeholder 11" descr="Screen shot 2010-09-12 at 7.37.45 PM.png"/>
          <p:cNvPicPr>
            <a:picLocks noChangeAspect="1"/>
          </p:cNvPicPr>
          <p:nvPr/>
        </p:nvPicPr>
        <p:blipFill>
          <a:blip r:embed="rId2"/>
          <a:srcRect l="-850" r="-850"/>
          <a:stretch>
            <a:fillRect/>
          </a:stretch>
        </p:blipFill>
        <p:spPr bwMode="auto">
          <a:xfrm>
            <a:off x="1166813" y="1881188"/>
            <a:ext cx="3557587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Content Placeholder 11" descr="Screen shot 2010-09-12 at 7.37.45 PM.png"/>
          <p:cNvPicPr>
            <a:picLocks noChangeAspect="1"/>
          </p:cNvPicPr>
          <p:nvPr/>
        </p:nvPicPr>
        <p:blipFill>
          <a:blip r:embed="rId2"/>
          <a:srcRect l="-850" r="-850"/>
          <a:stretch>
            <a:fillRect/>
          </a:stretch>
        </p:blipFill>
        <p:spPr bwMode="auto">
          <a:xfrm>
            <a:off x="4811713" y="1881188"/>
            <a:ext cx="3557587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19" descr="Screen shot 2010-09-12 at 7.51.19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700" y="4330700"/>
            <a:ext cx="35814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20" descr="Screen shot 2010-09-12 at 7.48.19 P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3463" y="4359275"/>
            <a:ext cx="3533775" cy="232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can never recover the linear and quadratic irregularities in a time standard</a:t>
            </a:r>
          </a:p>
          <a:p>
            <a:r>
              <a:rPr lang="en-US" smtClean="0"/>
              <a:t>For data sets with different data spans, it is not possible to use a simple “weighted-average” method to determine the ensemble pulsar time standard.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 function, </a:t>
            </a:r>
            <a:r>
              <a:rPr lang="en-US" dirty="0" err="1" smtClean="0">
                <a:latin typeface="Symbol" charset="2"/>
                <a:cs typeface="Symbol" charset="2"/>
              </a:rPr>
              <a:t>D</a:t>
            </a:r>
            <a:r>
              <a:rPr lang="en-US" baseline="-25000" dirty="0" err="1" smtClean="0"/>
              <a:t>c</a:t>
            </a:r>
            <a:r>
              <a:rPr lang="en-US" dirty="0" err="1" smtClean="0"/>
              <a:t>(t</a:t>
            </a:r>
            <a:r>
              <a:rPr lang="en-US" dirty="0" smtClean="0"/>
              <a:t>), in the timing model that describes the clock errors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Very similar to Mike/Bill’s “common mode” signal, but is now “common” to all pulsars</a:t>
            </a:r>
            <a:endParaRPr lang="en-US" dirty="0" smtClean="0"/>
          </a:p>
          <a:p>
            <a:r>
              <a:rPr lang="en-US" dirty="0" smtClean="0"/>
              <a:t>We define </a:t>
            </a:r>
            <a:r>
              <a:rPr lang="en-US" dirty="0" err="1" smtClean="0">
                <a:latin typeface="Symbol" charset="2"/>
                <a:cs typeface="Symbol" charset="2"/>
              </a:rPr>
              <a:t>D</a:t>
            </a:r>
            <a:r>
              <a:rPr lang="en-US" baseline="-25000" dirty="0" err="1" smtClean="0"/>
              <a:t>c</a:t>
            </a:r>
            <a:r>
              <a:rPr lang="en-US" dirty="0" err="1" smtClean="0"/>
              <a:t>(t</a:t>
            </a:r>
            <a:r>
              <a:rPr lang="en-US" dirty="0" smtClean="0"/>
              <a:t>) using a set of equally spaced samples with linear interpolation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tempo2 </a:t>
            </a:r>
            <a:r>
              <a:rPr lang="en-US" dirty="0" smtClean="0">
                <a:solidFill>
                  <a:srgbClr val="FF0000"/>
                </a:solidFill>
              </a:rPr>
              <a:t>constrained fitting procedure </a:t>
            </a:r>
            <a:r>
              <a:rPr lang="en-US" dirty="0" smtClean="0"/>
              <a:t>to ensure that </a:t>
            </a:r>
            <a:r>
              <a:rPr lang="en-US" dirty="0" err="1" smtClean="0">
                <a:latin typeface="Symbol" charset="2"/>
                <a:cs typeface="Symbol" charset="2"/>
              </a:rPr>
              <a:t>D</a:t>
            </a:r>
            <a:r>
              <a:rPr lang="en-US" baseline="-25000" dirty="0" err="1" smtClean="0"/>
              <a:t>c</a:t>
            </a:r>
            <a:r>
              <a:rPr lang="en-US" dirty="0" err="1" smtClean="0"/>
              <a:t>(t</a:t>
            </a:r>
            <a:r>
              <a:rPr lang="en-US" dirty="0" smtClean="0"/>
              <a:t>) is not covariant with the pulsar’s pulse or </a:t>
            </a:r>
            <a:r>
              <a:rPr lang="en-US" dirty="0" err="1" smtClean="0"/>
              <a:t>astrometric</a:t>
            </a:r>
            <a:r>
              <a:rPr lang="en-US" dirty="0" smtClean="0"/>
              <a:t> terms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tempo2 </a:t>
            </a:r>
            <a:r>
              <a:rPr lang="en-US" dirty="0" err="1" smtClean="0">
                <a:solidFill>
                  <a:srgbClr val="FF0000"/>
                </a:solidFill>
              </a:rPr>
              <a:t>Cholesky</a:t>
            </a:r>
            <a:r>
              <a:rPr lang="en-US" dirty="0" smtClean="0"/>
              <a:t> (</a:t>
            </a:r>
            <a:r>
              <a:rPr lang="en-US" dirty="0" err="1" smtClean="0"/>
              <a:t>generalised</a:t>
            </a:r>
            <a:r>
              <a:rPr lang="en-US" dirty="0" smtClean="0"/>
              <a:t> least-squares-fitting) procedure to account for timing noise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tempo2 </a:t>
            </a:r>
            <a:r>
              <a:rPr lang="en-US" dirty="0" smtClean="0">
                <a:solidFill>
                  <a:srgbClr val="FF0000"/>
                </a:solidFill>
              </a:rPr>
              <a:t>global fitting procedures </a:t>
            </a:r>
            <a:r>
              <a:rPr lang="en-US" dirty="0" smtClean="0"/>
              <a:t>to fit for each pulsar’s pulse, </a:t>
            </a:r>
            <a:r>
              <a:rPr lang="en-US" dirty="0" err="1" smtClean="0"/>
              <a:t>astrometric</a:t>
            </a:r>
            <a:r>
              <a:rPr lang="en-US" dirty="0" smtClean="0"/>
              <a:t> and orbital parameters individually whilst globally fitting for </a:t>
            </a:r>
            <a:r>
              <a:rPr lang="en-US" dirty="0" err="1" smtClean="0">
                <a:latin typeface="Symbol" charset="2"/>
                <a:cs typeface="Symbol" charset="2"/>
              </a:rPr>
              <a:t>D</a:t>
            </a:r>
            <a:r>
              <a:rPr lang="en-US" baseline="-25000" dirty="0" err="1" smtClean="0"/>
              <a:t>c</a:t>
            </a:r>
            <a:r>
              <a:rPr lang="en-US" dirty="0" err="1" smtClean="0"/>
              <a:t>(t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6-11 at 2.44.3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1607">
            <a:off x="5178949" y="2803516"/>
            <a:ext cx="3031043" cy="3932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85889"/>
            <a:ext cx="7343775" cy="1585912"/>
          </a:xfrm>
        </p:spPr>
        <p:txBody>
          <a:bodyPr/>
          <a:lstStyle/>
          <a:p>
            <a:r>
              <a:rPr lang="en-US" dirty="0" smtClean="0"/>
              <a:t>Bill Coles (UCSD) for algorithmic development</a:t>
            </a:r>
            <a:endParaRPr lang="en-US" dirty="0" smtClean="0"/>
          </a:p>
          <a:p>
            <a:r>
              <a:rPr lang="en-US" dirty="0" smtClean="0"/>
              <a:t>Dick Manchester, Mike Keith, Ryan Shannon</a:t>
            </a:r>
          </a:p>
          <a:p>
            <a:r>
              <a:rPr lang="en-US" dirty="0" smtClean="0"/>
              <a:t>Ding </a:t>
            </a:r>
            <a:r>
              <a:rPr lang="en-US" dirty="0" smtClean="0"/>
              <a:t>Chen (giving the initial impetus</a:t>
            </a:r>
            <a:r>
              <a:rPr lang="en-US" dirty="0" smtClean="0"/>
              <a:t>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the project)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of PPTA team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5900" y="2882900"/>
            <a:ext cx="176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 submitted to MNRAS (8</a:t>
            </a:r>
            <a:r>
              <a:rPr lang="en-US" baseline="30000" dirty="0" smtClean="0"/>
              <a:t>th</a:t>
            </a:r>
            <a:r>
              <a:rPr lang="en-US" dirty="0" smtClean="0"/>
              <a:t> June 2012)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5651500"/>
            <a:ext cx="1723984" cy="717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200" y="453390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http://www.ipta4gw.org/wiki/doku.php?id=preprints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dr1e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385888"/>
            <a:ext cx="2413000" cy="4748211"/>
          </a:xfrm>
        </p:spPr>
        <p:txBody>
          <a:bodyPr/>
          <a:lstStyle/>
          <a:p>
            <a:r>
              <a:rPr lang="en-US" sz="1600" dirty="0" smtClean="0"/>
              <a:t>See Dick’s talk</a:t>
            </a:r>
          </a:p>
          <a:p>
            <a:r>
              <a:rPr lang="en-US" sz="1600" dirty="0" smtClean="0"/>
              <a:t>Each pulsar has a different data span</a:t>
            </a:r>
          </a:p>
          <a:p>
            <a:r>
              <a:rPr lang="en-US" sz="1600" dirty="0" smtClean="0"/>
              <a:t>Data sampling is irregular with the most recent data being more uniform than earlier data</a:t>
            </a:r>
          </a:p>
          <a:p>
            <a:r>
              <a:rPr lang="en-US" sz="1600" dirty="0" smtClean="0"/>
              <a:t>Very few observations exist around 2000</a:t>
            </a:r>
          </a:p>
          <a:p>
            <a:r>
              <a:rPr lang="en-US" sz="1600" dirty="0" err="1" smtClean="0"/>
              <a:t>ToA</a:t>
            </a:r>
            <a:r>
              <a:rPr lang="en-US" sz="1600" dirty="0" smtClean="0"/>
              <a:t> uncertainties are variable</a:t>
            </a:r>
          </a:p>
          <a:p>
            <a:r>
              <a:rPr lang="en-US" sz="1600" dirty="0" smtClean="0"/>
              <a:t>Timing noise is evident</a:t>
            </a:r>
          </a:p>
          <a:p>
            <a:r>
              <a:rPr lang="en-US" sz="1600" dirty="0" smtClean="0"/>
              <a:t>RMS timing residuals vary widely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2-06-11 at 2.58.3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151" y="1231900"/>
            <a:ext cx="3898576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85889"/>
            <a:ext cx="7343775" cy="747712"/>
          </a:xfrm>
        </p:spPr>
        <p:txBody>
          <a:bodyPr/>
          <a:lstStyle/>
          <a:p>
            <a:r>
              <a:rPr lang="en-US" dirty="0" smtClean="0"/>
              <a:t>The paper discusses lots of tests of the algorithm. Here we just show the result.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  <p:pic>
        <p:nvPicPr>
          <p:cNvPr id="6" name="Picture 5" descr="Screen shot 2012-06-11 at 3.02.3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076085"/>
            <a:ext cx="6210300" cy="4374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6600" y="632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65100" y="49276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 difference (us)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7607300" y="3073400"/>
            <a:ext cx="508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32700" y="3505200"/>
            <a:ext cx="13208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Sampling for different pulsars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Results/discussion in the paper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discussion on the error bars (being correlated) and the implications of the slight discrepancies with the expected value</a:t>
            </a:r>
          </a:p>
          <a:p>
            <a:r>
              <a:rPr lang="en-US" dirty="0" smtClean="0"/>
              <a:t>---- </a:t>
            </a:r>
            <a:r>
              <a:rPr lang="en-US" dirty="0" smtClean="0">
                <a:solidFill>
                  <a:srgbClr val="FF0000"/>
                </a:solidFill>
              </a:rPr>
              <a:t>No obvious error in TT(BIPM11) , but can recover errors in TT(TAI)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High precision pulsar timing experiments should not be using TT(TAI)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GWB could not be causing a significant correlation in our residuals that mimics a clock error (yet)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6-11 at 3.26.3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28900"/>
            <a:ext cx="5748708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 IPTA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85888"/>
            <a:ext cx="7342187" cy="2373311"/>
          </a:xfrm>
        </p:spPr>
        <p:txBody>
          <a:bodyPr/>
          <a:lstStyle/>
          <a:p>
            <a:r>
              <a:rPr lang="en-US" dirty="0" smtClean="0"/>
              <a:t>IPTA will provide data sets spanning ~20 years for a few pulsars and very high quality data sets for ~5 years on &gt;30 pulsars.</a:t>
            </a:r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SIMULATED DATA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3500" y="5715000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1998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4445000" y="5118100"/>
            <a:ext cx="11430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6900" y="4902200"/>
            <a:ext cx="1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early data sets!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400" y="3670300"/>
            <a:ext cx="14986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Assume:</a:t>
            </a:r>
          </a:p>
          <a:p>
            <a:endParaRPr lang="en-US" dirty="0" smtClean="0"/>
          </a:p>
          <a:p>
            <a:r>
              <a:rPr lang="en-US" dirty="0" smtClean="0"/>
              <a:t>-Expected data sets</a:t>
            </a:r>
          </a:p>
          <a:p>
            <a:pPr>
              <a:buFontTx/>
              <a:buChar char="-"/>
            </a:pPr>
            <a:r>
              <a:rPr lang="en-US" dirty="0" smtClean="0"/>
              <a:t>White data</a:t>
            </a:r>
          </a:p>
          <a:p>
            <a:pPr>
              <a:buFontTx/>
              <a:buChar char="-"/>
            </a:pPr>
            <a:r>
              <a:rPr lang="en-US" dirty="0" smtClean="0"/>
              <a:t>No arbitrary jumps</a:t>
            </a:r>
          </a:p>
          <a:p>
            <a:pPr>
              <a:buFontTx/>
              <a:buChar char="-"/>
            </a:pPr>
            <a:r>
              <a:rPr lang="en-US" dirty="0" smtClean="0"/>
              <a:t>…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6-11 at 3.17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94" y="1894094"/>
            <a:ext cx="6248506" cy="4635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recent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85889"/>
            <a:ext cx="7343775" cy="735012"/>
          </a:xfrm>
        </p:spPr>
        <p:txBody>
          <a:bodyPr/>
          <a:lstStyle/>
          <a:p>
            <a:r>
              <a:rPr lang="en-US" dirty="0" smtClean="0"/>
              <a:t>Clocks have significantly improved since the year 2000 … have the pulsars kept up?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-196850" y="4083050"/>
            <a:ext cx="35560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850900" y="384810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16300" y="6426200"/>
            <a:ext cx="3543300" cy="2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06900" y="6488668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5 years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 </a:t>
            </a:r>
            <a:r>
              <a:rPr lang="en-US" dirty="0" smtClean="0"/>
              <a:t>with combined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PPTA + Demorest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[Simulated data]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2-06-11 at 3.21.1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854741"/>
            <a:ext cx="6908800" cy="468181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13300" y="37084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22800" y="37719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32300" y="35179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03800" y="38862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29100" y="26670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76700" y="24892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73500" y="30734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95700" y="26289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92500" y="24765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36900" y="53975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27400" y="41021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94300" y="41148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72100" y="40513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75300" y="38989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27700" y="42164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18200" y="39497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21400" y="36449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11900" y="31242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89700" y="36830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92900" y="35687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883400" y="37338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48500" y="2946400"/>
            <a:ext cx="635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Pulsar observations can be used to develop a pulsar-based time standard</a:t>
            </a:r>
          </a:p>
          <a:p>
            <a:r>
              <a:rPr lang="en-US" dirty="0" smtClean="0"/>
              <a:t>Algorithm implemented as a tempo2 </a:t>
            </a:r>
            <a:r>
              <a:rPr lang="en-US" dirty="0" err="1" smtClean="0"/>
              <a:t>plugin</a:t>
            </a:r>
            <a:r>
              <a:rPr lang="en-US" dirty="0" smtClean="0"/>
              <a:t> (“clock”)</a:t>
            </a:r>
          </a:p>
          <a:p>
            <a:r>
              <a:rPr lang="en-US" dirty="0" smtClean="0"/>
              <a:t>(Takes ~2 minutes to run on the PPTA dr1e data set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Paper using PPTA pulsars published.  No major errors found in TT(BIPM11), but can recover errors in TT(TAI)</a:t>
            </a:r>
            <a:endParaRPr lang="en-US" dirty="0" smtClean="0"/>
          </a:p>
          <a:p>
            <a:r>
              <a:rPr lang="en-US" dirty="0" smtClean="0"/>
              <a:t>Ideal project for the IPTA – reasonably straightforward, exciting results and huge boost in sensitivity with IPTA data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IPTA project accepted – please tal</a:t>
            </a:r>
            <a:r>
              <a:rPr lang="en-US" dirty="0" smtClean="0"/>
              <a:t>k with me if you have ideas/comments/suggestions …  </a:t>
            </a:r>
            <a:r>
              <a:rPr lang="en-US" i="1" dirty="0" smtClean="0"/>
              <a:t>(can we compare algorithms? How do we combine the data sets? … do we need an ipta4clock.org website? …)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Advert: come and visit us sometime in Sydney – check out our “distinguished visitor program” for trips of 4 weeks -&gt; 1 year!</a:t>
            </a:r>
          </a:p>
          <a:p>
            <a:r>
              <a:rPr lang="en-US" dirty="0" smtClean="0"/>
              <a:t>(http://</a:t>
            </a:r>
            <a:r>
              <a:rPr lang="en-US" dirty="0" err="1" smtClean="0"/>
              <a:t>www.atnf.csiro.au/people/</a:t>
            </a:r>
            <a:r>
              <a:rPr lang="en-US" dirty="0" err="1" smtClean="0"/>
              <a:t>distinguished_visitors.html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Have algorithm that can identify any time standard errors within a pulsar data set</a:t>
            </a:r>
          </a:p>
          <a:p>
            <a:r>
              <a:rPr lang="en-US" dirty="0" smtClean="0"/>
              <a:t>2) Have applied the algorithm to the extended data release 1 from the </a:t>
            </a:r>
            <a:r>
              <a:rPr lang="en-US" dirty="0" err="1" smtClean="0"/>
              <a:t>Parkes</a:t>
            </a:r>
            <a:r>
              <a:rPr lang="en-US" dirty="0" smtClean="0"/>
              <a:t> Pulsar Timing Array.</a:t>
            </a:r>
          </a:p>
          <a:p>
            <a:r>
              <a:rPr lang="en-US" dirty="0" smtClean="0"/>
              <a:t>3) Can use the pulsar observations to find errors in TT(TAI)</a:t>
            </a:r>
          </a:p>
          <a:p>
            <a:r>
              <a:rPr lang="en-US" dirty="0" smtClean="0"/>
              <a:t>4) No highly significant errors found in TT(BIPM11)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5)</a:t>
            </a:r>
            <a:r>
              <a:rPr lang="en-US" dirty="0" smtClean="0"/>
              <a:t> Should get </a:t>
            </a:r>
            <a:r>
              <a:rPr lang="en-US" dirty="0" smtClean="0"/>
              <a:t>a huge boost in sensitivity with EPTA and </a:t>
            </a:r>
            <a:r>
              <a:rPr lang="en-US" dirty="0" err="1" smtClean="0"/>
              <a:t>NANOgrav</a:t>
            </a:r>
            <a:r>
              <a:rPr lang="en-US" dirty="0" smtClean="0"/>
              <a:t> data =&gt; IPTA project</a:t>
            </a:r>
            <a:r>
              <a:rPr lang="en-US" dirty="0" smtClean="0"/>
              <a:t> accepted by IPTASC (26/06</a:t>
            </a:r>
            <a:r>
              <a:rPr lang="en-US" smtClean="0"/>
              <a:t>/2012)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Why should the IPTA care about time standards</a:t>
            </a:r>
          </a:p>
          <a:p>
            <a:r>
              <a:rPr lang="en-US" dirty="0" smtClean="0"/>
              <a:t>2</a:t>
            </a:r>
            <a:r>
              <a:rPr lang="en-US" dirty="0" smtClean="0"/>
              <a:t>) </a:t>
            </a:r>
            <a:r>
              <a:rPr lang="en-US" dirty="0" smtClean="0"/>
              <a:t>Describe the algorithm used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) </a:t>
            </a:r>
            <a:r>
              <a:rPr lang="en-US" dirty="0" smtClean="0"/>
              <a:t>Highlight the current PPTA results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 smtClean="0"/>
              <a:t>) </a:t>
            </a:r>
            <a:r>
              <a:rPr lang="en-US" dirty="0" smtClean="0"/>
              <a:t>Show the improvement expected using IPTA data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the IPTA care?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2-06-11 at 4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236164"/>
            <a:ext cx="5274072" cy="4272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800" y="3898900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aseline="30000" dirty="0" smtClean="0"/>
              <a:t>-15 </a:t>
            </a:r>
            <a:r>
              <a:rPr lang="en-US" dirty="0" smtClean="0"/>
              <a:t>GW background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16200000" flipH="1">
            <a:off x="2377391" y="3456890"/>
            <a:ext cx="356969" cy="2533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2089150" y="3321050"/>
            <a:ext cx="2946400" cy="2349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GWB using tempo2</a:t>
            </a:r>
          </a:p>
          <a:p>
            <a:r>
              <a:rPr lang="en-US" dirty="0" smtClean="0"/>
              <a:t>Actual PPTA PSR J0437-4715 observations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the IPTA care?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2-06-11 at 4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236164"/>
            <a:ext cx="5274072" cy="4272665"/>
          </a:xfrm>
          <a:prstGeom prst="rect">
            <a:avLst/>
          </a:prstGeom>
        </p:spPr>
      </p:pic>
      <p:pic>
        <p:nvPicPr>
          <p:cNvPr id="6" name="Picture 5" descr="Screen shot 2012-06-11 at 4.58.2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681" y="2235200"/>
            <a:ext cx="5337101" cy="424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700" y="3048000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Uncorrected DM variations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16200000" flipH="1">
            <a:off x="2452390" y="2909590"/>
            <a:ext cx="803870" cy="292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2089150" y="3321050"/>
            <a:ext cx="2946400" cy="2349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38400" y="3213100"/>
            <a:ext cx="3276600" cy="264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prediction of expected signal caused by dispersion measure variations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the IPTA care?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2-06-11 at 4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236164"/>
            <a:ext cx="5274072" cy="4272665"/>
          </a:xfrm>
          <a:prstGeom prst="rect">
            <a:avLst/>
          </a:prstGeom>
        </p:spPr>
      </p:pic>
      <p:pic>
        <p:nvPicPr>
          <p:cNvPr id="6" name="Picture 5" descr="Screen shot 2012-06-11 at 4.58.2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681" y="2235200"/>
            <a:ext cx="5337101" cy="4241800"/>
          </a:xfrm>
          <a:prstGeom prst="rect">
            <a:avLst/>
          </a:prstGeom>
        </p:spPr>
      </p:pic>
      <p:pic>
        <p:nvPicPr>
          <p:cNvPr id="7" name="Picture 6" descr="Screen shot 2012-06-11 at 4.59.0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499" y="2222500"/>
            <a:ext cx="5539497" cy="42795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1496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errors in solar system ephemeris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49400" y="3937000"/>
            <a:ext cx="21209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089150" y="3321050"/>
            <a:ext cx="2946400" cy="2349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38400" y="3213100"/>
            <a:ext cx="3276600" cy="264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1885950" y="3321050"/>
            <a:ext cx="2933700" cy="20066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JPL ephemerides DE421 with DE414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the IPTA care?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2-06-11 at 4.57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236164"/>
            <a:ext cx="5274072" cy="4272665"/>
          </a:xfrm>
          <a:prstGeom prst="rect">
            <a:avLst/>
          </a:prstGeom>
        </p:spPr>
      </p:pic>
      <p:pic>
        <p:nvPicPr>
          <p:cNvPr id="6" name="Picture 5" descr="Screen shot 2012-06-11 at 4.58.2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681" y="2235200"/>
            <a:ext cx="5337101" cy="4241800"/>
          </a:xfrm>
          <a:prstGeom prst="rect">
            <a:avLst/>
          </a:prstGeom>
        </p:spPr>
      </p:pic>
      <p:pic>
        <p:nvPicPr>
          <p:cNvPr id="7" name="Picture 6" descr="Screen shot 2012-06-11 at 4.59.0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499" y="2222500"/>
            <a:ext cx="5539497" cy="4279561"/>
          </a:xfrm>
          <a:prstGeom prst="rect">
            <a:avLst/>
          </a:prstGeom>
        </p:spPr>
      </p:pic>
      <p:pic>
        <p:nvPicPr>
          <p:cNvPr id="8" name="Picture 7" descr="Screen shot 2012-06-11 at 4.59.50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400" y="2217923"/>
            <a:ext cx="5567166" cy="43025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9900" y="3492500"/>
            <a:ext cx="153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errors in </a:t>
            </a:r>
            <a:r>
              <a:rPr lang="en-US" dirty="0" err="1" smtClean="0"/>
              <a:t>timestandard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16200000" flipH="1">
            <a:off x="2515890" y="3138190"/>
            <a:ext cx="460970" cy="301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089150" y="3321050"/>
            <a:ext cx="2946400" cy="2349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8400" y="3213100"/>
            <a:ext cx="3276600" cy="264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1885950" y="3321050"/>
            <a:ext cx="2933700" cy="20066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425700" y="3251200"/>
            <a:ext cx="2921000" cy="255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2200" y="1447800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two </a:t>
            </a:r>
            <a:r>
              <a:rPr lang="en-US" dirty="0" err="1" smtClean="0"/>
              <a:t>realisations</a:t>
            </a:r>
            <a:r>
              <a:rPr lang="en-US" dirty="0" smtClean="0"/>
              <a:t> of terrestrial time TT(TAI) and TT(BIPM11)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Terrestrial time, 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Theoretical, ideal time standard (actual clocks can only approximate this time standard)</a:t>
            </a:r>
          </a:p>
          <a:p>
            <a:r>
              <a:rPr lang="en-US" dirty="0" smtClean="0"/>
              <a:t>Most commonly used </a:t>
            </a:r>
            <a:r>
              <a:rPr lang="en-US" dirty="0" err="1" smtClean="0"/>
              <a:t>realisation</a:t>
            </a:r>
            <a:r>
              <a:rPr lang="en-US" dirty="0" smtClean="0"/>
              <a:t> is International Atomic Time (TAI)</a:t>
            </a:r>
            <a:r>
              <a:rPr lang="en-US" dirty="0" smtClean="0"/>
              <a:t> </a:t>
            </a:r>
            <a:r>
              <a:rPr lang="en-US" dirty="0" smtClean="0"/>
              <a:t>giving </a:t>
            </a:r>
            <a:r>
              <a:rPr lang="en-US" dirty="0" smtClean="0"/>
              <a:t>TT</a:t>
            </a:r>
            <a:r>
              <a:rPr lang="en-US" dirty="0" smtClean="0"/>
              <a:t>(TAI).</a:t>
            </a:r>
          </a:p>
          <a:p>
            <a:r>
              <a:rPr lang="en-US" dirty="0" smtClean="0"/>
              <a:t>TAI is never revised once published =&gt; </a:t>
            </a:r>
            <a:r>
              <a:rPr lang="en-US" dirty="0" smtClean="0">
                <a:solidFill>
                  <a:srgbClr val="FF0000"/>
                </a:solidFill>
              </a:rPr>
              <a:t>possible that errors become known, but will remain uncorrected</a:t>
            </a:r>
          </a:p>
          <a:p>
            <a:r>
              <a:rPr lang="en-US" dirty="0" smtClean="0"/>
              <a:t>TT(BIPM12) is the current best </a:t>
            </a:r>
            <a:r>
              <a:rPr lang="en-US" dirty="0" err="1" smtClean="0"/>
              <a:t>realisation</a:t>
            </a:r>
            <a:r>
              <a:rPr lang="en-US" dirty="0" smtClean="0"/>
              <a:t> of terrestrial time</a:t>
            </a:r>
          </a:p>
          <a:p>
            <a:endParaRPr lang="en-US" dirty="0" smtClean="0"/>
          </a:p>
          <a:p>
            <a:r>
              <a:rPr lang="en-US" dirty="0" smtClean="0"/>
              <a:t>In this talk will consider using pulsars to obtain a </a:t>
            </a:r>
            <a:r>
              <a:rPr lang="en-US" dirty="0" err="1" smtClean="0"/>
              <a:t>realisation</a:t>
            </a:r>
            <a:r>
              <a:rPr lang="en-US" dirty="0" smtClean="0"/>
              <a:t> of terrestrial time TT</a:t>
            </a:r>
            <a:r>
              <a:rPr lang="en-US" dirty="0" smtClean="0"/>
              <a:t>(PPTA11) </a:t>
            </a:r>
            <a:r>
              <a:rPr lang="en-US" dirty="0" smtClean="0"/>
              <a:t>and compare to TT(TAI) and TT(BIPM12).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CSIRO.</a:t>
            </a:r>
            <a:r>
              <a:rPr lang="en-AU" b="0" smtClean="0">
                <a:solidFill>
                  <a:schemeClr val="tx1"/>
                </a:solidFill>
              </a:rPr>
              <a:t>  Gravitational wave detection</a:t>
            </a:r>
            <a:endParaRPr lang="en-AU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ecsiro_powerpoint_070705">
  <a:themeElements>
    <a:clrScheme name="onecsiro_powerpoint_070705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707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necsiro_powerpoint_0707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707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707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707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707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707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70705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onecsiro_powerpoint_070705</Template>
  <TotalTime>32568</TotalTime>
  <Words>1183</Words>
  <Application>Microsoft Macintosh PowerPoint</Application>
  <PresentationFormat>On-screen Show (4:3)</PresentationFormat>
  <Paragraphs>136</Paragraphs>
  <Slides>26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onecsiro_powerpoint_070705</vt:lpstr>
      <vt:lpstr>Developing a pulsar timescale</vt:lpstr>
      <vt:lpstr>Thanks to …</vt:lpstr>
      <vt:lpstr>Summary</vt:lpstr>
      <vt:lpstr>Purpose of talk</vt:lpstr>
      <vt:lpstr>Why does the IPTA care?</vt:lpstr>
      <vt:lpstr>Why does the IPTA care?</vt:lpstr>
      <vt:lpstr>Why does the IPTA care?</vt:lpstr>
      <vt:lpstr>Why does the IPTA care?</vt:lpstr>
      <vt:lpstr>Terrestrial time, TT</vt:lpstr>
      <vt:lpstr>Terrestrial time standard irregularities will induce the same residuals in each pulsar</vt:lpstr>
      <vt:lpstr>It’s easy</vt:lpstr>
      <vt:lpstr>Why is it hard?</vt:lpstr>
      <vt:lpstr>Why it is hard</vt:lpstr>
      <vt:lpstr>An example</vt:lpstr>
      <vt:lpstr>An example</vt:lpstr>
      <vt:lpstr>An example</vt:lpstr>
      <vt:lpstr>An example</vt:lpstr>
      <vt:lpstr>Important notes</vt:lpstr>
      <vt:lpstr>Technique</vt:lpstr>
      <vt:lpstr>The dr1e data sets</vt:lpstr>
      <vt:lpstr>The result</vt:lpstr>
      <vt:lpstr>Results/discussion in the paper </vt:lpstr>
      <vt:lpstr>Adding in IPTA data</vt:lpstr>
      <vt:lpstr>Most recent data</vt:lpstr>
      <vt:lpstr>Expected result with combined  PPTA + Demorest data</vt:lpstr>
      <vt:lpstr>Conclusions</vt:lpstr>
    </vt:vector>
  </TitlesOfParts>
  <Manager/>
  <Company>George Hobbs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pulsar timing</dc:title>
  <dc:subject/>
  <dc:creator>George Hobbs</dc:creator>
  <cp:keywords/>
  <dc:description/>
  <cp:lastModifiedBy>George Hobbs</cp:lastModifiedBy>
  <cp:revision>903</cp:revision>
  <dcterms:created xsi:type="dcterms:W3CDTF">2012-06-26T10:51:16Z</dcterms:created>
  <dcterms:modified xsi:type="dcterms:W3CDTF">2012-06-27T22:30:08Z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1550484401</vt:i4>
  </property>
  <property fmtid="{D5CDD505-2E9C-101B-9397-08002B2CF9AE}" pid="3" name="_EmailSubject">
    <vt:lpwstr>Animations/sound files ...</vt:lpwstr>
  </property>
  <property fmtid="{D5CDD505-2E9C-101B-9397-08002B2CF9AE}" pid="4" name="_AuthorEmail">
    <vt:lpwstr>David.Brew@csiro.au</vt:lpwstr>
  </property>
  <property fmtid="{D5CDD505-2E9C-101B-9397-08002B2CF9AE}" pid="5" name="_AuthorEmailDisplayName">
    <vt:lpwstr>Brew, David (Comms, Canberra)</vt:lpwstr>
  </property>
</Properties>
</file>