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63" r:id="rId4"/>
    <p:sldId id="266" r:id="rId5"/>
    <p:sldId id="267" r:id="rId6"/>
    <p:sldId id="257" r:id="rId7"/>
    <p:sldId id="265" r:id="rId8"/>
    <p:sldId id="268" r:id="rId9"/>
    <p:sldId id="277" r:id="rId10"/>
    <p:sldId id="278" r:id="rId11"/>
    <p:sldId id="279" r:id="rId12"/>
    <p:sldId id="280" r:id="rId13"/>
    <p:sldId id="259" r:id="rId14"/>
    <p:sldId id="269" r:id="rId15"/>
    <p:sldId id="288" r:id="rId16"/>
    <p:sldId id="281" r:id="rId17"/>
    <p:sldId id="282" r:id="rId18"/>
    <p:sldId id="283" r:id="rId19"/>
    <p:sldId id="284" r:id="rId20"/>
    <p:sldId id="285" r:id="rId21"/>
    <p:sldId id="260" r:id="rId22"/>
    <p:sldId id="270" r:id="rId23"/>
    <p:sldId id="271" r:id="rId24"/>
    <p:sldId id="286" r:id="rId25"/>
    <p:sldId id="287" r:id="rId26"/>
    <p:sldId id="272" r:id="rId27"/>
    <p:sldId id="273" r:id="rId28"/>
    <p:sldId id="274" r:id="rId29"/>
    <p:sldId id="275" r:id="rId30"/>
    <p:sldId id="276" r:id="rId3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ndes\Desktop\Novo%20Folha%20de%20C&#225;lculo%20do%20Microsoft%20Office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pieChart>
        <c:varyColors val="1"/>
        <c:ser>
          <c:idx val="0"/>
          <c:order val="0"/>
          <c:cat>
            <c:strRef>
              <c:f>Folha1!$A$1:$A$6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Folha1!$B$1:$B$6</c:f>
              <c:numCache>
                <c:formatCode>General</c:formatCode>
                <c:ptCount val="6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firstSliceAng val="0"/>
      </c:pieChart>
      <c:spPr>
        <a:noFill/>
      </c:spPr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D5417B-BA0E-48D0-900C-65E0FBFFA532}" type="datetimeFigureOut">
              <a:rPr lang="pt-PT" smtClean="0"/>
              <a:pPr/>
              <a:t>08-07-2012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0A1022-2BE0-4D97-BAF7-9DBDF4AE051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Projecto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 smtClean="0"/>
              <a:t>Innovative Minds</a:t>
            </a:r>
            <a:endParaRPr lang="pt-PT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– </a:t>
            </a:r>
            <a:r>
              <a:rPr lang="pt-PT" dirty="0" smtClean="0">
                <a:solidFill>
                  <a:srgbClr val="0070C0"/>
                </a:solidFill>
              </a:rPr>
              <a:t>Knapsack - SUS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219700" cy="89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80928"/>
            <a:ext cx="7172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475656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979712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771800" y="350100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149080"/>
            <a:ext cx="4286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149080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– </a:t>
            </a:r>
            <a:r>
              <a:rPr lang="pt-PT" dirty="0" smtClean="0">
                <a:solidFill>
                  <a:srgbClr val="0070C0"/>
                </a:solidFill>
              </a:rPr>
              <a:t>Knapsack – </a:t>
            </a:r>
            <a:r>
              <a:rPr lang="pt-PT" dirty="0" err="1" smtClean="0">
                <a:solidFill>
                  <a:srgbClr val="0070C0"/>
                </a:solidFill>
              </a:rPr>
              <a:t>Uniform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219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501008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221088"/>
            <a:ext cx="628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907704" y="4653136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3563888" y="4653136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796136" y="4653136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300192" y="4653136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876256" y="4653136"/>
            <a:ext cx="256902" cy="23415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– </a:t>
            </a:r>
            <a:r>
              <a:rPr lang="pt-PT" dirty="0" smtClean="0">
                <a:solidFill>
                  <a:srgbClr val="0070C0"/>
                </a:solidFill>
              </a:rPr>
              <a:t>Knapsack - </a:t>
            </a:r>
            <a:r>
              <a:rPr lang="pt-PT" dirty="0" err="1" smtClean="0">
                <a:solidFill>
                  <a:srgbClr val="0070C0"/>
                </a:solidFill>
              </a:rPr>
              <a:t>Truncation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4025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6915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Caixeiro Viajante (TSP)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Pretende-se encontrar um caminho entre um determinado número de cidades de tal maneira que:</a:t>
            </a:r>
          </a:p>
          <a:p>
            <a:pPr lvl="1"/>
            <a:r>
              <a:rPr lang="pt-PT" dirty="0" smtClean="0"/>
              <a:t>Só se passe uma vez por cada cidade;</a:t>
            </a:r>
          </a:p>
          <a:p>
            <a:pPr lvl="1"/>
            <a:r>
              <a:rPr lang="pt-PT" dirty="0" smtClean="0"/>
              <a:t>A distância total percorrida seja a menor possível.</a:t>
            </a:r>
          </a:p>
          <a:p>
            <a:endParaRPr lang="pt-PT" dirty="0"/>
          </a:p>
        </p:txBody>
      </p:sp>
      <p:pic>
        <p:nvPicPr>
          <p:cNvPr id="4" name="Picture 2" descr="C:\Users\goncalo\Desktop\tsp-s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5924550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Caixeiro Viajante (TSP)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Implementação do problema:</a:t>
            </a:r>
          </a:p>
          <a:p>
            <a:pPr lvl="1"/>
            <a:r>
              <a:rPr lang="pt-PT" dirty="0" smtClean="0"/>
              <a:t>Ordenação dos caminhos;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Operadores Implementados:</a:t>
            </a:r>
          </a:p>
          <a:p>
            <a:pPr lvl="1"/>
            <a:r>
              <a:rPr lang="pt-PT" dirty="0" smtClean="0"/>
              <a:t>Cycle Crossover;</a:t>
            </a:r>
          </a:p>
          <a:p>
            <a:pPr lvl="1"/>
            <a:r>
              <a:rPr lang="pt-PT" dirty="0" smtClean="0"/>
              <a:t>PMX – </a:t>
            </a:r>
            <a:r>
              <a:rPr lang="pt-PT" dirty="0" err="1" smtClean="0"/>
              <a:t>Partially</a:t>
            </a:r>
            <a:r>
              <a:rPr lang="pt-PT" dirty="0" smtClean="0"/>
              <a:t> </a:t>
            </a:r>
            <a:r>
              <a:rPr lang="pt-PT" dirty="0" err="1" smtClean="0"/>
              <a:t>Matched</a:t>
            </a:r>
            <a:r>
              <a:rPr lang="pt-PT" dirty="0" smtClean="0"/>
              <a:t> Crossover;</a:t>
            </a:r>
          </a:p>
          <a:p>
            <a:pPr lvl="1"/>
            <a:r>
              <a:rPr lang="pt-PT" dirty="0" smtClean="0"/>
              <a:t>SUS – Minimização;</a:t>
            </a:r>
          </a:p>
          <a:p>
            <a:pPr lvl="1"/>
            <a:r>
              <a:rPr lang="pt-PT" dirty="0" err="1" smtClean="0"/>
              <a:t>Swap</a:t>
            </a:r>
            <a:r>
              <a:rPr lang="pt-PT" dirty="0" smtClean="0"/>
              <a:t> Genes;</a:t>
            </a:r>
          </a:p>
          <a:p>
            <a:pPr lvl="1"/>
            <a:r>
              <a:rPr lang="pt-PT" dirty="0" err="1" smtClean="0"/>
              <a:t>Inversion</a:t>
            </a:r>
            <a:r>
              <a:rPr lang="pt-PT" dirty="0" smtClean="0"/>
              <a:t>;</a:t>
            </a:r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- Ordenação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580012" cy="251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772816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348880"/>
            <a:ext cx="647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933056"/>
            <a:ext cx="508635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– Cycle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3816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005064"/>
            <a:ext cx="4419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- PMX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686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80928"/>
            <a:ext cx="7753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82089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– SUS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0567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5467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212976"/>
            <a:ext cx="42540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– </a:t>
            </a:r>
            <a:r>
              <a:rPr lang="pt-PT" dirty="0" err="1" smtClean="0">
                <a:solidFill>
                  <a:srgbClr val="0070C0"/>
                </a:solidFill>
              </a:rPr>
              <a:t>Swap</a:t>
            </a:r>
            <a:r>
              <a:rPr lang="pt-PT" dirty="0" smtClean="0">
                <a:solidFill>
                  <a:srgbClr val="0070C0"/>
                </a:solidFill>
              </a:rPr>
              <a:t> Genes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19872" y="2924944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940152" y="2996952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0152" y="3501008"/>
            <a:ext cx="334962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91880" y="3501008"/>
            <a:ext cx="334963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Innovative Minds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Elementos:</a:t>
            </a:r>
          </a:p>
          <a:p>
            <a:pPr lvl="1"/>
            <a:r>
              <a:rPr lang="pt-PT" dirty="0" smtClean="0"/>
              <a:t>Gonçalo Dias</a:t>
            </a:r>
          </a:p>
          <a:p>
            <a:pPr lvl="1"/>
            <a:r>
              <a:rPr lang="pt-PT" dirty="0" smtClean="0"/>
              <a:t>Carlos Neto</a:t>
            </a:r>
          </a:p>
          <a:p>
            <a:pPr lvl="1"/>
            <a:r>
              <a:rPr lang="pt-PT" dirty="0" smtClean="0"/>
              <a:t>Diogo António</a:t>
            </a:r>
          </a:p>
          <a:p>
            <a:pPr lvl="1"/>
            <a:r>
              <a:rPr lang="pt-PT" dirty="0" smtClean="0"/>
              <a:t>Paulo Chorinca</a:t>
            </a:r>
          </a:p>
          <a:p>
            <a:pPr lvl="1"/>
            <a:r>
              <a:rPr lang="pt-PT" dirty="0" smtClean="0"/>
              <a:t>Bruno Mendes</a:t>
            </a:r>
          </a:p>
          <a:p>
            <a:pPr lvl="1"/>
            <a:r>
              <a:rPr lang="pt-PT" smtClean="0"/>
              <a:t>Fernando Saraiva</a:t>
            </a:r>
            <a:endParaRPr lang="pt-PT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V0.3 – </a:t>
            </a:r>
            <a:r>
              <a:rPr lang="pt-PT" dirty="0" smtClean="0">
                <a:solidFill>
                  <a:srgbClr val="0070C0"/>
                </a:solidFill>
              </a:rPr>
              <a:t>TSP - </a:t>
            </a:r>
            <a:r>
              <a:rPr lang="pt-PT" dirty="0" err="1" smtClean="0">
                <a:solidFill>
                  <a:srgbClr val="0070C0"/>
                </a:solidFill>
              </a:rPr>
              <a:t>Inversion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2675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653136"/>
            <a:ext cx="7267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V0.4 - Funções Matemáticas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Pretende-se </a:t>
            </a:r>
            <a:r>
              <a:rPr lang="pt-PT" dirty="0" err="1" smtClean="0"/>
              <a:t>optimizar</a:t>
            </a:r>
            <a:r>
              <a:rPr lang="pt-PT" dirty="0" smtClean="0"/>
              <a:t> uma função matemática de números reais.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6336704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V0.4 - Funções Matemáticas</a:t>
            </a:r>
            <a:br>
              <a:rPr lang="pt-PT" dirty="0" smtClean="0">
                <a:solidFill>
                  <a:srgbClr val="0070C0"/>
                </a:solidFill>
              </a:rPr>
            </a:br>
            <a:r>
              <a:rPr lang="pt-PT" dirty="0" smtClean="0">
                <a:solidFill>
                  <a:srgbClr val="0070C0"/>
                </a:solidFill>
              </a:rPr>
              <a:t>Optimização Binária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Implementação do problema:</a:t>
            </a:r>
          </a:p>
          <a:p>
            <a:pPr lvl="1"/>
            <a:r>
              <a:rPr lang="pt-PT" dirty="0" smtClean="0"/>
              <a:t>Avaliação de fitness convertendo os números binários no seu correspondente real;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Operadores Implementados:</a:t>
            </a:r>
          </a:p>
          <a:p>
            <a:pPr lvl="1"/>
            <a:r>
              <a:rPr lang="pt-PT" dirty="0" smtClean="0"/>
              <a:t>Todos os operadores necessários já foram implementados nos problemas anteriores;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V0.4 - Funções Matemáticas</a:t>
            </a:r>
            <a:br>
              <a:rPr lang="pt-PT" dirty="0" smtClean="0">
                <a:solidFill>
                  <a:srgbClr val="0070C0"/>
                </a:solidFill>
              </a:rPr>
            </a:br>
            <a:r>
              <a:rPr lang="pt-PT" dirty="0" smtClean="0">
                <a:solidFill>
                  <a:srgbClr val="0070C0"/>
                </a:solidFill>
              </a:rPr>
              <a:t>Optimização de Números Reais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Implementação do problema:</a:t>
            </a:r>
          </a:p>
          <a:p>
            <a:pPr lvl="1"/>
            <a:r>
              <a:rPr lang="pt-PT" dirty="0" smtClean="0"/>
              <a:t>Inicialização dos indivíduos dentro do intervalo da função;</a:t>
            </a:r>
          </a:p>
          <a:p>
            <a:pPr lvl="1"/>
            <a:r>
              <a:rPr lang="pt-PT" dirty="0" smtClean="0"/>
              <a:t>Recombinação e mutação dos Indivíduos;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Operadores Implementados:</a:t>
            </a:r>
          </a:p>
          <a:p>
            <a:pPr lvl="1"/>
            <a:r>
              <a:rPr lang="pt-PT" dirty="0" err="1" smtClean="0"/>
              <a:t>Gaussian</a:t>
            </a:r>
            <a:r>
              <a:rPr lang="pt-PT" dirty="0" smtClean="0"/>
              <a:t> </a:t>
            </a:r>
            <a:r>
              <a:rPr lang="pt-PT" dirty="0" err="1" smtClean="0"/>
              <a:t>Mutation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Intermediate</a:t>
            </a:r>
            <a:r>
              <a:rPr lang="pt-PT" dirty="0" smtClean="0"/>
              <a:t> </a:t>
            </a:r>
            <a:r>
              <a:rPr lang="pt-PT" dirty="0" err="1" smtClean="0"/>
              <a:t>Recombination</a:t>
            </a:r>
            <a:r>
              <a:rPr lang="pt-PT" dirty="0" smtClean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V0.4 - Optimização </a:t>
            </a:r>
            <a:r>
              <a:rPr lang="pt-PT" dirty="0" smtClean="0">
                <a:solidFill>
                  <a:srgbClr val="0070C0"/>
                </a:solidFill>
              </a:rPr>
              <a:t>de Números </a:t>
            </a:r>
            <a:r>
              <a:rPr lang="pt-PT" dirty="0" smtClean="0">
                <a:solidFill>
                  <a:srgbClr val="0070C0"/>
                </a:solidFill>
              </a:rPr>
              <a:t>Reais</a:t>
            </a:r>
            <a:br>
              <a:rPr lang="pt-PT" dirty="0" smtClean="0">
                <a:solidFill>
                  <a:srgbClr val="0070C0"/>
                </a:solidFill>
              </a:rPr>
            </a:br>
            <a:r>
              <a:rPr lang="pt-PT" dirty="0" err="1" smtClean="0">
                <a:solidFill>
                  <a:srgbClr val="0070C0"/>
                </a:solidFill>
              </a:rPr>
              <a:t>Intermediate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Recombination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3529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V0.4 - Optimização de Números Reais</a:t>
            </a:r>
            <a:br>
              <a:rPr lang="pt-PT" dirty="0" smtClean="0">
                <a:solidFill>
                  <a:srgbClr val="0070C0"/>
                </a:solidFill>
              </a:rPr>
            </a:br>
            <a:r>
              <a:rPr lang="pt-PT" dirty="0" err="1" smtClean="0">
                <a:solidFill>
                  <a:srgbClr val="0070C0"/>
                </a:solidFill>
              </a:rPr>
              <a:t>Gaussion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Mutation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996952"/>
            <a:ext cx="3728484" cy="309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ontent Placeholder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383570303"/>
              </p:ext>
            </p:extLst>
          </p:nvPr>
        </p:nvGraphicFramePr>
        <p:xfrm>
          <a:off x="1403648" y="1340768"/>
          <a:ext cx="4991085" cy="1548482"/>
        </p:xfrm>
        <a:graphic>
          <a:graphicData uri="http://schemas.openxmlformats.org/presentationml/2006/ole">
            <p:oleObj spid="_x0000_s3074" name="Equation" r:id="rId4" imgW="2111760" imgH="6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Semelhante aos algoritmos genéticos;</a:t>
            </a:r>
          </a:p>
          <a:p>
            <a:endParaRPr lang="pt-PT" dirty="0" smtClean="0"/>
          </a:p>
          <a:p>
            <a:r>
              <a:rPr lang="pt-PT" dirty="0" smtClean="0"/>
              <a:t>Utiliza uma população aleatória;</a:t>
            </a:r>
          </a:p>
          <a:p>
            <a:endParaRPr lang="pt-PT" dirty="0" smtClean="0"/>
          </a:p>
          <a:p>
            <a:r>
              <a:rPr lang="pt-PT" dirty="0" smtClean="0"/>
              <a:t>Procura a solução ideal, através da actualização das populações;</a:t>
            </a:r>
          </a:p>
          <a:p>
            <a:endParaRPr lang="pt-PT" dirty="0" smtClean="0"/>
          </a:p>
          <a:p>
            <a:r>
              <a:rPr lang="pt-PT" dirty="0" smtClean="0"/>
              <a:t>Não utiliza operadores de evolução, tais como a reprodução ou a mutação;</a:t>
            </a:r>
          </a:p>
          <a:p>
            <a:endParaRPr lang="pt-PT" dirty="0" smtClean="0"/>
          </a:p>
          <a:p>
            <a:r>
              <a:rPr lang="pt-PT" dirty="0" smtClean="0"/>
              <a:t>A evolução é feita seguindo as soluções próximas ideais;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Pbest</a:t>
            </a:r>
            <a:r>
              <a:rPr lang="pt-PT" dirty="0" smtClean="0"/>
              <a:t> – melhor valor que a partícula teve até ao momento;</a:t>
            </a:r>
          </a:p>
          <a:p>
            <a:pPr lvl="1"/>
            <a:r>
              <a:rPr lang="pt-PT" dirty="0" err="1" smtClean="0"/>
              <a:t>Lbest</a:t>
            </a:r>
            <a:r>
              <a:rPr lang="pt-PT" dirty="0" smtClean="0"/>
              <a:t> – melhor valor entre os vizinhos da partícula;</a:t>
            </a:r>
          </a:p>
          <a:p>
            <a:pPr lvl="1"/>
            <a:r>
              <a:rPr lang="pt-PT" dirty="0" err="1" smtClean="0"/>
              <a:t>Gbest</a:t>
            </a:r>
            <a:r>
              <a:rPr lang="pt-PT" dirty="0" smtClean="0"/>
              <a:t> – melhor valor obtido por toda a população</a:t>
            </a:r>
            <a:endParaRPr lang="pt-PT" dirty="0"/>
          </a:p>
        </p:txBody>
      </p:sp>
      <p:pic>
        <p:nvPicPr>
          <p:cNvPr id="4" name="Imagem 3" descr="http://www.x-tet.com/pf2004-10/images/pso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688632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Differential Evolution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Semelhante ao PSO;</a:t>
            </a:r>
          </a:p>
          <a:p>
            <a:endParaRPr lang="pt-PT" dirty="0" smtClean="0"/>
          </a:p>
          <a:p>
            <a:r>
              <a:rPr lang="pt-PT" dirty="0" smtClean="0"/>
              <a:t>Não é necessário o indivíduo ter mais cromossomas;</a:t>
            </a:r>
          </a:p>
          <a:p>
            <a:endParaRPr lang="pt-PT" dirty="0" smtClean="0"/>
          </a:p>
          <a:p>
            <a:r>
              <a:rPr lang="pt-PT" dirty="0" smtClean="0"/>
              <a:t>A cada iteração a partícula move-se em direcção ao melhor Indivíduo da população tendo como base a fórmula:</a:t>
            </a:r>
          </a:p>
          <a:p>
            <a:pPr lvl="1"/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005064"/>
            <a:ext cx="286137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Heurística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Técnica usada para inicializar os indivíduos de uma população de forma inteligente.</a:t>
            </a:r>
          </a:p>
          <a:p>
            <a:endParaRPr lang="pt-PT" dirty="0" smtClean="0"/>
          </a:p>
          <a:p>
            <a:r>
              <a:rPr lang="pt-PT" dirty="0" smtClean="0"/>
              <a:t>Indivíduos ficam mais perto do </a:t>
            </a:r>
            <a:r>
              <a:rPr lang="pt-PT" dirty="0" err="1" smtClean="0"/>
              <a:t>óptimo</a:t>
            </a:r>
            <a:r>
              <a:rPr lang="pt-PT" dirty="0" smtClean="0"/>
              <a:t> pretendido logo no inicio.</a:t>
            </a:r>
          </a:p>
          <a:p>
            <a:endParaRPr lang="pt-PT" dirty="0" smtClean="0"/>
          </a:p>
          <a:p>
            <a:r>
              <a:rPr lang="pt-PT" dirty="0" smtClean="0"/>
              <a:t>Menos iterações/gerações para alcançar o valor procurado.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Innovative Minds - Tarefas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Fazer investigação sobre o problema proposto pelo cliente;</a:t>
            </a:r>
          </a:p>
          <a:p>
            <a:endParaRPr lang="pt-PT" dirty="0" smtClean="0"/>
          </a:p>
          <a:p>
            <a:r>
              <a:rPr lang="pt-PT" dirty="0" smtClean="0"/>
              <a:t>Encontrar soluções que sejam as mais adequadas para o problema;</a:t>
            </a:r>
          </a:p>
          <a:p>
            <a:endParaRPr lang="pt-PT" dirty="0" smtClean="0"/>
          </a:p>
          <a:p>
            <a:r>
              <a:rPr lang="pt-PT" dirty="0" smtClean="0"/>
              <a:t>Fazer a documentação das soluções encontradas;</a:t>
            </a:r>
          </a:p>
          <a:p>
            <a:endParaRPr lang="pt-PT" dirty="0" smtClean="0"/>
          </a:p>
          <a:p>
            <a:r>
              <a:rPr lang="pt-PT" dirty="0" smtClean="0"/>
              <a:t>Implementar uma demonstração do problema que seja capaz de o solucionar eficazmente;</a:t>
            </a:r>
          </a:p>
          <a:p>
            <a:endParaRPr lang="pt-PT" dirty="0" smtClean="0"/>
          </a:p>
          <a:p>
            <a:r>
              <a:rPr lang="pt-PT" dirty="0" smtClean="0"/>
              <a:t>Apresentar ás restantes empresas as soluções encontradas e a sua demonstração.</a:t>
            </a:r>
            <a:endParaRPr lang="pt-P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Heurística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KnapSack</a:t>
            </a:r>
            <a:endParaRPr lang="pt-PT" dirty="0" smtClean="0"/>
          </a:p>
          <a:p>
            <a:pPr lvl="1"/>
            <a:r>
              <a:rPr lang="pt-PT" dirty="0" smtClean="0"/>
              <a:t>Os indivíduos com o melhor rácio valor/peso são escolhidos para entrar no saco em primeiro lugar, mas antes de serem escolhidos calculasse uma probabilidade de entrarem no saco, e assim garantir que os indivíduos na população são diferentes.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TSP</a:t>
            </a:r>
          </a:p>
          <a:p>
            <a:pPr lvl="1"/>
            <a:r>
              <a:rPr lang="pt-PT" dirty="0" smtClean="0"/>
              <a:t>Os nós/cidades com as distancias mais pequenas ficam ligadas, mas antes de serem escolhidos calculasse uma probabilidade de ser o caminho escolhido, e assim garante-se indivíduos diferentes dentro da população.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Innovative Minds - Documentos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Para cada uma das versões foram produzidos os seguintes documentos:</a:t>
            </a:r>
          </a:p>
          <a:p>
            <a:pPr lvl="1"/>
            <a:r>
              <a:rPr lang="pt-PT" dirty="0" smtClean="0"/>
              <a:t>Documentos de investigação(explicação passo a passo para a resolução do problema e dos operadores necessários);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Pseudo-código e fluxogramas do problema e operadores a implementar;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Demonstração do problema;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Apresentação em PowerPoint;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Relatório detalhado que engloba tudo anteriormente.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Innovative Minds</a:t>
            </a:r>
            <a:br>
              <a:rPr lang="pt-PT" dirty="0" smtClean="0">
                <a:solidFill>
                  <a:srgbClr val="0070C0"/>
                </a:solidFill>
              </a:rPr>
            </a:br>
            <a:r>
              <a:rPr lang="pt-PT" dirty="0" smtClean="0">
                <a:solidFill>
                  <a:srgbClr val="0070C0"/>
                </a:solidFill>
              </a:rPr>
              <a:t>Contribuição para o Projeto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 função da Innovative Minds era fazer a investigação e fornecer as bases para as restantes empresas puderem integrar os novos problemas no projecto.</a:t>
            </a:r>
          </a:p>
          <a:p>
            <a:endParaRPr lang="pt-PT" dirty="0" smtClean="0"/>
          </a:p>
          <a:p>
            <a:r>
              <a:rPr lang="pt-PT" dirty="0" smtClean="0"/>
              <a:t>Para tal, após a apresentação de cada versão do projecto por parte das outras empresas, a Innovative Minds apresentava o próximo passo do projecto.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V0.1 – Optimização Binária 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Na 1ª fase do projecto foi desenvolvida a estrutura base do sistema, com as classes base preparadas para serem utilizadas ao longo de todo o projecto. </a:t>
            </a:r>
          </a:p>
          <a:p>
            <a:endParaRPr lang="pt-PT" dirty="0" smtClean="0"/>
          </a:p>
          <a:p>
            <a:r>
              <a:rPr lang="pt-PT" dirty="0" smtClean="0"/>
              <a:t>Esta versão conseguiu fazer </a:t>
            </a:r>
            <a:r>
              <a:rPr lang="pt-PT" dirty="0" err="1" smtClean="0"/>
              <a:t>correctamente</a:t>
            </a:r>
            <a:r>
              <a:rPr lang="pt-PT" dirty="0" smtClean="0"/>
              <a:t> a optimização binária.</a:t>
            </a:r>
          </a:p>
          <a:p>
            <a:endParaRPr lang="pt-PT" dirty="0" smtClean="0"/>
          </a:p>
          <a:p>
            <a:r>
              <a:rPr lang="pt-PT" dirty="0" smtClean="0"/>
              <a:t>Operadores Implementados:</a:t>
            </a:r>
          </a:p>
          <a:p>
            <a:pPr lvl="1"/>
            <a:r>
              <a:rPr lang="pt-PT" dirty="0" smtClean="0"/>
              <a:t>Torneio;</a:t>
            </a:r>
          </a:p>
          <a:p>
            <a:pPr lvl="1"/>
            <a:r>
              <a:rPr lang="pt-PT" dirty="0" err="1" smtClean="0"/>
              <a:t>FlipBit</a:t>
            </a:r>
            <a:r>
              <a:rPr lang="pt-PT" smtClean="0"/>
              <a:t>;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V0.2 - Knapsack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Pretende-se otimizar os itens que se coloca numa mochila, tendo em conta o peso e valor dos mesmos, de maneira a levar o máximo valor possível.</a:t>
            </a:r>
            <a:endParaRPr lang="pt-PT" dirty="0"/>
          </a:p>
        </p:txBody>
      </p:sp>
      <p:pic>
        <p:nvPicPr>
          <p:cNvPr id="3074" name="Picture 2" descr="C:\Users\goncalo\Desktop\382px-Knapsack_greed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92896"/>
            <a:ext cx="4452495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– Knapsack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Implementação do problema:</a:t>
            </a:r>
          </a:p>
          <a:p>
            <a:pPr lvl="1"/>
            <a:r>
              <a:rPr lang="pt-PT" dirty="0" smtClean="0"/>
              <a:t>Reparação Aleatória;</a:t>
            </a:r>
          </a:p>
          <a:p>
            <a:pPr lvl="1"/>
            <a:r>
              <a:rPr lang="pt-PT" dirty="0" smtClean="0"/>
              <a:t>Reparação Pseudoaleatória;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Operadores Implementados:</a:t>
            </a:r>
          </a:p>
          <a:p>
            <a:pPr lvl="1"/>
            <a:r>
              <a:rPr lang="pt-PT" dirty="0" smtClean="0"/>
              <a:t>Roleta;</a:t>
            </a:r>
          </a:p>
          <a:p>
            <a:pPr lvl="1"/>
            <a:r>
              <a:rPr lang="pt-PT" dirty="0" smtClean="0"/>
              <a:t>SUS;</a:t>
            </a:r>
          </a:p>
          <a:p>
            <a:pPr lvl="1"/>
            <a:r>
              <a:rPr lang="pt-PT" dirty="0" err="1" smtClean="0"/>
              <a:t>Uniform</a:t>
            </a:r>
            <a:r>
              <a:rPr lang="pt-PT" dirty="0" smtClean="0"/>
              <a:t> </a:t>
            </a:r>
            <a:r>
              <a:rPr lang="pt-PT" dirty="0" err="1" smtClean="0"/>
              <a:t>CrossOver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Truncation</a:t>
            </a:r>
            <a:r>
              <a:rPr lang="pt-PT" dirty="0" smtClean="0"/>
              <a:t>;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V0.2 – </a:t>
            </a:r>
            <a:r>
              <a:rPr lang="pt-PT" dirty="0" smtClean="0">
                <a:solidFill>
                  <a:srgbClr val="0070C0"/>
                </a:solidFill>
              </a:rPr>
              <a:t>Knapsack - Roleta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2339752" y="1412776"/>
          <a:ext cx="316835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89040"/>
            <a:ext cx="3990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059832" y="4293096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</TotalTime>
  <Words>752</Words>
  <Application>Microsoft Office PowerPoint</Application>
  <PresentationFormat>Apresentação no Ecrã (4:3)</PresentationFormat>
  <Paragraphs>140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2" baseType="lpstr">
      <vt:lpstr>Origem</vt:lpstr>
      <vt:lpstr>Equation</vt:lpstr>
      <vt:lpstr>Projecto de Sistemas de Informação</vt:lpstr>
      <vt:lpstr>Innovative Minds</vt:lpstr>
      <vt:lpstr>Innovative Minds - Tarefas</vt:lpstr>
      <vt:lpstr>Innovative Minds - Documentos</vt:lpstr>
      <vt:lpstr>Innovative Minds Contribuição para o Projeto</vt:lpstr>
      <vt:lpstr>V0.1 – Optimização Binária </vt:lpstr>
      <vt:lpstr>V0.2 - Knapsack</vt:lpstr>
      <vt:lpstr>V0.2 – Knapsack</vt:lpstr>
      <vt:lpstr>V0.2 – Knapsack - Roleta</vt:lpstr>
      <vt:lpstr>V0.2 – Knapsack - SUS</vt:lpstr>
      <vt:lpstr>V0.2 – Knapsack – Uniform CrossOver</vt:lpstr>
      <vt:lpstr>V0.2 – Knapsack - Truncation</vt:lpstr>
      <vt:lpstr>V0.3 – Caixeiro Viajante (TSP)</vt:lpstr>
      <vt:lpstr>V0.3 – Caixeiro Viajante (TSP)</vt:lpstr>
      <vt:lpstr>V0.3 – TSP - Ordenação</vt:lpstr>
      <vt:lpstr>V0.3 – TSP – Cycle CrossOver</vt:lpstr>
      <vt:lpstr>V0.3 – TSP - PMX</vt:lpstr>
      <vt:lpstr>V0.3 – TSP – SUS Minimização</vt:lpstr>
      <vt:lpstr>V0.3 – TSP – Swap Genes</vt:lpstr>
      <vt:lpstr>V0.3 – TSP - Inversion</vt:lpstr>
      <vt:lpstr>V0.4 - Funções Matemáticas</vt:lpstr>
      <vt:lpstr>V0.4 - Funções Matemáticas Optimização Binária</vt:lpstr>
      <vt:lpstr>V0.4 - Funções Matemáticas Optimização de Números Reais</vt:lpstr>
      <vt:lpstr>V0.4 - Optimização de Números Reais Intermediate Recombination</vt:lpstr>
      <vt:lpstr>V0.4 - Optimização de Números Reais Gaussion Mutation</vt:lpstr>
      <vt:lpstr>Particle Swarm Optimization</vt:lpstr>
      <vt:lpstr>Particle Swarm Optimization</vt:lpstr>
      <vt:lpstr>Differential Evolution</vt:lpstr>
      <vt:lpstr>Heurística</vt:lpstr>
      <vt:lpstr>Heurística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47</cp:revision>
  <dcterms:created xsi:type="dcterms:W3CDTF">2012-05-25T14:24:33Z</dcterms:created>
  <dcterms:modified xsi:type="dcterms:W3CDTF">2012-07-08T20:24:00Z</dcterms:modified>
</cp:coreProperties>
</file>