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8" autoAdjust="0"/>
    <p:restoredTop sz="94660"/>
  </p:normalViewPr>
  <p:slideViewPr>
    <p:cSldViewPr>
      <p:cViewPr varScale="1">
        <p:scale>
          <a:sx n="68" d="100"/>
          <a:sy n="6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1E32-B4E0-4AD6-ACBF-BD3EE1E821D5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EF060-AE71-45A8-849B-3F8D6300091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EF060-AE71-45A8-849B-3F8D6300091F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Conexão rect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6BDA6A-C52B-40DF-9247-88260EE99CA9}" type="datetimeFigureOut">
              <a:rPr lang="pt-PT" smtClean="0"/>
              <a:pPr/>
              <a:t>10-05-2012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511A91-DCDB-40AE-9CAF-72E835EB070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Conexão rect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xão rect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Projecto</a:t>
            </a:r>
            <a:r>
              <a:rPr lang="pt-PT" dirty="0" smtClean="0"/>
              <a:t> de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Inspiration</a:t>
            </a:r>
            <a:r>
              <a:rPr lang="pt-PT" dirty="0" smtClean="0"/>
              <a:t> V0.4 - Optimização de uma função Matemática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Optimização de uma função Matemática – Mutação - Exemplo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i’3  = 101101</a:t>
            </a:r>
            <a:r>
              <a:rPr lang="pt-PT" b="1" dirty="0" smtClean="0">
                <a:solidFill>
                  <a:srgbClr val="FF0000"/>
                </a:solidFill>
              </a:rPr>
              <a:t>1</a:t>
            </a:r>
            <a:r>
              <a:rPr lang="pt-PT" dirty="0" smtClean="0"/>
              <a:t>01000111010 &amp; 1</a:t>
            </a:r>
            <a:r>
              <a:rPr lang="pt-PT" b="1" dirty="0" smtClean="0">
                <a:solidFill>
                  <a:srgbClr val="FF0000"/>
                </a:solidFill>
              </a:rPr>
              <a:t>1</a:t>
            </a:r>
            <a:r>
              <a:rPr lang="pt-PT" dirty="0" smtClean="0"/>
              <a:t>1001000101110</a:t>
            </a:r>
            <a:endParaRPr lang="pt-PT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555776" y="17008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5076056" y="17008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Operador: Intermediate </a:t>
            </a:r>
            <a:r>
              <a:rPr lang="pt-PT" dirty="0" smtClean="0">
                <a:solidFill>
                  <a:srgbClr val="0070C0"/>
                </a:solidFill>
              </a:rPr>
              <a:t>Crossover – números reais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Passo 1) Selecionam-se 2 </a:t>
            </a:r>
            <a:r>
              <a:rPr lang="pt-PT" dirty="0" smtClean="0"/>
              <a:t>indivíduos, </a:t>
            </a:r>
            <a:r>
              <a:rPr lang="pt-PT" dirty="0" smtClean="0"/>
              <a:t>P1 e P2, assumindo o papel de Pais.</a:t>
            </a:r>
          </a:p>
          <a:p>
            <a:endParaRPr lang="pt-PT" dirty="0" smtClean="0"/>
          </a:p>
          <a:p>
            <a:r>
              <a:rPr lang="pt-PT" dirty="0" smtClean="0"/>
              <a:t>Passo 2) </a:t>
            </a:r>
            <a:r>
              <a:rPr lang="pt-PT" dirty="0" smtClean="0"/>
              <a:t>Selecionam-se </a:t>
            </a:r>
            <a:r>
              <a:rPr lang="pt-PT" dirty="0" smtClean="0"/>
              <a:t>os genes GeneiP1 e GeneiP2, dos </a:t>
            </a:r>
            <a:r>
              <a:rPr lang="pt-PT" dirty="0" smtClean="0"/>
              <a:t>indivíduos </a:t>
            </a:r>
            <a:r>
              <a:rPr lang="pt-PT" dirty="0" smtClean="0"/>
              <a:t>P1 e P2 respectivamente, em que i</a:t>
            </a:r>
            <a:r>
              <a:rPr lang="pt-PT" dirty="0" smtClean="0">
                <a:sym typeface="Symbol"/>
              </a:rPr>
              <a:t>(1,2,3,…,número de genes)</a:t>
            </a:r>
          </a:p>
          <a:p>
            <a:endParaRPr lang="pt-PT" dirty="0" smtClean="0">
              <a:sym typeface="Symbol"/>
            </a:endParaRPr>
          </a:p>
          <a:p>
            <a:r>
              <a:rPr lang="pt-PT" dirty="0" smtClean="0">
                <a:sym typeface="Symbol"/>
              </a:rPr>
              <a:t>Passo 3) Gera-se um número aleatório </a:t>
            </a:r>
            <a:r>
              <a:rPr lang="pt-PT" dirty="0" smtClean="0"/>
              <a:t>a</a:t>
            </a:r>
            <a:r>
              <a:rPr lang="pt-PT" baseline="-25000" dirty="0" smtClean="0"/>
              <a:t>i</a:t>
            </a:r>
            <a:r>
              <a:rPr lang="pt-PT" dirty="0" smtClean="0">
                <a:sym typeface="Symbol"/>
              </a:rPr>
              <a:t>, pertencente ao intervalo [-0.25;1.25]</a:t>
            </a:r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Operador: Intermediate </a:t>
            </a:r>
            <a:r>
              <a:rPr lang="pt-PT" dirty="0" smtClean="0">
                <a:solidFill>
                  <a:srgbClr val="0070C0"/>
                </a:solidFill>
              </a:rPr>
              <a:t>Crossover – números reais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Passo 4) Calcula-se o gene Gene</a:t>
            </a:r>
            <a:r>
              <a:rPr lang="pt-PT" baseline="-25000" dirty="0" smtClean="0"/>
              <a:t>i</a:t>
            </a:r>
            <a:r>
              <a:rPr lang="pt-PT" dirty="0" smtClean="0"/>
              <a:t>F do novo individuo F ( filho), através da seguinte forma:</a:t>
            </a:r>
          </a:p>
          <a:p>
            <a:pPr lvl="1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Gene</a:t>
            </a:r>
            <a:r>
              <a:rPr lang="pt-PT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F = Gene</a:t>
            </a:r>
            <a:r>
              <a:rPr lang="pt-PT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P1 * a</a:t>
            </a:r>
            <a:r>
              <a:rPr lang="pt-PT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PT" dirty="0" smtClean="0"/>
              <a:t>Gene</a:t>
            </a:r>
            <a:r>
              <a:rPr lang="pt-PT" baseline="-25000" dirty="0" smtClean="0"/>
              <a:t>i</a:t>
            </a:r>
            <a:r>
              <a:rPr lang="pt-PT" dirty="0" smtClean="0"/>
              <a:t>P2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* (1- a</a:t>
            </a:r>
            <a:r>
              <a:rPr lang="pt-PT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Passo 5) Volta-se ao ponto 2, até que todos os genes dos indivíduos “Pais” P1 e P2 sejam percorridos ( i = número genes)</a:t>
            </a:r>
            <a:endParaRPr lang="pt-P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Operador: Intermediate Crossover - Exemplo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Considerar os seguintes indivíduos, com 3 genes cada.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Considerar os seguintes valores de “a” para este exemplo:</a:t>
            </a:r>
          </a:p>
          <a:p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72816"/>
            <a:ext cx="232641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356992"/>
            <a:ext cx="1728192" cy="80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Operador: Intermediate Crossover - Exemplo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O novo filho calculado é: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15616" y="2492896"/>
            <a:ext cx="504056" cy="64807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12976"/>
            <a:ext cx="394554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717032"/>
            <a:ext cx="2448272" cy="136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700808"/>
            <a:ext cx="258220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1700808"/>
            <a:ext cx="232641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2564904"/>
            <a:ext cx="1728192" cy="80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Optimização de uma função Matemática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Objectivo: </a:t>
            </a:r>
            <a:r>
              <a:rPr lang="pt-PT" dirty="0" smtClean="0"/>
              <a:t>Utilizar algoritmos genéticos para optimizar uma função matemática.</a:t>
            </a:r>
          </a:p>
          <a:p>
            <a:pPr lvl="1"/>
            <a:r>
              <a:rPr lang="pt-PT" dirty="0" smtClean="0"/>
              <a:t>Função a optimizar: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636912"/>
            <a:ext cx="6336704" cy="367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564904"/>
            <a:ext cx="5645427" cy="288032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212976"/>
            <a:ext cx="1425758" cy="288032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2924943"/>
            <a:ext cx="1584176" cy="2685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Optimização de uma função Matemática - Representação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29600" cy="4937760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Problema: </a:t>
            </a:r>
            <a:r>
              <a:rPr lang="pt-PT" dirty="0" smtClean="0"/>
              <a:t> A função é representada por duas variáveis</a:t>
            </a:r>
            <a:r>
              <a:rPr lang="pt-PT" dirty="0" smtClean="0"/>
              <a:t>.</a:t>
            </a:r>
          </a:p>
          <a:p>
            <a:pPr lvl="1"/>
            <a:r>
              <a:rPr lang="pt-PT" dirty="0" smtClean="0"/>
              <a:t>Anteriormente o individuo apenas tinha o valor,  a partir de agora vai passar a ter 2 variáveis e também o domínio, por isso é necessário fazer uma adaptação ao sistema existente para suportar esta funcionalidade.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É necessário fazer uma representação binária das variáveis, portanto é necessário saber quantos bits vão ser necessários para cada uma.</a:t>
            </a:r>
          </a:p>
          <a:p>
            <a:pPr lvl="1"/>
            <a:r>
              <a:rPr lang="pt-PT" dirty="0" smtClean="0"/>
              <a:t>Domínio x1:</a:t>
            </a:r>
          </a:p>
          <a:p>
            <a:pPr lvl="1"/>
            <a:r>
              <a:rPr lang="pt-PT" dirty="0" smtClean="0"/>
              <a:t>Precisão de 4 casas decimais: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Domínio x2:</a:t>
            </a:r>
          </a:p>
          <a:p>
            <a:pPr lvl="1"/>
            <a:r>
              <a:rPr lang="pt-PT" dirty="0" smtClean="0"/>
              <a:t>Precisão de 4 casas decimais: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O indivíduo i vai ser composto por 2 genes (x1 e x2) em que </a:t>
            </a:r>
            <a:r>
              <a:rPr lang="pt-PT" dirty="0" smtClean="0">
                <a:solidFill>
                  <a:schemeClr val="tx1"/>
                </a:solidFill>
              </a:rPr>
              <a:t>x1= 18 alelos </a:t>
            </a:r>
            <a:r>
              <a:rPr lang="pt-PT" dirty="0" smtClean="0"/>
              <a:t>e </a:t>
            </a:r>
            <a:r>
              <a:rPr lang="pt-PT" dirty="0" smtClean="0">
                <a:solidFill>
                  <a:schemeClr val="tx1"/>
                </a:solidFill>
              </a:rPr>
              <a:t>x2 = 15 alelos.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3573016"/>
            <a:ext cx="2880319" cy="316518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3861048"/>
            <a:ext cx="4320480" cy="271728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4509120"/>
            <a:ext cx="2376264" cy="339465"/>
          </a:xfrm>
          <a:prstGeom prst="rect">
            <a:avLst/>
          </a:prstGeom>
          <a:noFill/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4869160"/>
            <a:ext cx="4320480" cy="294913"/>
          </a:xfrm>
          <a:prstGeom prst="rect">
            <a:avLst/>
          </a:prstGeom>
          <a:noFill/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44408" y="3501008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44408" y="4437112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Optimização de uma função Matemática - 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Problema: </a:t>
            </a:r>
            <a:r>
              <a:rPr lang="pt-PT" dirty="0" smtClean="0"/>
              <a:t>É necessário analisar o fitness do individuo.</a:t>
            </a:r>
          </a:p>
          <a:p>
            <a:endParaRPr lang="pt-PT" dirty="0" smtClean="0">
              <a:solidFill>
                <a:srgbClr val="0070C0"/>
              </a:solidFill>
            </a:endParaRPr>
          </a:p>
          <a:p>
            <a:r>
              <a:rPr lang="pt-PT" dirty="0" smtClean="0">
                <a:solidFill>
                  <a:srgbClr val="0070C0"/>
                </a:solidFill>
              </a:rPr>
              <a:t>Exemplo: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X’1 </a:t>
            </a:r>
            <a:r>
              <a:rPr lang="pt-PT" dirty="0" smtClean="0">
                <a:solidFill>
                  <a:schemeClr val="tx1"/>
                </a:solidFill>
              </a:rPr>
              <a:t>= </a:t>
            </a:r>
            <a:r>
              <a:rPr lang="pt-PT" dirty="0" smtClean="0">
                <a:solidFill>
                  <a:schemeClr val="tx1"/>
                </a:solidFill>
              </a:rPr>
              <a:t>decimal(111101001010111000b) </a:t>
            </a:r>
            <a:r>
              <a:rPr lang="pt-PT" dirty="0" smtClean="0">
                <a:solidFill>
                  <a:schemeClr val="tx1"/>
                </a:solidFill>
              </a:rPr>
              <a:t>=250552d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X’2 </a:t>
            </a:r>
            <a:r>
              <a:rPr lang="pt-PT" dirty="0" smtClean="0">
                <a:solidFill>
                  <a:schemeClr val="tx1"/>
                </a:solidFill>
              </a:rPr>
              <a:t>= </a:t>
            </a:r>
            <a:r>
              <a:rPr lang="pt-PT" dirty="0" smtClean="0">
                <a:solidFill>
                  <a:schemeClr val="tx1"/>
                </a:solidFill>
              </a:rPr>
              <a:t>decimal(001001011000000b) </a:t>
            </a:r>
            <a:r>
              <a:rPr lang="pt-PT" dirty="0" smtClean="0">
                <a:solidFill>
                  <a:schemeClr val="tx1"/>
                </a:solidFill>
              </a:rPr>
              <a:t>= </a:t>
            </a:r>
            <a:r>
              <a:rPr lang="pt-PT" dirty="0" smtClean="0">
                <a:solidFill>
                  <a:schemeClr val="tx1"/>
                </a:solidFill>
              </a:rPr>
              <a:t>4800d</a:t>
            </a:r>
          </a:p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Equação a utilizar para encontrar número real correspondente:</a:t>
            </a:r>
            <a:endParaRPr lang="pt-PT" dirty="0" smtClean="0">
              <a:solidFill>
                <a:schemeClr val="tx1"/>
              </a:solidFill>
            </a:endParaRPr>
          </a:p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x’1 </a:t>
            </a:r>
            <a:r>
              <a:rPr lang="pt-PT" dirty="0" smtClean="0">
                <a:solidFill>
                  <a:schemeClr val="tx1"/>
                </a:solidFill>
              </a:rPr>
              <a:t>= </a:t>
            </a:r>
          </a:p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x’2 = </a:t>
            </a:r>
          </a:p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Fitness = f(11.4323 , 4.3490) = 13,1733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4293096"/>
            <a:ext cx="3520394" cy="576064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4869160"/>
            <a:ext cx="3096344" cy="568716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573016"/>
            <a:ext cx="4864540" cy="57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Optimização de uma função Matemática - Recombinação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b="1" dirty="0" smtClean="0"/>
              <a:t>Seleção</a:t>
            </a:r>
            <a:r>
              <a:rPr lang="pt-PT" dirty="0" smtClean="0"/>
              <a:t> </a:t>
            </a:r>
            <a:r>
              <a:rPr lang="pt-PT" dirty="0" smtClean="0"/>
              <a:t>- Ordena-se a população (por exemplo: através da </a:t>
            </a:r>
            <a:r>
              <a:rPr lang="pt-PT" dirty="0" smtClean="0"/>
              <a:t>roleta ou torneio) colocando, </a:t>
            </a:r>
            <a:r>
              <a:rPr lang="pt-PT" dirty="0" smtClean="0"/>
              <a:t>neste caso (maximização </a:t>
            </a:r>
            <a:r>
              <a:rPr lang="pt-PT" dirty="0" smtClean="0"/>
              <a:t>), </a:t>
            </a:r>
            <a:r>
              <a:rPr lang="pt-PT" dirty="0" smtClean="0"/>
              <a:t>no topo da lista os indivíduos que obtiverem maior valor calculado através da função de avaliação. </a:t>
            </a:r>
          </a:p>
          <a:p>
            <a:pPr>
              <a:buNone/>
            </a:pPr>
            <a:endParaRPr lang="pt-PT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Optimização de uma função Matemática - Recombinação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</a:rPr>
              <a:t>Passo 1)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smtClean="0"/>
              <a:t>Escolhem-se 2 indivíduos do topo da lista obtida (que ainda não tivessem sido escolhidos);</a:t>
            </a:r>
          </a:p>
          <a:p>
            <a:endParaRPr lang="pt-PT" dirty="0" smtClean="0"/>
          </a:p>
          <a:p>
            <a:r>
              <a:rPr lang="pt-PT" b="1" dirty="0" smtClean="0"/>
              <a:t>Passo 2) </a:t>
            </a:r>
            <a:r>
              <a:rPr lang="pt-PT" dirty="0" smtClean="0"/>
              <a:t>Calcula-se um numero aleatório entre [0;1[;</a:t>
            </a:r>
          </a:p>
          <a:p>
            <a:pPr lvl="0"/>
            <a:endParaRPr lang="pt-PT" b="1" dirty="0" smtClean="0"/>
          </a:p>
          <a:p>
            <a:r>
              <a:rPr lang="pt-PT" b="1" dirty="0" smtClean="0"/>
              <a:t>Passo 3.1) </a:t>
            </a:r>
            <a:r>
              <a:rPr lang="pt-PT" dirty="0" smtClean="0"/>
              <a:t>Se o numero aleatório por maior do que 0,65, os dois indivíduos escolhidos passam diretamente para a descendência. </a:t>
            </a:r>
          </a:p>
          <a:p>
            <a:endParaRPr lang="pt-PT" b="1" dirty="0" smtClean="0"/>
          </a:p>
          <a:p>
            <a:pPr>
              <a:buNone/>
            </a:pPr>
            <a:endParaRPr lang="pt-PT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Optimização de uma função Matemática - Recombinação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PT" b="1" dirty="0" smtClean="0"/>
              <a:t>Passo 3.2) </a:t>
            </a:r>
            <a:r>
              <a:rPr lang="pt-PT" dirty="0" smtClean="0"/>
              <a:t>Se o número aleatório for menor ou igual a 0.65, calcula-se aleatoriamente um ponto de corte para os primeiros genes dos dois indivíduos escolhidos, recombinando-os e procedendo de igual forma para os segundos genes de ambos. Passando para a descendência, os dois indivíduos cujos novos genes são constituídos até aos cortes, pelos seus próprios e dos cortes em diante pelos genes do individuo com o qual foram recombinados.</a:t>
            </a:r>
          </a:p>
          <a:p>
            <a:endParaRPr lang="pt-PT" b="1" dirty="0" smtClean="0"/>
          </a:p>
          <a:p>
            <a:r>
              <a:rPr lang="pt-PT" b="1" dirty="0" smtClean="0"/>
              <a:t>Passo 4) </a:t>
            </a:r>
            <a:r>
              <a:rPr lang="pt-PT" dirty="0" smtClean="0"/>
              <a:t>Volta-se ao passo 1, até terminarem os indivíduos da lista ordenada.</a:t>
            </a:r>
            <a:endParaRPr lang="pt-PT" b="1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Optimização de uma função Matemática – Recombinação - Exemplo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Gene x1 = a + b</a:t>
            </a:r>
          </a:p>
          <a:p>
            <a:r>
              <a:rPr lang="pt-PT" dirty="0" smtClean="0"/>
              <a:t>Gene x2 = c + d</a:t>
            </a:r>
          </a:p>
          <a:p>
            <a:endParaRPr lang="pt-PT" dirty="0" smtClean="0"/>
          </a:p>
          <a:p>
            <a:pPr lvl="1"/>
            <a:r>
              <a:rPr lang="pt-PT" dirty="0" smtClean="0"/>
              <a:t>Ponto de corte aleatório</a:t>
            </a:r>
          </a:p>
          <a:p>
            <a:endParaRPr lang="pt-PT" dirty="0" smtClean="0"/>
          </a:p>
          <a:p>
            <a:r>
              <a:rPr lang="pt-PT" dirty="0" smtClean="0"/>
              <a:t>Indivíduos: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i1 e i2</a:t>
            </a:r>
          </a:p>
          <a:p>
            <a:pPr lvl="1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i1 = x1 &amp; x2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 i1 =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a+b</a:t>
            </a:r>
            <a:r>
              <a:rPr lang="pt-PT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&amp;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c+d</a:t>
            </a:r>
            <a:endParaRPr lang="pt-PT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pt-PT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i2 = x1 &amp; x2  i2 = A+B &amp; C+D</a:t>
            </a:r>
          </a:p>
          <a:p>
            <a:r>
              <a:rPr lang="pt-PT" dirty="0" smtClean="0">
                <a:sym typeface="Wingdings" pitchFamily="2" charset="2"/>
              </a:rPr>
              <a:t>Recombinando:</a:t>
            </a:r>
          </a:p>
          <a:p>
            <a:pPr lvl="1"/>
            <a:r>
              <a:rPr lang="pt-PT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i’1 =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a+B</a:t>
            </a:r>
            <a:r>
              <a:rPr lang="pt-PT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&amp;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c+D</a:t>
            </a:r>
            <a:endParaRPr lang="pt-PT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pt-PT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i’2 =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A+b</a:t>
            </a:r>
            <a:r>
              <a:rPr lang="pt-PT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&amp;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C+d</a:t>
            </a:r>
            <a:endParaRPr lang="pt-PT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483768" y="2132856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Optimização de uma função Matemática – Mutação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b="1" dirty="0" smtClean="0"/>
              <a:t>Passo 1) </a:t>
            </a:r>
            <a:r>
              <a:rPr lang="pt-PT" dirty="0" smtClean="0"/>
              <a:t>Escolher uma percentagem de mutação (ex:1%);</a:t>
            </a:r>
          </a:p>
          <a:p>
            <a:endParaRPr lang="pt-PT" b="1" dirty="0" smtClean="0"/>
          </a:p>
          <a:p>
            <a:r>
              <a:rPr lang="pt-PT" b="1" dirty="0" smtClean="0"/>
              <a:t>Passo 2) </a:t>
            </a:r>
            <a:r>
              <a:rPr lang="pt-PT" dirty="0" smtClean="0"/>
              <a:t>Escolher um indivíduo;</a:t>
            </a:r>
          </a:p>
          <a:p>
            <a:endParaRPr lang="pt-PT" b="1" dirty="0" smtClean="0"/>
          </a:p>
          <a:p>
            <a:r>
              <a:rPr lang="pt-PT" b="1" dirty="0" smtClean="0"/>
              <a:t>Passo 3) </a:t>
            </a:r>
            <a:r>
              <a:rPr lang="pt-PT" dirty="0" smtClean="0"/>
              <a:t>Escolher o primeiro gene. Para cada um dos alelos é calculada aleatoriamente uma percentagem, se essa percentagem for menor que 1% o bit em causa passa a “1”;</a:t>
            </a:r>
          </a:p>
          <a:p>
            <a:endParaRPr lang="pt-PT" b="1" dirty="0" smtClean="0"/>
          </a:p>
          <a:p>
            <a:r>
              <a:rPr lang="pt-PT" b="1" dirty="0" smtClean="0"/>
              <a:t>Passo 4) </a:t>
            </a:r>
            <a:r>
              <a:rPr lang="pt-PT" dirty="0" smtClean="0"/>
              <a:t>Volta-se ao passo 2, até terminar a população;</a:t>
            </a:r>
            <a:endParaRPr lang="pt-PT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302</TotalTime>
  <Words>740</Words>
  <Application>Microsoft Office PowerPoint</Application>
  <PresentationFormat>Apresentação no Ecrã (4:3)</PresentationFormat>
  <Paragraphs>89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Origem</vt:lpstr>
      <vt:lpstr>Projecto de Sistemas de Informação</vt:lpstr>
      <vt:lpstr>Optimização de uma função Matemática</vt:lpstr>
      <vt:lpstr>Optimização de uma função Matemática - Representação</vt:lpstr>
      <vt:lpstr>Optimização de uma função Matemática - Avaliação</vt:lpstr>
      <vt:lpstr>Optimização de uma função Matemática - Recombinação</vt:lpstr>
      <vt:lpstr>Optimização de uma função Matemática - Recombinação</vt:lpstr>
      <vt:lpstr>Optimização de uma função Matemática - Recombinação</vt:lpstr>
      <vt:lpstr>Optimização de uma função Matemática – Recombinação - Exemplo</vt:lpstr>
      <vt:lpstr>Optimização de uma função Matemática – Mutação</vt:lpstr>
      <vt:lpstr>Optimização de uma função Matemática – Mutação - Exemplo</vt:lpstr>
      <vt:lpstr>Operador: Intermediate Crossover – números reais</vt:lpstr>
      <vt:lpstr>Operador: Intermediate Crossover – números reais</vt:lpstr>
      <vt:lpstr>Operador: Intermediate Crossover - Exemplo</vt:lpstr>
      <vt:lpstr>Operador: Intermediate Crossover - Exemplo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</dc:title>
  <dc:creator>goncalo</dc:creator>
  <cp:lastModifiedBy>goncalo</cp:lastModifiedBy>
  <cp:revision>53</cp:revision>
  <dcterms:created xsi:type="dcterms:W3CDTF">2012-05-04T14:20:46Z</dcterms:created>
  <dcterms:modified xsi:type="dcterms:W3CDTF">2012-05-10T16:46:46Z</dcterms:modified>
</cp:coreProperties>
</file>