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ppt/embeddings/Microsoft_Equation21.bin" ContentType="application/vnd.openxmlformats-officedocument.oleObject"/>
  <Override PartName="/ppt/embeddings/Microsoft_Equation22.bin" ContentType="application/vnd.openxmlformats-officedocument.oleObject"/>
  <Override PartName="/ppt/embeddings/Microsoft_Equation23.bin" ContentType="application/vnd.openxmlformats-officedocument.oleObject"/>
  <Override PartName="/ppt/embeddings/Microsoft_Equation24.bin" ContentType="application/vnd.openxmlformats-officedocument.oleObject"/>
  <Override PartName="/ppt/embeddings/Microsoft_Equation25.bin" ContentType="application/vnd.openxmlformats-officedocument.oleObject"/>
  <Override PartName="/ppt/embeddings/Microsoft_Equation26.bin" ContentType="application/vnd.openxmlformats-officedocument.oleObject"/>
  <Override PartName="/ppt/embeddings/Microsoft_Equation27.bin" ContentType="application/vnd.openxmlformats-officedocument.oleObject"/>
  <Override PartName="/ppt/embeddings/Microsoft_Equation28.bin" ContentType="application/vnd.openxmlformats-officedocument.oleObject"/>
  <Override PartName="/ppt/embeddings/Microsoft_Equation29.bin" ContentType="application/vnd.openxmlformats-officedocument.oleObject"/>
  <Override PartName="/ppt/embeddings/Microsoft_Equation30.bin" ContentType="application/vnd.openxmlformats-officedocument.oleObject"/>
  <Override PartName="/ppt/embeddings/Microsoft_Equation31.bin" ContentType="application/vnd.openxmlformats-officedocument.oleObject"/>
  <Override PartName="/ppt/embeddings/Microsoft_Equation32.bin" ContentType="application/vnd.openxmlformats-officedocument.oleObject"/>
  <Override PartName="/ppt/embeddings/Microsoft_Equation33.bin" ContentType="application/vnd.openxmlformats-officedocument.oleObject"/>
  <Override PartName="/ppt/embeddings/Microsoft_Equation34.bin" ContentType="application/vnd.openxmlformats-officedocument.oleObject"/>
  <Override PartName="/ppt/embeddings/Microsoft_Equation35.bin" ContentType="application/vnd.openxmlformats-officedocument.oleObject"/>
  <Override PartName="/ppt/embeddings/Microsoft_Equation36.bin" ContentType="application/vnd.openxmlformats-officedocument.oleObject"/>
  <Override PartName="/ppt/embeddings/Microsoft_Equation37.bin" ContentType="application/vnd.openxmlformats-officedocument.oleObject"/>
  <Override PartName="/ppt/embeddings/Microsoft_Equation38.bin" ContentType="application/vnd.openxmlformats-officedocument.oleObject"/>
  <Override PartName="/ppt/embeddings/Microsoft_Equation39.bin" ContentType="application/vnd.openxmlformats-officedocument.oleObject"/>
  <Override PartName="/ppt/embeddings/Microsoft_Equation40.bin" ContentType="application/vnd.openxmlformats-officedocument.oleObject"/>
  <Override PartName="/ppt/embeddings/Microsoft_Equation41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4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7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6" r:id="rId22"/>
    <p:sldId id="278" r:id="rId23"/>
    <p:sldId id="280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954" autoAdjust="0"/>
  </p:normalViewPr>
  <p:slideViewPr>
    <p:cSldViewPr snapToGrid="0" snapToObjects="1">
      <p:cViewPr>
        <p:scale>
          <a:sx n="103" d="100"/>
          <a:sy n="103" d="100"/>
        </p:scale>
        <p:origin x="-125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emf"/><Relationship Id="rId12" Type="http://schemas.openxmlformats.org/officeDocument/2006/relationships/image" Target="../media/image31.emf"/><Relationship Id="rId13" Type="http://schemas.openxmlformats.org/officeDocument/2006/relationships/image" Target="../media/image32.emf"/><Relationship Id="rId14" Type="http://schemas.openxmlformats.org/officeDocument/2006/relationships/image" Target="../media/image33.emf"/><Relationship Id="rId15" Type="http://schemas.openxmlformats.org/officeDocument/2006/relationships/image" Target="../media/image34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25.emf"/><Relationship Id="rId7" Type="http://schemas.openxmlformats.org/officeDocument/2006/relationships/image" Target="../media/image26.emf"/><Relationship Id="rId8" Type="http://schemas.openxmlformats.org/officeDocument/2006/relationships/image" Target="../media/image27.emf"/><Relationship Id="rId9" Type="http://schemas.openxmlformats.org/officeDocument/2006/relationships/image" Target="../media/image28.emf"/><Relationship Id="rId10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17B9-0BC6-7F41-ADEA-04DEDCA3D118}" type="datetimeFigureOut">
              <a:rPr lang="en-US" smtClean="0"/>
              <a:t>5/16/12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770EE-FB04-A841-8A50-8B974750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Otimização</a:t>
            </a:r>
            <a:r>
              <a:rPr lang="pt-BR" baseline="0" dirty="0" smtClean="0"/>
              <a:t> </a:t>
            </a:r>
            <a:r>
              <a:rPr lang="pt-BR" dirty="0" smtClean="0"/>
              <a:t>refere-se ao estudo de problemas em que se busca minimizar ou maximizar uma função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770EE-FB04-A841-8A50-8B974750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770EE-FB04-A841-8A50-8B9747508E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6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Podemos dividir os Algoritmos Genéticos em: Algoritmos Genéticos Binários e Algoritmos Genéticos de Parâmetro Real.</a:t>
            </a:r>
          </a:p>
          <a:p>
            <a:endParaRPr lang="pt-BR" dirty="0" smtClean="0"/>
          </a:p>
          <a:p>
            <a:r>
              <a:rPr lang="pt-BR" dirty="0" smtClean="0"/>
              <a:t>Os Algoritmos Genéticos Binários são aqueles em que as soluções inteiras (discretas) em que estamos a trabalhar são transformadas em soluções binárias para sofrerem alterações genéticas e depois serem novamente transformadas em reais. </a:t>
            </a:r>
          </a:p>
          <a:p>
            <a:endParaRPr lang="pt-BR" dirty="0" smtClean="0"/>
          </a:p>
          <a:p>
            <a:r>
              <a:rPr lang="pt-BR" dirty="0" smtClean="0"/>
              <a:t>Os Algoritmos Genéticos com parâmetro real não sofrem nenhuma codificação, apenas são limitados a um número de casas decimais e aí sofrem as transformações análogas às transformações dos </a:t>
            </a:r>
            <a:r>
              <a:rPr lang="pt-BR" dirty="0" err="1" smtClean="0"/>
              <a:t>AG’s</a:t>
            </a:r>
            <a:r>
              <a:rPr lang="pt-BR" dirty="0" smtClean="0"/>
              <a:t> Binários.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770EE-FB04-A841-8A50-8B9747508E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Podemos dividir os Algoritmos Genéticos em: Algoritmos Genéticos Binários e Algoritmos Genéticos de Parâmetro Real.</a:t>
            </a:r>
          </a:p>
          <a:p>
            <a:endParaRPr lang="pt-BR" dirty="0" smtClean="0"/>
          </a:p>
          <a:p>
            <a:r>
              <a:rPr lang="pt-BR" dirty="0" smtClean="0"/>
              <a:t>Os Algoritmos Genéticos Binários são aqueles em que as soluções inteiras (discretas) em que estamos a trabalhar são transformadas em soluções binárias para sofrerem alterações genéticas e depois serem novamente transformadas em reais. </a:t>
            </a:r>
          </a:p>
          <a:p>
            <a:endParaRPr lang="pt-BR" dirty="0" smtClean="0"/>
          </a:p>
          <a:p>
            <a:r>
              <a:rPr lang="pt-BR" dirty="0" smtClean="0"/>
              <a:t>Os Algoritmos Genéticos com parâmetro real não sofrem nenhuma codificação, apenas são limitados a um número de casas decimais e aí sofrem as transformações análogas às transformações dos </a:t>
            </a:r>
            <a:r>
              <a:rPr lang="pt-BR" dirty="0" err="1" smtClean="0"/>
              <a:t>AG’s</a:t>
            </a:r>
            <a:r>
              <a:rPr lang="pt-BR" dirty="0" smtClean="0"/>
              <a:t> Binários.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770EE-FB04-A841-8A50-8B9747508E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Perturbaç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Gaussiana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nextDouble</a:t>
            </a:r>
            <a:r>
              <a:rPr lang="en-US" baseline="0" dirty="0" smtClean="0"/>
              <a:t>() </a:t>
            </a:r>
            <a:r>
              <a:rPr lang="en-US" baseline="0" dirty="0" smtClean="0">
                <a:sym typeface="Wingdings"/>
              </a:rPr>
              <a:t> média:0.0     </a:t>
            </a:r>
            <a:r>
              <a:rPr lang="en-US" baseline="0" dirty="0" err="1" smtClean="0">
                <a:sym typeface="Wingdings"/>
              </a:rPr>
              <a:t>desvio</a:t>
            </a:r>
            <a:r>
              <a:rPr lang="en-US" baseline="0" dirty="0" smtClean="0">
                <a:sym typeface="Wingdings"/>
              </a:rPr>
              <a:t> </a:t>
            </a:r>
            <a:r>
              <a:rPr lang="en-US" baseline="0" dirty="0" err="1" smtClean="0">
                <a:sym typeface="Wingdings"/>
              </a:rPr>
              <a:t>padrão</a:t>
            </a:r>
            <a:r>
              <a:rPr lang="en-US" baseline="0" dirty="0" smtClean="0">
                <a:sym typeface="Wingdings"/>
              </a:rPr>
              <a:t>: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770EE-FB04-A841-8A50-8B9747508E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4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1803-E84A-B54E-B7A4-2D56D64C7077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AEB3-7525-F04D-8E5A-BFAD5A6D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Microsoft_Equation19.bin"/><Relationship Id="rId21" Type="http://schemas.openxmlformats.org/officeDocument/2006/relationships/image" Target="../media/image16.emf"/><Relationship Id="rId22" Type="http://schemas.openxmlformats.org/officeDocument/2006/relationships/oleObject" Target="../embeddings/Microsoft_Equation20.bin"/><Relationship Id="rId23" Type="http://schemas.openxmlformats.org/officeDocument/2006/relationships/image" Target="../media/image17.emf"/><Relationship Id="rId24" Type="http://schemas.openxmlformats.org/officeDocument/2006/relationships/oleObject" Target="../embeddings/Microsoft_Equation21.bin"/><Relationship Id="rId25" Type="http://schemas.openxmlformats.org/officeDocument/2006/relationships/image" Target="../media/image18.emf"/><Relationship Id="rId26" Type="http://schemas.openxmlformats.org/officeDocument/2006/relationships/oleObject" Target="../embeddings/Microsoft_Equation22.bin"/><Relationship Id="rId27" Type="http://schemas.openxmlformats.org/officeDocument/2006/relationships/image" Target="../media/image19.emf"/><Relationship Id="rId28" Type="http://schemas.openxmlformats.org/officeDocument/2006/relationships/oleObject" Target="../embeddings/Microsoft_Equation23.bin"/><Relationship Id="rId29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0.bin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quation11.bin"/><Relationship Id="rId30" Type="http://schemas.openxmlformats.org/officeDocument/2006/relationships/oleObject" Target="../embeddings/Microsoft_Equation24.bin"/><Relationship Id="rId31" Type="http://schemas.openxmlformats.org/officeDocument/2006/relationships/image" Target="../media/image13.emf"/><Relationship Id="rId32" Type="http://schemas.openxmlformats.org/officeDocument/2006/relationships/oleObject" Target="../embeddings/Microsoft_Equation25.bin"/><Relationship Id="rId9" Type="http://schemas.openxmlformats.org/officeDocument/2006/relationships/oleObject" Target="../embeddings/Microsoft_Equation13.bin"/><Relationship Id="rId6" Type="http://schemas.openxmlformats.org/officeDocument/2006/relationships/image" Target="../media/image7.emf"/><Relationship Id="rId7" Type="http://schemas.openxmlformats.org/officeDocument/2006/relationships/oleObject" Target="../embeddings/Microsoft_Equation12.bin"/><Relationship Id="rId8" Type="http://schemas.openxmlformats.org/officeDocument/2006/relationships/image" Target="../media/image8.emf"/><Relationship Id="rId33" Type="http://schemas.openxmlformats.org/officeDocument/2006/relationships/oleObject" Target="../embeddings/Microsoft_Equation26.bin"/><Relationship Id="rId10" Type="http://schemas.openxmlformats.org/officeDocument/2006/relationships/image" Target="../media/image9.emf"/><Relationship Id="rId11" Type="http://schemas.openxmlformats.org/officeDocument/2006/relationships/oleObject" Target="../embeddings/Microsoft_Equation14.bin"/><Relationship Id="rId12" Type="http://schemas.openxmlformats.org/officeDocument/2006/relationships/oleObject" Target="../embeddings/Microsoft_Equation15.bin"/><Relationship Id="rId13" Type="http://schemas.openxmlformats.org/officeDocument/2006/relationships/image" Target="../media/image10.emf"/><Relationship Id="rId14" Type="http://schemas.openxmlformats.org/officeDocument/2006/relationships/oleObject" Target="../embeddings/Microsoft_Equation16.bin"/><Relationship Id="rId15" Type="http://schemas.openxmlformats.org/officeDocument/2006/relationships/image" Target="../media/image11.emf"/><Relationship Id="rId16" Type="http://schemas.openxmlformats.org/officeDocument/2006/relationships/oleObject" Target="../embeddings/Microsoft_Equation17.bin"/><Relationship Id="rId17" Type="http://schemas.openxmlformats.org/officeDocument/2006/relationships/image" Target="../media/image14.emf"/><Relationship Id="rId18" Type="http://schemas.openxmlformats.org/officeDocument/2006/relationships/oleObject" Target="../embeddings/Microsoft_Equation18.bin"/><Relationship Id="rId19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Microsoft_Equation30.bin"/><Relationship Id="rId20" Type="http://schemas.openxmlformats.org/officeDocument/2006/relationships/image" Target="../media/image28.emf"/><Relationship Id="rId21" Type="http://schemas.openxmlformats.org/officeDocument/2006/relationships/oleObject" Target="../embeddings/Microsoft_Equation36.bin"/><Relationship Id="rId22" Type="http://schemas.openxmlformats.org/officeDocument/2006/relationships/image" Target="../media/image29.emf"/><Relationship Id="rId23" Type="http://schemas.openxmlformats.org/officeDocument/2006/relationships/oleObject" Target="../embeddings/Microsoft_Equation37.bin"/><Relationship Id="rId24" Type="http://schemas.openxmlformats.org/officeDocument/2006/relationships/image" Target="../media/image30.emf"/><Relationship Id="rId25" Type="http://schemas.openxmlformats.org/officeDocument/2006/relationships/oleObject" Target="../embeddings/Microsoft_Equation38.bin"/><Relationship Id="rId26" Type="http://schemas.openxmlformats.org/officeDocument/2006/relationships/image" Target="../media/image31.emf"/><Relationship Id="rId27" Type="http://schemas.openxmlformats.org/officeDocument/2006/relationships/oleObject" Target="../embeddings/Microsoft_Equation39.bin"/><Relationship Id="rId28" Type="http://schemas.openxmlformats.org/officeDocument/2006/relationships/image" Target="../media/image32.emf"/><Relationship Id="rId29" Type="http://schemas.openxmlformats.org/officeDocument/2006/relationships/oleObject" Target="../embeddings/Microsoft_Equation40.bin"/><Relationship Id="rId30" Type="http://schemas.openxmlformats.org/officeDocument/2006/relationships/image" Target="../media/image33.emf"/><Relationship Id="rId31" Type="http://schemas.openxmlformats.org/officeDocument/2006/relationships/oleObject" Target="../embeddings/Microsoft_Equation41.bin"/><Relationship Id="rId32" Type="http://schemas.openxmlformats.org/officeDocument/2006/relationships/image" Target="../media/image34.emf"/><Relationship Id="rId10" Type="http://schemas.openxmlformats.org/officeDocument/2006/relationships/image" Target="../media/image23.emf"/><Relationship Id="rId11" Type="http://schemas.openxmlformats.org/officeDocument/2006/relationships/oleObject" Target="../embeddings/Microsoft_Equation31.bin"/><Relationship Id="rId12" Type="http://schemas.openxmlformats.org/officeDocument/2006/relationships/image" Target="../media/image24.emf"/><Relationship Id="rId13" Type="http://schemas.openxmlformats.org/officeDocument/2006/relationships/oleObject" Target="../embeddings/Microsoft_Equation32.bin"/><Relationship Id="rId14" Type="http://schemas.openxmlformats.org/officeDocument/2006/relationships/image" Target="../media/image25.emf"/><Relationship Id="rId15" Type="http://schemas.openxmlformats.org/officeDocument/2006/relationships/oleObject" Target="../embeddings/Microsoft_Equation33.bin"/><Relationship Id="rId16" Type="http://schemas.openxmlformats.org/officeDocument/2006/relationships/image" Target="../media/image26.emf"/><Relationship Id="rId17" Type="http://schemas.openxmlformats.org/officeDocument/2006/relationships/oleObject" Target="../embeddings/Microsoft_Equation34.bin"/><Relationship Id="rId18" Type="http://schemas.openxmlformats.org/officeDocument/2006/relationships/image" Target="../media/image27.emf"/><Relationship Id="rId19" Type="http://schemas.openxmlformats.org/officeDocument/2006/relationships/oleObject" Target="../embeddings/Microsoft_Equation3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7.bin"/><Relationship Id="rId4" Type="http://schemas.openxmlformats.org/officeDocument/2006/relationships/image" Target="../media/image20.emf"/><Relationship Id="rId5" Type="http://schemas.openxmlformats.org/officeDocument/2006/relationships/oleObject" Target="../embeddings/Microsoft_Equation28.bin"/><Relationship Id="rId6" Type="http://schemas.openxmlformats.org/officeDocument/2006/relationships/image" Target="../media/image21.emf"/><Relationship Id="rId7" Type="http://schemas.openxmlformats.org/officeDocument/2006/relationships/oleObject" Target="../embeddings/Microsoft_Equation29.bin"/><Relationship Id="rId8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6.png"/><Relationship Id="rId5" Type="http://schemas.openxmlformats.org/officeDocument/2006/relationships/oleObject" Target="../embeddings/Microsoft_Equation42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5.bin"/><Relationship Id="rId12" Type="http://schemas.openxmlformats.org/officeDocument/2006/relationships/oleObject" Target="../embeddings/Microsoft_Equation6.bin"/><Relationship Id="rId13" Type="http://schemas.openxmlformats.org/officeDocument/2006/relationships/image" Target="../media/image10.emf"/><Relationship Id="rId14" Type="http://schemas.openxmlformats.org/officeDocument/2006/relationships/oleObject" Target="../embeddings/Microsoft_Equation7.bin"/><Relationship Id="rId15" Type="http://schemas.openxmlformats.org/officeDocument/2006/relationships/image" Target="../media/image11.emf"/><Relationship Id="rId16" Type="http://schemas.openxmlformats.org/officeDocument/2006/relationships/oleObject" Target="../embeddings/Microsoft_Equation8.bin"/><Relationship Id="rId17" Type="http://schemas.openxmlformats.org/officeDocument/2006/relationships/image" Target="../media/image12.emf"/><Relationship Id="rId18" Type="http://schemas.openxmlformats.org/officeDocument/2006/relationships/oleObject" Target="../embeddings/Microsoft_Equation9.bin"/><Relationship Id="rId19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6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7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8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9854"/>
            <a:ext cx="7772400" cy="1470025"/>
          </a:xfrm>
        </p:spPr>
        <p:txBody>
          <a:bodyPr/>
          <a:lstStyle/>
          <a:p>
            <a:r>
              <a:rPr lang="en-US" dirty="0" err="1" smtClean="0"/>
              <a:t>Projecto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Informaç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906"/>
            <a:ext cx="6400800" cy="1752600"/>
          </a:xfrm>
        </p:spPr>
        <p:txBody>
          <a:bodyPr/>
          <a:lstStyle/>
          <a:p>
            <a:r>
              <a:rPr lang="en-US" dirty="0" smtClean="0"/>
              <a:t>Life Inspiration - </a:t>
            </a:r>
            <a:r>
              <a:rPr lang="en-US" dirty="0" err="1" smtClean="0"/>
              <a:t>Versão</a:t>
            </a:r>
            <a:r>
              <a:rPr lang="en-US" dirty="0" smtClean="0"/>
              <a:t> 0.4</a:t>
            </a:r>
          </a:p>
          <a:p>
            <a:r>
              <a:rPr lang="en-US" dirty="0" err="1" smtClean="0"/>
              <a:t>Otimização</a:t>
            </a:r>
            <a:r>
              <a:rPr lang="en-US" dirty="0" smtClean="0"/>
              <a:t> de </a:t>
            </a:r>
            <a:r>
              <a:rPr lang="en-US" dirty="0" err="1" smtClean="0"/>
              <a:t>funções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62"/>
          <a:stretch/>
        </p:blipFill>
        <p:spPr>
          <a:xfrm>
            <a:off x="3323327" y="5547737"/>
            <a:ext cx="2323668" cy="674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85" y="5678911"/>
            <a:ext cx="2478062" cy="541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75" y="5681546"/>
            <a:ext cx="2927267" cy="5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49487" y="178471"/>
            <a:ext cx="8040688" cy="3543300"/>
            <a:chOff x="2495" y="4221"/>
            <a:chExt cx="10983" cy="5220"/>
          </a:xfrm>
        </p:grpSpPr>
        <p:grpSp>
          <p:nvGrpSpPr>
            <p:cNvPr id="31" name="Group 7"/>
            <p:cNvGrpSpPr>
              <a:grpSpLocks/>
            </p:cNvGrpSpPr>
            <p:nvPr/>
          </p:nvGrpSpPr>
          <p:grpSpPr bwMode="auto">
            <a:xfrm>
              <a:off x="2495" y="4221"/>
              <a:ext cx="10983" cy="5220"/>
              <a:chOff x="2495" y="4221"/>
              <a:chExt cx="10983" cy="5220"/>
            </a:xfrm>
          </p:grpSpPr>
          <p:grpSp>
            <p:nvGrpSpPr>
              <p:cNvPr id="33" name="Group 8"/>
              <p:cNvGrpSpPr>
                <a:grpSpLocks/>
              </p:cNvGrpSpPr>
              <p:nvPr/>
            </p:nvGrpSpPr>
            <p:grpSpPr bwMode="auto">
              <a:xfrm>
                <a:off x="2495" y="4221"/>
                <a:ext cx="10983" cy="5220"/>
                <a:chOff x="2495" y="4221"/>
                <a:chExt cx="10983" cy="5220"/>
              </a:xfrm>
            </p:grpSpPr>
            <p:grpSp>
              <p:nvGrpSpPr>
                <p:cNvPr id="36" name="Group 35"/>
                <p:cNvGrpSpPr>
                  <a:grpSpLocks/>
                </p:cNvGrpSpPr>
                <p:nvPr/>
              </p:nvGrpSpPr>
              <p:grpSpPr bwMode="auto">
                <a:xfrm>
                  <a:off x="2495" y="4221"/>
                  <a:ext cx="10983" cy="5220"/>
                  <a:chOff x="2495" y="4221"/>
                  <a:chExt cx="10983" cy="5220"/>
                </a:xfrm>
              </p:grpSpPr>
              <p:grpSp>
                <p:nvGrpSpPr>
                  <p:cNvPr id="3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2495" y="4221"/>
                    <a:ext cx="10983" cy="3420"/>
                    <a:chOff x="2495" y="4221"/>
                    <a:chExt cx="10983" cy="3420"/>
                  </a:xfrm>
                </p:grpSpPr>
                <p:grpSp>
                  <p:nvGrpSpPr>
                    <p:cNvPr id="40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78" y="4221"/>
                      <a:ext cx="10080" cy="2340"/>
                      <a:chOff x="2678" y="4221"/>
                      <a:chExt cx="10080" cy="2340"/>
                    </a:xfrm>
                  </p:grpSpPr>
                  <p:sp>
                    <p:nvSpPr>
                      <p:cNvPr id="45" name="Text Box 1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66" y="4221"/>
                        <a:ext cx="3420" cy="7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l" eaLnBrk="0" hangingPunct="0"/>
                        <a:r>
                          <a:rPr lang="es-ES" sz="2600" b="0" i="0" dirty="0" err="1" smtClean="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Exploraç</a:t>
                        </a:r>
                        <a:r>
                          <a:rPr lang="es-ES" sz="2600" b="0" i="0" dirty="0" err="1" smtClean="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ão</a:t>
                        </a:r>
                        <a:endParaRPr lang="es-ES" sz="2600" b="0" i="0" dirty="0">
                          <a:solidFill>
                            <a:schemeClr val="tx1"/>
                          </a:solidFill>
                          <a:latin typeface="Verdana" pitchFamily="34" charset="0"/>
                        </a:endParaRPr>
                      </a:p>
                    </p:txBody>
                  </p:sp>
                  <p:sp>
                    <p:nvSpPr>
                      <p:cNvPr id="46" name="Text Box 1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888" y="4221"/>
                        <a:ext cx="3240" cy="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eaLnBrk="0" hangingPunct="0"/>
                        <a:r>
                          <a:rPr lang="es-ES" sz="2600" dirty="0" err="1">
                            <a:latin typeface="Verdana" pitchFamily="34" charset="0"/>
                          </a:rPr>
                          <a:t>Exploração</a:t>
                        </a:r>
                        <a:endParaRPr lang="es-ES" sz="2600" b="0" i="0" dirty="0">
                          <a:solidFill>
                            <a:schemeClr val="tx1"/>
                          </a:solidFill>
                          <a:latin typeface="Verdana" pitchFamily="34" charset="0"/>
                        </a:endParaRPr>
                      </a:p>
                    </p:txBody>
                  </p:sp>
                  <p:sp>
                    <p:nvSpPr>
                      <p:cNvPr id="47" name="Text Box 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98" y="5301"/>
                        <a:ext cx="1980" cy="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l" eaLnBrk="0" hangingPunct="0"/>
                        <a:r>
                          <a:rPr lang="es-ES" sz="2400" b="0" i="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c</a:t>
                        </a:r>
                        <a:r>
                          <a:rPr lang="es-ES" sz="2400" b="0" i="0" baseline="-2500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min</a:t>
                        </a:r>
                        <a:r>
                          <a:rPr lang="es-ES" sz="2400" b="0" i="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- </a:t>
                        </a:r>
                        <a:r>
                          <a:rPr lang="es-ES" sz="2400" b="0" i="0">
                            <a:solidFill>
                              <a:schemeClr val="tx1"/>
                            </a:solidFill>
                            <a:latin typeface="Verdana" pitchFamily="34" charset="0"/>
                            <a:sym typeface="Symbol" pitchFamily="18" charset="2"/>
                          </a:rPr>
                          <a:t>·</a:t>
                        </a:r>
                        <a:r>
                          <a:rPr lang="es-ES" sz="2400" b="0" i="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I</a:t>
                        </a:r>
                      </a:p>
                    </p:txBody>
                  </p:sp>
                  <p:sp>
                    <p:nvSpPr>
                      <p:cNvPr id="48" name="Text Box 1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338" y="5301"/>
                        <a:ext cx="2340" cy="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l" eaLnBrk="0" hangingPunct="0"/>
                        <a:r>
                          <a:rPr lang="es-ES" sz="2400" b="0" i="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c</a:t>
                        </a:r>
                        <a:r>
                          <a:rPr lang="es-ES" sz="2400" b="0" i="0" baseline="-2500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max</a:t>
                        </a:r>
                        <a:r>
                          <a:rPr lang="es-ES" sz="2400" b="0" i="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 + </a:t>
                        </a:r>
                        <a:r>
                          <a:rPr lang="es-ES" sz="2400" b="0" i="0">
                            <a:solidFill>
                              <a:schemeClr val="tx1"/>
                            </a:solidFill>
                            <a:latin typeface="Verdana" pitchFamily="34" charset="0"/>
                            <a:sym typeface="Symbol" pitchFamily="18" charset="2"/>
                          </a:rPr>
                          <a:t></a:t>
                        </a:r>
                        <a:r>
                          <a:rPr lang="es-ES" sz="2400" b="0" i="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·I</a:t>
                        </a:r>
                      </a:p>
                    </p:txBody>
                  </p:sp>
                  <p:sp>
                    <p:nvSpPr>
                      <p:cNvPr id="49" name="Text Box 1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178" y="5301"/>
                        <a:ext cx="720" cy="7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algn="l" eaLnBrk="0" hangingPunct="0"/>
                        <a:r>
                          <a:rPr lang="es-ES" sz="2400" b="0" i="0">
                            <a:solidFill>
                              <a:schemeClr val="tx1"/>
                            </a:solidFill>
                            <a:latin typeface="Verdana" pitchFamily="34" charset="0"/>
                          </a:rPr>
                          <a:t>I</a:t>
                        </a:r>
                      </a:p>
                    </p:txBody>
                  </p:sp>
                  <p:grpSp>
                    <p:nvGrpSpPr>
                      <p:cNvPr id="50" name="Group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78" y="6201"/>
                        <a:ext cx="10080" cy="360"/>
                        <a:chOff x="2678" y="6201"/>
                        <a:chExt cx="10080" cy="360"/>
                      </a:xfrm>
                    </p:grpSpPr>
                    <p:sp>
                      <p:nvSpPr>
                        <p:cNvPr id="51" name="Line 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78" y="6381"/>
                          <a:ext cx="1008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2" name="Line 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78" y="6201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3" name="Line 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758" y="6201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4" name="Line 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098" y="6201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55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158" y="6201"/>
                          <a:ext cx="0" cy="3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s-ES"/>
                        </a:p>
                      </p:txBody>
                    </p:sp>
                  </p:grpSp>
                </p:grpSp>
                <p:sp>
                  <p:nvSpPr>
                    <p:cNvPr id="41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5" y="6561"/>
                      <a:ext cx="900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l" eaLnBrk="0" hangingPunct="0"/>
                      <a:r>
                        <a:rPr lang="es-ES" sz="2400" b="0" i="0" dirty="0" err="1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a</a:t>
                      </a:r>
                      <a:r>
                        <a:rPr lang="es-ES" sz="2400" b="0" i="0" baseline="-25000" dirty="0" err="1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i</a:t>
                      </a:r>
                      <a:endParaRPr lang="es-ES" sz="2400" b="0" i="0" baseline="-25000" dirty="0">
                        <a:solidFill>
                          <a:schemeClr val="tx1"/>
                        </a:solidFill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42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738" y="6741"/>
                      <a:ext cx="900" cy="71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l" eaLnBrk="0" hangingPunct="0"/>
                      <a:r>
                        <a:rPr lang="es-ES" sz="2400" b="0" i="0" dirty="0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c</a:t>
                      </a:r>
                      <a:r>
                        <a:rPr lang="es-ES" sz="2400" b="0" i="0" baseline="30000" dirty="0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1</a:t>
                      </a:r>
                      <a:r>
                        <a:rPr lang="es-ES" sz="2400" b="0" i="0" baseline="-25000" dirty="0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i</a:t>
                      </a:r>
                    </a:p>
                  </p:txBody>
                </p:sp>
                <p:sp>
                  <p:nvSpPr>
                    <p:cNvPr id="4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98" y="6741"/>
                      <a:ext cx="1080" cy="9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l" eaLnBrk="0" hangingPunct="0"/>
                      <a:r>
                        <a:rPr lang="es-ES" sz="2400" b="0" i="0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c</a:t>
                      </a:r>
                      <a:r>
                        <a:rPr lang="es-ES" sz="2400" b="0" i="0" baseline="30000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2</a:t>
                      </a:r>
                      <a:r>
                        <a:rPr lang="es-ES" sz="2400" b="0" i="0" baseline="-25000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i</a:t>
                      </a:r>
                    </a:p>
                  </p:txBody>
                </p:sp>
                <p:sp>
                  <p:nvSpPr>
                    <p:cNvPr id="4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98" y="6741"/>
                      <a:ext cx="1080" cy="72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l" eaLnBrk="0" hangingPunct="0"/>
                      <a:r>
                        <a:rPr lang="es-ES" sz="2400" b="0" i="0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b</a:t>
                      </a:r>
                      <a:r>
                        <a:rPr lang="es-ES" sz="2400" b="0" i="0" baseline="-25000">
                          <a:solidFill>
                            <a:schemeClr val="tx1"/>
                          </a:solidFill>
                          <a:latin typeface="Verdana" pitchFamily="34" charset="0"/>
                        </a:rPr>
                        <a:t>i</a:t>
                      </a:r>
                    </a:p>
                  </p:txBody>
                </p:sp>
              </p:grpSp>
              <p:sp>
                <p:nvSpPr>
                  <p:cNvPr id="3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78" y="8361"/>
                    <a:ext cx="3960" cy="108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s-ES" sz="2600" dirty="0" err="1" smtClean="0">
                        <a:latin typeface="Verdana" pitchFamily="34" charset="0"/>
                      </a:rPr>
                      <a:t>Exploração</a:t>
                    </a:r>
                    <a:endParaRPr lang="es-ES" sz="2600" b="0" i="0" dirty="0">
                      <a:solidFill>
                        <a:schemeClr val="tx1"/>
                      </a:solidFill>
                      <a:latin typeface="Verdana" pitchFamily="34" charset="0"/>
                    </a:endParaRPr>
                  </a:p>
                </p:txBody>
              </p:sp>
            </p:grpSp>
            <p:sp>
              <p:nvSpPr>
                <p:cNvPr id="37" name="AutoShape 28"/>
                <p:cNvSpPr>
                  <a:spLocks/>
                </p:cNvSpPr>
                <p:nvPr/>
              </p:nvSpPr>
              <p:spPr bwMode="auto">
                <a:xfrm rot="5400000" flipH="1">
                  <a:off x="7448" y="6111"/>
                  <a:ext cx="360" cy="3420"/>
                </a:xfrm>
                <a:prstGeom prst="leftBrace">
                  <a:avLst>
                    <a:gd name="adj1" fmla="val 791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34" name="AutoShape 29"/>
              <p:cNvSpPr>
                <a:spLocks/>
              </p:cNvSpPr>
              <p:nvPr/>
            </p:nvSpPr>
            <p:spPr bwMode="auto">
              <a:xfrm rot="5400000" flipV="1">
                <a:off x="5108" y="4491"/>
                <a:ext cx="180" cy="1440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AutoShape 30"/>
              <p:cNvSpPr>
                <a:spLocks/>
              </p:cNvSpPr>
              <p:nvPr/>
            </p:nvSpPr>
            <p:spPr bwMode="auto">
              <a:xfrm rot="16200000" flipH="1">
                <a:off x="10118" y="4521"/>
                <a:ext cx="240" cy="144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4478" y="6381"/>
              <a:ext cx="684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18948" y="4313793"/>
            <a:ext cx="6712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 smtClean="0"/>
              <a:t>Diversidade dos filhos proporcional </a:t>
            </a:r>
            <a:r>
              <a:rPr lang="pt-BR" sz="2400" dirty="0"/>
              <a:t>à </a:t>
            </a:r>
            <a:r>
              <a:rPr lang="pt-BR" sz="2400" dirty="0" smtClean="0"/>
              <a:t>dos pais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 smtClean="0"/>
              <a:t>A </a:t>
            </a:r>
            <a:r>
              <a:rPr lang="pt-BR" sz="2400" dirty="0"/>
              <a:t>procura é muito grande, se os pais são distantes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716217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961398" y="5562091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5417953" y="4117205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4566759" y="2671088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936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618256" y="2442052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5380125" y="3813403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4416712" y="3514173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5063504" y="2135976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5280517" y="3274154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4555307" y="2769631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883744" y="1774180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5031604" y="1993151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4691344" y="2145551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4880999" y="1785128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3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3961398" y="5562091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5417953" y="4117205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Oval 32"/>
          <p:cNvSpPr/>
          <p:nvPr/>
        </p:nvSpPr>
        <p:spPr>
          <a:xfrm>
            <a:off x="4566759" y="2671088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227907" y="5849531"/>
            <a:ext cx="7334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45721" y="5826538"/>
            <a:ext cx="7334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9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5132794" y="2442052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6080772" y="4634557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4505511" y="2988635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871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530485" y="1621387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5006827" y="1938411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6025892" y="4970321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01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572983" y="1480536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/>
          <p:cNvSpPr/>
          <p:nvPr/>
        </p:nvSpPr>
        <p:spPr>
          <a:xfrm>
            <a:off x="7111653" y="3000433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6399172" y="2273319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326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/>
        </p:nvSpPr>
        <p:spPr bwMode="auto">
          <a:xfrm>
            <a:off x="1143000" y="2819400"/>
            <a:ext cx="7315200" cy="3289300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08" h="2072">
                <a:moveTo>
                  <a:pt x="0" y="2072"/>
                </a:moveTo>
                <a:cubicBezTo>
                  <a:pt x="140" y="1872"/>
                  <a:pt x="280" y="1672"/>
                  <a:pt x="432" y="1640"/>
                </a:cubicBezTo>
                <a:cubicBezTo>
                  <a:pt x="584" y="1608"/>
                  <a:pt x="728" y="2008"/>
                  <a:pt x="912" y="1880"/>
                </a:cubicBezTo>
                <a:cubicBezTo>
                  <a:pt x="1096" y="1752"/>
                  <a:pt x="1288" y="944"/>
                  <a:pt x="1536" y="872"/>
                </a:cubicBezTo>
                <a:cubicBezTo>
                  <a:pt x="1784" y="800"/>
                  <a:pt x="2168" y="1392"/>
                  <a:pt x="2400" y="1448"/>
                </a:cubicBezTo>
                <a:cubicBezTo>
                  <a:pt x="2632" y="1504"/>
                  <a:pt x="2776" y="1208"/>
                  <a:pt x="2928" y="1208"/>
                </a:cubicBezTo>
                <a:cubicBezTo>
                  <a:pt x="3080" y="1208"/>
                  <a:pt x="3152" y="1640"/>
                  <a:pt x="3312" y="1448"/>
                </a:cubicBezTo>
                <a:cubicBezTo>
                  <a:pt x="3472" y="1256"/>
                  <a:pt x="3672" y="0"/>
                  <a:pt x="3888" y="56"/>
                </a:cubicBezTo>
                <a:cubicBezTo>
                  <a:pt x="4104" y="112"/>
                  <a:pt x="4356" y="948"/>
                  <a:pt x="4608" y="178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40226" y="1441813"/>
            <a:ext cx="8077202" cy="4980763"/>
            <a:chOff x="480" y="1056"/>
            <a:chExt cx="2064" cy="1632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1611085" y="1441813"/>
            <a:ext cx="0" cy="4980763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986482" y="1441813"/>
            <a:ext cx="0" cy="4980763"/>
          </a:xfrm>
          <a:prstGeom prst="line">
            <a:avLst/>
          </a:prstGeom>
          <a:noFill/>
          <a:ln w="539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376217" y="4884062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y = </a:t>
            </a:r>
            <a:r>
              <a:rPr lang="en-US" i="1" dirty="0"/>
              <a:t>f</a:t>
            </a:r>
            <a:r>
              <a:rPr lang="en-US" dirty="0"/>
              <a:t>(x)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62856" y="170544"/>
            <a:ext cx="84545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 err="1" smtClean="0">
                <a:latin typeface="+mj-lt"/>
              </a:rPr>
              <a:t>Objectivo</a:t>
            </a:r>
            <a:r>
              <a:rPr lang="en-US" sz="2400" b="1" dirty="0" smtClean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Dada </a:t>
            </a:r>
            <a:r>
              <a:rPr lang="en-US" sz="2400" dirty="0" err="1" smtClean="0">
                <a:latin typeface="+mj-lt"/>
              </a:rPr>
              <a:t>uma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função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e</a:t>
            </a:r>
            <a:r>
              <a:rPr lang="en-US" sz="2400" dirty="0" err="1" smtClean="0">
                <a:latin typeface="+mj-lt"/>
              </a:rPr>
              <a:t>ncontrar</a:t>
            </a:r>
            <a:r>
              <a:rPr lang="en-US" sz="2400" dirty="0" smtClean="0">
                <a:latin typeface="+mj-lt"/>
              </a:rPr>
              <a:t> o </a:t>
            </a:r>
            <a:r>
              <a:rPr lang="en-US" sz="2400" dirty="0" err="1" smtClean="0">
                <a:latin typeface="+mj-lt"/>
              </a:rPr>
              <a:t>máximo</a:t>
            </a:r>
            <a:r>
              <a:rPr lang="en-US" sz="2400" dirty="0" smtClean="0">
                <a:latin typeface="+mj-lt"/>
              </a:rPr>
              <a:t> (</a:t>
            </a:r>
            <a:r>
              <a:rPr lang="en-US" sz="2400" dirty="0" err="1" smtClean="0">
                <a:latin typeface="+mj-lt"/>
              </a:rPr>
              <a:t>mínimo</a:t>
            </a:r>
            <a:r>
              <a:rPr lang="en-US" sz="2400" dirty="0" smtClean="0">
                <a:latin typeface="+mj-lt"/>
              </a:rPr>
              <a:t>) da </a:t>
            </a:r>
            <a:r>
              <a:rPr lang="en-US" sz="2400" dirty="0" err="1" smtClean="0">
                <a:latin typeface="+mj-lt"/>
              </a:rPr>
              <a:t>função</a:t>
            </a:r>
            <a:r>
              <a:rPr lang="en-US" sz="2400" dirty="0" smtClean="0">
                <a:latin typeface="+mj-lt"/>
              </a:rPr>
              <a:t> (</a:t>
            </a:r>
            <a:r>
              <a:rPr lang="en-US" sz="2400" dirty="0" err="1" smtClean="0">
                <a:latin typeface="+mj-lt"/>
              </a:rPr>
              <a:t>num</a:t>
            </a:r>
            <a:r>
              <a:rPr lang="en-US" sz="2400" dirty="0" smtClean="0">
                <a:latin typeface="+mj-lt"/>
              </a:rPr>
              <a:t> dado </a:t>
            </a:r>
            <a:r>
              <a:rPr lang="en-US" sz="2400" dirty="0" err="1" smtClean="0">
                <a:latin typeface="+mj-lt"/>
              </a:rPr>
              <a:t>intervalo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definido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48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"/>
          <p:cNvSpPr>
            <a:spLocks/>
          </p:cNvSpPr>
          <p:nvPr/>
        </p:nvSpPr>
        <p:spPr bwMode="auto">
          <a:xfrm>
            <a:off x="736983" y="1424815"/>
            <a:ext cx="6910186" cy="4297401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  <a:gd name="connsiteX0" fmla="*/ 0 w 10000"/>
              <a:gd name="connsiteY0" fmla="*/ 9739 h 9739"/>
              <a:gd name="connsiteX1" fmla="*/ 938 w 10000"/>
              <a:gd name="connsiteY1" fmla="*/ 7654 h 9739"/>
              <a:gd name="connsiteX2" fmla="*/ 1979 w 10000"/>
              <a:gd name="connsiteY2" fmla="*/ 8812 h 9739"/>
              <a:gd name="connsiteX3" fmla="*/ 3333 w 10000"/>
              <a:gd name="connsiteY3" fmla="*/ 3947 h 9739"/>
              <a:gd name="connsiteX4" fmla="*/ 5208 w 10000"/>
              <a:gd name="connsiteY4" fmla="*/ 6727 h 9739"/>
              <a:gd name="connsiteX5" fmla="*/ 6233 w 10000"/>
              <a:gd name="connsiteY5" fmla="*/ 2619 h 9739"/>
              <a:gd name="connsiteX6" fmla="*/ 7188 w 10000"/>
              <a:gd name="connsiteY6" fmla="*/ 6727 h 9739"/>
              <a:gd name="connsiteX7" fmla="*/ 8438 w 10000"/>
              <a:gd name="connsiteY7" fmla="*/ 9 h 9739"/>
              <a:gd name="connsiteX8" fmla="*/ 10000 w 10000"/>
              <a:gd name="connsiteY8" fmla="*/ 8349 h 9739"/>
              <a:gd name="connsiteX0" fmla="*/ 0 w 10000"/>
              <a:gd name="connsiteY0" fmla="*/ 10000 h 10000"/>
              <a:gd name="connsiteX1" fmla="*/ 938 w 10000"/>
              <a:gd name="connsiteY1" fmla="*/ 7859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333 w 10000"/>
              <a:gd name="connsiteY3" fmla="*/ 4053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0000"/>
              <a:gd name="connsiteX1" fmla="*/ 1155 w 10000"/>
              <a:gd name="connsiteY1" fmla="*/ 6537 h 10000"/>
              <a:gd name="connsiteX2" fmla="*/ 2630 w 10000"/>
              <a:gd name="connsiteY2" fmla="*/ 9103 h 10000"/>
              <a:gd name="connsiteX3" fmla="*/ 3719 w 10000"/>
              <a:gd name="connsiteY3" fmla="*/ 3888 h 10000"/>
              <a:gd name="connsiteX4" fmla="*/ 5208 w 10000"/>
              <a:gd name="connsiteY4" fmla="*/ 6907 h 10000"/>
              <a:gd name="connsiteX5" fmla="*/ 6233 w 10000"/>
              <a:gd name="connsiteY5" fmla="*/ 2689 h 10000"/>
              <a:gd name="connsiteX6" fmla="*/ 7188 w 10000"/>
              <a:gd name="connsiteY6" fmla="*/ 6907 h 10000"/>
              <a:gd name="connsiteX7" fmla="*/ 8438 w 10000"/>
              <a:gd name="connsiteY7" fmla="*/ 9 h 10000"/>
              <a:gd name="connsiteX8" fmla="*/ 10000 w 10000"/>
              <a:gd name="connsiteY8" fmla="*/ 8573 h 10000"/>
              <a:gd name="connsiteX0" fmla="*/ 0 w 10000"/>
              <a:gd name="connsiteY0" fmla="*/ 10000 h 11096"/>
              <a:gd name="connsiteX1" fmla="*/ 1155 w 10000"/>
              <a:gd name="connsiteY1" fmla="*/ 6537 h 11096"/>
              <a:gd name="connsiteX2" fmla="*/ 2630 w 10000"/>
              <a:gd name="connsiteY2" fmla="*/ 9103 h 11096"/>
              <a:gd name="connsiteX3" fmla="*/ 3719 w 10000"/>
              <a:gd name="connsiteY3" fmla="*/ 3888 h 11096"/>
              <a:gd name="connsiteX4" fmla="*/ 5256 w 10000"/>
              <a:gd name="connsiteY4" fmla="*/ 11092 h 11096"/>
              <a:gd name="connsiteX5" fmla="*/ 6233 w 10000"/>
              <a:gd name="connsiteY5" fmla="*/ 2689 h 11096"/>
              <a:gd name="connsiteX6" fmla="*/ 7188 w 10000"/>
              <a:gd name="connsiteY6" fmla="*/ 6907 h 11096"/>
              <a:gd name="connsiteX7" fmla="*/ 8438 w 10000"/>
              <a:gd name="connsiteY7" fmla="*/ 9 h 11096"/>
              <a:gd name="connsiteX8" fmla="*/ 10000 w 10000"/>
              <a:gd name="connsiteY8" fmla="*/ 8573 h 11096"/>
              <a:gd name="connsiteX0" fmla="*/ 0 w 9687"/>
              <a:gd name="connsiteY0" fmla="*/ 10000 h 11096"/>
              <a:gd name="connsiteX1" fmla="*/ 842 w 9687"/>
              <a:gd name="connsiteY1" fmla="*/ 6537 h 11096"/>
              <a:gd name="connsiteX2" fmla="*/ 2317 w 9687"/>
              <a:gd name="connsiteY2" fmla="*/ 9103 h 11096"/>
              <a:gd name="connsiteX3" fmla="*/ 3406 w 9687"/>
              <a:gd name="connsiteY3" fmla="*/ 3888 h 11096"/>
              <a:gd name="connsiteX4" fmla="*/ 4943 w 9687"/>
              <a:gd name="connsiteY4" fmla="*/ 11092 h 11096"/>
              <a:gd name="connsiteX5" fmla="*/ 5920 w 9687"/>
              <a:gd name="connsiteY5" fmla="*/ 2689 h 11096"/>
              <a:gd name="connsiteX6" fmla="*/ 6875 w 9687"/>
              <a:gd name="connsiteY6" fmla="*/ 6907 h 11096"/>
              <a:gd name="connsiteX7" fmla="*/ 8125 w 9687"/>
              <a:gd name="connsiteY7" fmla="*/ 9 h 11096"/>
              <a:gd name="connsiteX8" fmla="*/ 9687 w 9687"/>
              <a:gd name="connsiteY8" fmla="*/ 8573 h 11096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03 w 10000"/>
              <a:gd name="connsiteY4" fmla="*/ 9996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111 w 10000"/>
              <a:gd name="connsiteY5" fmla="*/ 242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12 h 11994"/>
              <a:gd name="connsiteX1" fmla="*/ 869 w 10000"/>
              <a:gd name="connsiteY1" fmla="*/ 5891 h 11994"/>
              <a:gd name="connsiteX2" fmla="*/ 2467 w 10000"/>
              <a:gd name="connsiteY2" fmla="*/ 11976 h 11994"/>
              <a:gd name="connsiteX3" fmla="*/ 3516 w 10000"/>
              <a:gd name="connsiteY3" fmla="*/ 3504 h 11994"/>
              <a:gd name="connsiteX4" fmla="*/ 5153 w 10000"/>
              <a:gd name="connsiteY4" fmla="*/ 11932 h 11994"/>
              <a:gd name="connsiteX5" fmla="*/ 6061 w 10000"/>
              <a:gd name="connsiteY5" fmla="*/ 1133 h 11994"/>
              <a:gd name="connsiteX6" fmla="*/ 7097 w 10000"/>
              <a:gd name="connsiteY6" fmla="*/ 6225 h 11994"/>
              <a:gd name="connsiteX7" fmla="*/ 8388 w 10000"/>
              <a:gd name="connsiteY7" fmla="*/ 8 h 11994"/>
              <a:gd name="connsiteX8" fmla="*/ 10000 w 10000"/>
              <a:gd name="connsiteY8" fmla="*/ 7726 h 11994"/>
              <a:gd name="connsiteX0" fmla="*/ 0 w 10000"/>
              <a:gd name="connsiteY0" fmla="*/ 9008 h 12079"/>
              <a:gd name="connsiteX1" fmla="*/ 869 w 10000"/>
              <a:gd name="connsiteY1" fmla="*/ 5887 h 12079"/>
              <a:gd name="connsiteX2" fmla="*/ 2467 w 10000"/>
              <a:gd name="connsiteY2" fmla="*/ 11972 h 12079"/>
              <a:gd name="connsiteX3" fmla="*/ 3516 w 10000"/>
              <a:gd name="connsiteY3" fmla="*/ 3500 h 12079"/>
              <a:gd name="connsiteX4" fmla="*/ 5153 w 10000"/>
              <a:gd name="connsiteY4" fmla="*/ 11928 h 12079"/>
              <a:gd name="connsiteX5" fmla="*/ 6061 w 10000"/>
              <a:gd name="connsiteY5" fmla="*/ 1129 h 12079"/>
              <a:gd name="connsiteX6" fmla="*/ 7296 w 10000"/>
              <a:gd name="connsiteY6" fmla="*/ 12077 h 12079"/>
              <a:gd name="connsiteX7" fmla="*/ 8388 w 10000"/>
              <a:gd name="connsiteY7" fmla="*/ 4 h 12079"/>
              <a:gd name="connsiteX8" fmla="*/ 10000 w 10000"/>
              <a:gd name="connsiteY8" fmla="*/ 7722 h 12079"/>
              <a:gd name="connsiteX0" fmla="*/ 0 w 9876"/>
              <a:gd name="connsiteY0" fmla="*/ 9008 h 12079"/>
              <a:gd name="connsiteX1" fmla="*/ 869 w 9876"/>
              <a:gd name="connsiteY1" fmla="*/ 5887 h 12079"/>
              <a:gd name="connsiteX2" fmla="*/ 2467 w 9876"/>
              <a:gd name="connsiteY2" fmla="*/ 11972 h 12079"/>
              <a:gd name="connsiteX3" fmla="*/ 3516 w 9876"/>
              <a:gd name="connsiteY3" fmla="*/ 3500 h 12079"/>
              <a:gd name="connsiteX4" fmla="*/ 5153 w 9876"/>
              <a:gd name="connsiteY4" fmla="*/ 11928 h 12079"/>
              <a:gd name="connsiteX5" fmla="*/ 6061 w 9876"/>
              <a:gd name="connsiteY5" fmla="*/ 1129 h 12079"/>
              <a:gd name="connsiteX6" fmla="*/ 7296 w 9876"/>
              <a:gd name="connsiteY6" fmla="*/ 12077 h 12079"/>
              <a:gd name="connsiteX7" fmla="*/ 8388 w 9876"/>
              <a:gd name="connsiteY7" fmla="*/ 4 h 12079"/>
              <a:gd name="connsiteX8" fmla="*/ 9876 w 9876"/>
              <a:gd name="connsiteY8" fmla="*/ 11742 h 12079"/>
              <a:gd name="connsiteX0" fmla="*/ 0 w 9874"/>
              <a:gd name="connsiteY0" fmla="*/ 9923 h 9999"/>
              <a:gd name="connsiteX1" fmla="*/ 754 w 9874"/>
              <a:gd name="connsiteY1" fmla="*/ 4874 h 9999"/>
              <a:gd name="connsiteX2" fmla="*/ 2372 w 9874"/>
              <a:gd name="connsiteY2" fmla="*/ 9911 h 9999"/>
              <a:gd name="connsiteX3" fmla="*/ 3434 w 9874"/>
              <a:gd name="connsiteY3" fmla="*/ 2898 h 9999"/>
              <a:gd name="connsiteX4" fmla="*/ 5092 w 9874"/>
              <a:gd name="connsiteY4" fmla="*/ 9875 h 9999"/>
              <a:gd name="connsiteX5" fmla="*/ 6011 w 9874"/>
              <a:gd name="connsiteY5" fmla="*/ 935 h 9999"/>
              <a:gd name="connsiteX6" fmla="*/ 7262 w 9874"/>
              <a:gd name="connsiteY6" fmla="*/ 9998 h 9999"/>
              <a:gd name="connsiteX7" fmla="*/ 8367 w 9874"/>
              <a:gd name="connsiteY7" fmla="*/ 3 h 9999"/>
              <a:gd name="connsiteX8" fmla="*/ 9874 w 9874"/>
              <a:gd name="connsiteY8" fmla="*/ 9721 h 9999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5259 w 10102"/>
              <a:gd name="connsiteY4" fmla="*/ 9876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102"/>
              <a:gd name="connsiteY0" fmla="*/ 9965 h 10000"/>
              <a:gd name="connsiteX1" fmla="*/ 866 w 10102"/>
              <a:gd name="connsiteY1" fmla="*/ 4874 h 10000"/>
              <a:gd name="connsiteX2" fmla="*/ 2504 w 10102"/>
              <a:gd name="connsiteY2" fmla="*/ 9912 h 10000"/>
              <a:gd name="connsiteX3" fmla="*/ 3580 w 10102"/>
              <a:gd name="connsiteY3" fmla="*/ 2898 h 10000"/>
              <a:gd name="connsiteX4" fmla="*/ 4927 w 10102"/>
              <a:gd name="connsiteY4" fmla="*/ 9917 h 10000"/>
              <a:gd name="connsiteX5" fmla="*/ 6190 w 10102"/>
              <a:gd name="connsiteY5" fmla="*/ 935 h 10000"/>
              <a:gd name="connsiteX6" fmla="*/ 7457 w 10102"/>
              <a:gd name="connsiteY6" fmla="*/ 9999 h 10000"/>
              <a:gd name="connsiteX7" fmla="*/ 8576 w 10102"/>
              <a:gd name="connsiteY7" fmla="*/ 3 h 10000"/>
              <a:gd name="connsiteX8" fmla="*/ 10102 w 10102"/>
              <a:gd name="connsiteY8" fmla="*/ 9722 h 1000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504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92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376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190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576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580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866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  <a:gd name="connsiteX0" fmla="*/ 0 w 10000"/>
              <a:gd name="connsiteY0" fmla="*/ 9965 h 10010"/>
              <a:gd name="connsiteX1" fmla="*/ 968 w 10000"/>
              <a:gd name="connsiteY1" fmla="*/ 4874 h 10010"/>
              <a:gd name="connsiteX2" fmla="*/ 2172 w 10000"/>
              <a:gd name="connsiteY2" fmla="*/ 9912 h 10010"/>
              <a:gd name="connsiteX3" fmla="*/ 3452 w 10000"/>
              <a:gd name="connsiteY3" fmla="*/ 2898 h 10010"/>
              <a:gd name="connsiteX4" fmla="*/ 4697 w 10000"/>
              <a:gd name="connsiteY4" fmla="*/ 9917 h 10010"/>
              <a:gd name="connsiteX5" fmla="*/ 6088 w 10000"/>
              <a:gd name="connsiteY5" fmla="*/ 935 h 10010"/>
              <a:gd name="connsiteX6" fmla="*/ 7457 w 10000"/>
              <a:gd name="connsiteY6" fmla="*/ 9999 h 10010"/>
              <a:gd name="connsiteX7" fmla="*/ 8704 w 10000"/>
              <a:gd name="connsiteY7" fmla="*/ 3 h 10010"/>
              <a:gd name="connsiteX8" fmla="*/ 10000 w 10000"/>
              <a:gd name="connsiteY8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10">
                <a:moveTo>
                  <a:pt x="0" y="9965"/>
                </a:moveTo>
                <a:cubicBezTo>
                  <a:pt x="322" y="9225"/>
                  <a:pt x="606" y="4883"/>
                  <a:pt x="968" y="4874"/>
                </a:cubicBezTo>
                <a:cubicBezTo>
                  <a:pt x="1330" y="4865"/>
                  <a:pt x="1758" y="10241"/>
                  <a:pt x="2172" y="9912"/>
                </a:cubicBezTo>
                <a:cubicBezTo>
                  <a:pt x="2586" y="9583"/>
                  <a:pt x="3031" y="2897"/>
                  <a:pt x="3452" y="2898"/>
                </a:cubicBezTo>
                <a:cubicBezTo>
                  <a:pt x="3873" y="2899"/>
                  <a:pt x="4258" y="10244"/>
                  <a:pt x="4697" y="9917"/>
                </a:cubicBezTo>
                <a:cubicBezTo>
                  <a:pt x="5136" y="9590"/>
                  <a:pt x="5628" y="921"/>
                  <a:pt x="6088" y="935"/>
                </a:cubicBezTo>
                <a:cubicBezTo>
                  <a:pt x="6548" y="949"/>
                  <a:pt x="7021" y="10154"/>
                  <a:pt x="7457" y="9999"/>
                </a:cubicBezTo>
                <a:cubicBezTo>
                  <a:pt x="7893" y="9844"/>
                  <a:pt x="8207" y="-204"/>
                  <a:pt x="8704" y="3"/>
                </a:cubicBezTo>
                <a:cubicBezTo>
                  <a:pt x="9199" y="212"/>
                  <a:pt x="9421" y="6919"/>
                  <a:pt x="10000" y="100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334506" y="1018429"/>
            <a:ext cx="8573562" cy="4980763"/>
            <a:chOff x="480" y="1056"/>
            <a:chExt cx="2064" cy="1632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 flipV="1">
              <a:off x="576" y="105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480" y="25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687356" y="1381508"/>
            <a:ext cx="127768" cy="127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33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220"/>
            <a:ext cx="8229600" cy="5242751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/>
              <a:t>Seleccionam</a:t>
            </a:r>
            <a:r>
              <a:rPr lang="en-US" sz="2800" dirty="0" smtClean="0"/>
              <a:t>-se 2 </a:t>
            </a:r>
            <a:r>
              <a:rPr lang="en-US" sz="2800" dirty="0" err="1" smtClean="0"/>
              <a:t>individuos</a:t>
            </a:r>
            <a:r>
              <a:rPr lang="en-US" sz="2800" dirty="0" smtClean="0"/>
              <a:t>    e 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reproduç</a:t>
            </a:r>
            <a:r>
              <a:rPr lang="en-US" sz="2800" dirty="0" err="1" smtClean="0"/>
              <a:t>ão</a:t>
            </a:r>
            <a:endParaRPr lang="en-US" sz="2800" dirty="0" smtClean="0"/>
          </a:p>
          <a:p>
            <a:r>
              <a:rPr lang="en-US" sz="2800" dirty="0" err="1" smtClean="0"/>
              <a:t>Seleccionam</a:t>
            </a:r>
            <a:r>
              <a:rPr lang="en-US" sz="2800" dirty="0" smtClean="0"/>
              <a:t>-se 2 genes, </a:t>
            </a:r>
            <a:r>
              <a:rPr lang="en-US" sz="2800" dirty="0" smtClean="0">
                <a:solidFill>
                  <a:schemeClr val="accent1"/>
                </a:solidFill>
              </a:rPr>
              <a:t>  </a:t>
            </a:r>
            <a:r>
              <a:rPr lang="en-US" sz="2800" dirty="0" smtClean="0"/>
              <a:t>  e  </a:t>
            </a:r>
            <a:r>
              <a:rPr lang="en-US" sz="2800" dirty="0" smtClean="0">
                <a:solidFill>
                  <a:schemeClr val="accent2"/>
                </a:solidFill>
              </a:rPr>
              <a:t>   </a:t>
            </a:r>
            <a:r>
              <a:rPr lang="en-US" sz="2800" dirty="0" smtClean="0"/>
              <a:t>, dos </a:t>
            </a:r>
            <a:r>
              <a:rPr lang="en-US" sz="2800" dirty="0" err="1" smtClean="0"/>
              <a:t>individuos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  </a:t>
            </a:r>
            <a:r>
              <a:rPr lang="en-US" sz="2800" dirty="0" smtClean="0"/>
              <a:t> e </a:t>
            </a:r>
            <a:r>
              <a:rPr lang="en-US" sz="2800" dirty="0" smtClean="0">
                <a:solidFill>
                  <a:schemeClr val="accent2"/>
                </a:solidFill>
              </a:rPr>
              <a:t>  </a:t>
            </a:r>
            <a:r>
              <a:rPr lang="en-US" sz="2800" dirty="0" smtClean="0"/>
              <a:t> </a:t>
            </a:r>
            <a:r>
              <a:rPr lang="en-US" sz="2800" dirty="0" err="1" smtClean="0"/>
              <a:t>respectivamente</a:t>
            </a:r>
            <a:r>
              <a:rPr lang="en-US" sz="2800" dirty="0" smtClean="0"/>
              <a:t>,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endParaRPr lang="en-US" sz="2800" dirty="0" smtClean="0"/>
          </a:p>
          <a:p>
            <a:r>
              <a:rPr lang="en-US" sz="2800" dirty="0" smtClean="0"/>
              <a:t>Gera-se um </a:t>
            </a:r>
            <a:r>
              <a:rPr lang="en-US" sz="2800" dirty="0" err="1" smtClean="0"/>
              <a:t>n</a:t>
            </a:r>
            <a:r>
              <a:rPr lang="en-US" sz="2800" dirty="0" err="1" smtClean="0"/>
              <a:t>ú</a:t>
            </a:r>
            <a:r>
              <a:rPr lang="en-US" sz="2800" dirty="0" err="1" smtClean="0"/>
              <a:t>mero</a:t>
            </a:r>
            <a:r>
              <a:rPr lang="en-US" sz="2800" dirty="0" smtClean="0"/>
              <a:t> </a:t>
            </a:r>
            <a:r>
              <a:rPr lang="en-US" sz="2800" dirty="0" err="1" smtClean="0"/>
              <a:t>aleat</a:t>
            </a:r>
            <a:r>
              <a:rPr lang="en-US" sz="2800" dirty="0" err="1" smtClean="0"/>
              <a:t>ório</a:t>
            </a:r>
            <a:r>
              <a:rPr lang="en-US" sz="2800" dirty="0" smtClean="0"/>
              <a:t> </a:t>
            </a:r>
            <a:r>
              <a:rPr lang="en-US" sz="2800" b="1" dirty="0" smtClean="0"/>
              <a:t>  </a:t>
            </a:r>
            <a:r>
              <a:rPr lang="en-US" sz="2800" dirty="0" smtClean="0"/>
              <a:t> </a:t>
            </a:r>
            <a:r>
              <a:rPr lang="en-US" sz="2800" dirty="0" err="1" smtClean="0"/>
              <a:t>percencente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intervalo</a:t>
            </a:r>
            <a:r>
              <a:rPr lang="en-US" sz="2800" dirty="0" smtClean="0"/>
              <a:t>  </a:t>
            </a:r>
          </a:p>
          <a:p>
            <a:r>
              <a:rPr lang="en-US" sz="2800" dirty="0" err="1" smtClean="0"/>
              <a:t>Calculam</a:t>
            </a:r>
            <a:r>
              <a:rPr lang="en-US" sz="2800" dirty="0" smtClean="0"/>
              <a:t>-se </a:t>
            </a:r>
            <a:r>
              <a:rPr lang="en-US" sz="2800" dirty="0" err="1" smtClean="0"/>
              <a:t>os</a:t>
            </a:r>
            <a:r>
              <a:rPr lang="en-US" sz="2800" dirty="0" smtClean="0"/>
              <a:t> genes </a:t>
            </a:r>
            <a:r>
              <a:rPr lang="en-US" sz="2800" dirty="0" smtClean="0">
                <a:solidFill>
                  <a:schemeClr val="accent1"/>
                </a:solidFill>
              </a:rPr>
              <a:t>  </a:t>
            </a:r>
            <a:r>
              <a:rPr lang="en-US" sz="2800" dirty="0" smtClean="0"/>
              <a:t>   e  </a:t>
            </a:r>
            <a:r>
              <a:rPr lang="en-US" sz="2800" dirty="0" smtClean="0">
                <a:solidFill>
                  <a:schemeClr val="accent2"/>
                </a:solidFill>
              </a:rPr>
              <a:t>   </a:t>
            </a:r>
            <a:r>
              <a:rPr lang="en-US" sz="2800" dirty="0" smtClean="0"/>
              <a:t>, dos </a:t>
            </a:r>
            <a:r>
              <a:rPr lang="en-US" sz="2800" dirty="0" err="1" smtClean="0"/>
              <a:t>novos</a:t>
            </a:r>
            <a:r>
              <a:rPr lang="en-US" sz="2800" dirty="0" smtClean="0"/>
              <a:t> </a:t>
            </a:r>
            <a:r>
              <a:rPr lang="en-US" sz="2800" dirty="0" err="1" smtClean="0"/>
              <a:t>individuos</a:t>
            </a:r>
            <a:r>
              <a:rPr lang="en-US" sz="2800" dirty="0" smtClean="0"/>
              <a:t>   e    , da </a:t>
            </a:r>
            <a:r>
              <a:rPr lang="en-US" sz="2800" dirty="0" err="1" smtClean="0"/>
              <a:t>seguinte</a:t>
            </a:r>
            <a:r>
              <a:rPr lang="en-US" sz="2800" dirty="0" smtClean="0"/>
              <a:t> forma: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   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   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endParaRPr lang="en-US" sz="2800" b="1" dirty="0" smtClean="0"/>
          </a:p>
          <a:p>
            <a:r>
              <a:rPr lang="en-US" sz="2800" dirty="0" smtClean="0"/>
              <a:t>Volta-se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segundo</a:t>
            </a:r>
            <a:r>
              <a:rPr lang="en-US" sz="2800" dirty="0" smtClean="0"/>
              <a:t> </a:t>
            </a:r>
            <a:r>
              <a:rPr lang="en-US" sz="2800" dirty="0" err="1" smtClean="0"/>
              <a:t>ponto</a:t>
            </a:r>
            <a:r>
              <a:rPr lang="en-US" sz="2800" dirty="0" smtClean="0"/>
              <a:t> </a:t>
            </a:r>
            <a:r>
              <a:rPr lang="en-US" sz="2800" dirty="0" err="1" smtClean="0"/>
              <a:t>até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todos</a:t>
            </a:r>
            <a:r>
              <a:rPr lang="en-US" sz="2800" dirty="0" smtClean="0"/>
              <a:t> </a:t>
            </a:r>
            <a:r>
              <a:rPr lang="en-US" sz="2800" dirty="0" err="1" smtClean="0"/>
              <a:t>os</a:t>
            </a:r>
            <a:r>
              <a:rPr lang="en-US" sz="2800" dirty="0" smtClean="0"/>
              <a:t> genes dos </a:t>
            </a:r>
            <a:r>
              <a:rPr lang="en-US" sz="2800" dirty="0" err="1" smtClean="0"/>
              <a:t>individuos</a:t>
            </a:r>
            <a:r>
              <a:rPr lang="en-US" sz="2800" dirty="0" smtClean="0"/>
              <a:t>    e    </a:t>
            </a:r>
            <a:r>
              <a:rPr lang="en-US" sz="2800" dirty="0" err="1" smtClean="0"/>
              <a:t>sejam</a:t>
            </a:r>
            <a:r>
              <a:rPr lang="en-US" sz="2800" dirty="0" smtClean="0"/>
              <a:t> </a:t>
            </a:r>
            <a:r>
              <a:rPr lang="en-US" sz="2800" dirty="0" err="1" smtClean="0"/>
              <a:t>percorridos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06585"/>
              </p:ext>
            </p:extLst>
          </p:nvPr>
        </p:nvGraphicFramePr>
        <p:xfrm>
          <a:off x="4965681" y="1501272"/>
          <a:ext cx="275756" cy="36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5681" y="1501272"/>
                        <a:ext cx="275756" cy="36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874563"/>
              </p:ext>
            </p:extLst>
          </p:nvPr>
        </p:nvGraphicFramePr>
        <p:xfrm>
          <a:off x="5448300" y="1501775"/>
          <a:ext cx="2984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5" imgW="165100" imgH="203200" progId="Equation.3">
                  <p:embed/>
                </p:oleObj>
              </mc:Choice>
              <mc:Fallback>
                <p:oleObj name="Equation" r:id="rId5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0" y="1501775"/>
                        <a:ext cx="298450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919051"/>
              </p:ext>
            </p:extLst>
          </p:nvPr>
        </p:nvGraphicFramePr>
        <p:xfrm>
          <a:off x="4371975" y="1922463"/>
          <a:ext cx="4349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Equation" r:id="rId7" imgW="241300" imgH="241300" progId="Equation.3">
                  <p:embed/>
                </p:oleObj>
              </mc:Choice>
              <mc:Fallback>
                <p:oleObj name="Equation" r:id="rId7" imgW="241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1975" y="1922463"/>
                        <a:ext cx="434975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57696"/>
              </p:ext>
            </p:extLst>
          </p:nvPr>
        </p:nvGraphicFramePr>
        <p:xfrm>
          <a:off x="4991100" y="1922463"/>
          <a:ext cx="4572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Equation" r:id="rId9" imgW="254000" imgH="241300" progId="Equation.3">
                  <p:embed/>
                </p:oleObj>
              </mc:Choice>
              <mc:Fallback>
                <p:oleObj name="Equation" r:id="rId9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1100" y="1922463"/>
                        <a:ext cx="45720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571125"/>
              </p:ext>
            </p:extLst>
          </p:nvPr>
        </p:nvGraphicFramePr>
        <p:xfrm>
          <a:off x="7646986" y="1956425"/>
          <a:ext cx="275756" cy="36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name="Equation" r:id="rId11" imgW="152400" imgH="203200" progId="Equation.3">
                  <p:embed/>
                </p:oleObj>
              </mc:Choice>
              <mc:Fallback>
                <p:oleObj name="Equation" r:id="rId11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6986" y="1956425"/>
                        <a:ext cx="275756" cy="36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607649"/>
              </p:ext>
            </p:extLst>
          </p:nvPr>
        </p:nvGraphicFramePr>
        <p:xfrm>
          <a:off x="8160787" y="1955800"/>
          <a:ext cx="2984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name="Equation" r:id="rId12" imgW="165100" imgH="203200" progId="Equation.3">
                  <p:embed/>
                </p:oleObj>
              </mc:Choice>
              <mc:Fallback>
                <p:oleObj name="Equation" r:id="rId12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60787" y="1955800"/>
                        <a:ext cx="29845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531908"/>
              </p:ext>
            </p:extLst>
          </p:nvPr>
        </p:nvGraphicFramePr>
        <p:xfrm>
          <a:off x="5183188" y="2798763"/>
          <a:ext cx="276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14" imgW="152400" imgH="215900" progId="Equation.3">
                  <p:embed/>
                </p:oleObj>
              </mc:Choice>
              <mc:Fallback>
                <p:oleObj name="Equation" r:id="rId14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3188" y="2798763"/>
                        <a:ext cx="2762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243310"/>
              </p:ext>
            </p:extLst>
          </p:nvPr>
        </p:nvGraphicFramePr>
        <p:xfrm>
          <a:off x="4002088" y="3597275"/>
          <a:ext cx="434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0" name="Equation" r:id="rId16" imgW="241300" imgH="241300" progId="Equation.3">
                  <p:embed/>
                </p:oleObj>
              </mc:Choice>
              <mc:Fallback>
                <p:oleObj name="Equation" r:id="rId16" imgW="241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02088" y="3597275"/>
                        <a:ext cx="4349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48899"/>
              </p:ext>
            </p:extLst>
          </p:nvPr>
        </p:nvGraphicFramePr>
        <p:xfrm>
          <a:off x="4633913" y="3597275"/>
          <a:ext cx="457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1" name="Equation" r:id="rId18" imgW="254000" imgH="241300" progId="Equation.3">
                  <p:embed/>
                </p:oleObj>
              </mc:Choice>
              <mc:Fallback>
                <p:oleObj name="Equation" r:id="rId18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33913" y="3597275"/>
                        <a:ext cx="4572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639839"/>
              </p:ext>
            </p:extLst>
          </p:nvPr>
        </p:nvGraphicFramePr>
        <p:xfrm>
          <a:off x="8223250" y="3652838"/>
          <a:ext cx="2984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Equation" r:id="rId20" imgW="165100" imgH="203200" progId="Equation.3">
                  <p:embed/>
                </p:oleObj>
              </mc:Choice>
              <mc:Fallback>
                <p:oleObj name="Equation" r:id="rId20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223250" y="3652838"/>
                        <a:ext cx="29845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9175"/>
              </p:ext>
            </p:extLst>
          </p:nvPr>
        </p:nvGraphicFramePr>
        <p:xfrm>
          <a:off x="1066471" y="4056063"/>
          <a:ext cx="3222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Equation" r:id="rId22" imgW="177800" imgH="203200" progId="Equation.3">
                  <p:embed/>
                </p:oleObj>
              </mc:Choice>
              <mc:Fallback>
                <p:oleObj name="Equation" r:id="rId22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66471" y="4056063"/>
                        <a:ext cx="32226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985917"/>
              </p:ext>
            </p:extLst>
          </p:nvPr>
        </p:nvGraphicFramePr>
        <p:xfrm>
          <a:off x="879133" y="4477355"/>
          <a:ext cx="29765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name="Equation" r:id="rId24" imgW="1651000" imgH="241300" progId="Equation.3">
                  <p:embed/>
                </p:oleObj>
              </mc:Choice>
              <mc:Fallback>
                <p:oleObj name="Equation" r:id="rId24" imgW="1651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79133" y="4477355"/>
                        <a:ext cx="297656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826871"/>
              </p:ext>
            </p:extLst>
          </p:nvPr>
        </p:nvGraphicFramePr>
        <p:xfrm>
          <a:off x="890588" y="4924425"/>
          <a:ext cx="2952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name="Equation" r:id="rId26" imgW="1638300" imgH="241300" progId="Equation.3">
                  <p:embed/>
                </p:oleObj>
              </mc:Choice>
              <mc:Fallback>
                <p:oleObj name="Equation" r:id="rId26" imgW="1638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90588" y="4924425"/>
                        <a:ext cx="2952750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316400"/>
              </p:ext>
            </p:extLst>
          </p:nvPr>
        </p:nvGraphicFramePr>
        <p:xfrm>
          <a:off x="2247949" y="3126808"/>
          <a:ext cx="11747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name="Equation" r:id="rId28" imgW="647700" imgH="241300" progId="Equation.3">
                  <p:embed/>
                </p:oleObj>
              </mc:Choice>
              <mc:Fallback>
                <p:oleObj name="Equation" r:id="rId28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247949" y="3126808"/>
                        <a:ext cx="11747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692591"/>
              </p:ext>
            </p:extLst>
          </p:nvPr>
        </p:nvGraphicFramePr>
        <p:xfrm>
          <a:off x="4652113" y="2335049"/>
          <a:ext cx="30845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name="Equation" r:id="rId30" imgW="1701800" imgH="203200" progId="Equation.3">
                  <p:embed/>
                </p:oleObj>
              </mc:Choice>
              <mc:Fallback>
                <p:oleObj name="Equation" r:id="rId30" imgW="1701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52113" y="2335049"/>
                        <a:ext cx="30845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15949"/>
              </p:ext>
            </p:extLst>
          </p:nvPr>
        </p:nvGraphicFramePr>
        <p:xfrm>
          <a:off x="2983295" y="5836080"/>
          <a:ext cx="275756" cy="36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name="Equation" r:id="rId32" imgW="152400" imgH="203200" progId="Equation.3">
                  <p:embed/>
                </p:oleObj>
              </mc:Choice>
              <mc:Fallback>
                <p:oleObj name="Equation" r:id="rId32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3295" y="5836080"/>
                        <a:ext cx="275756" cy="36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994996"/>
              </p:ext>
            </p:extLst>
          </p:nvPr>
        </p:nvGraphicFramePr>
        <p:xfrm>
          <a:off x="3465739" y="5836080"/>
          <a:ext cx="2984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name="Equation" r:id="rId33" imgW="165100" imgH="203200" progId="Equation.3">
                  <p:embed/>
                </p:oleObj>
              </mc:Choice>
              <mc:Fallback>
                <p:oleObj name="Equation" r:id="rId33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5739" y="5836080"/>
                        <a:ext cx="298450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7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6169"/>
            <a:ext cx="8229600" cy="1143000"/>
          </a:xfrm>
        </p:spPr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3267" y="687741"/>
            <a:ext cx="8229600" cy="91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Considerar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seguintes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individuos</a:t>
            </a:r>
            <a:r>
              <a:rPr lang="en-US" sz="2400" dirty="0" smtClean="0"/>
              <a:t>, com 4 genes </a:t>
            </a:r>
            <a:r>
              <a:rPr lang="en-US" sz="2400" dirty="0" err="1" smtClean="0"/>
              <a:t>cada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53267" y="1536621"/>
            <a:ext cx="5052479" cy="503324"/>
            <a:chOff x="2108000" y="3200400"/>
            <a:chExt cx="4737598" cy="553657"/>
          </a:xfrm>
        </p:grpSpPr>
        <p:sp>
          <p:nvSpPr>
            <p:cNvPr id="10" name="Rectangle 9"/>
            <p:cNvSpPr/>
            <p:nvPr/>
          </p:nvSpPr>
          <p:spPr bwMode="auto">
            <a:xfrm>
              <a:off x="3276600" y="3200400"/>
              <a:ext cx="3568998" cy="553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31.0    6.40    </a:t>
              </a: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62.0    </a:t>
              </a: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1.08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08000" y="3244701"/>
              <a:ext cx="11430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Pai</a:t>
              </a:r>
              <a:r>
                <a:rPr lang="en-US" dirty="0" smtClean="0"/>
                <a:t> 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3267" y="2616774"/>
            <a:ext cx="5055469" cy="503325"/>
            <a:chOff x="2108000" y="3185459"/>
            <a:chExt cx="4737598" cy="553657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276600" y="3185459"/>
              <a:ext cx="3568998" cy="553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10.5      7      </a:t>
              </a:r>
              <a:r>
                <a:rPr lang="en-US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33</a:t>
              </a: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.12    9.2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8000" y="3244701"/>
              <a:ext cx="11430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Pai</a:t>
              </a:r>
              <a:r>
                <a:rPr lang="en-US" dirty="0" smtClean="0"/>
                <a:t> 2</a:t>
              </a:r>
              <a:endParaRPr lang="en-US" dirty="0"/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549210"/>
              </p:ext>
            </p:extLst>
          </p:nvPr>
        </p:nvGraphicFramePr>
        <p:xfrm>
          <a:off x="1547489" y="1078163"/>
          <a:ext cx="4349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Equation" r:id="rId3" imgW="241300" imgH="241300" progId="Equation.3">
                  <p:embed/>
                </p:oleObj>
              </mc:Choice>
              <mc:Fallback>
                <p:oleObj name="Equation" r:id="rId3" imgW="241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489" y="1078163"/>
                        <a:ext cx="434975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5126"/>
              </p:ext>
            </p:extLst>
          </p:nvPr>
        </p:nvGraphicFramePr>
        <p:xfrm>
          <a:off x="3429000" y="1089215"/>
          <a:ext cx="4349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1089215"/>
                        <a:ext cx="4349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85136"/>
              </p:ext>
            </p:extLst>
          </p:nvPr>
        </p:nvGraphicFramePr>
        <p:xfrm>
          <a:off x="2541588" y="1089215"/>
          <a:ext cx="4349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3" name="Equation" r:id="rId7" imgW="241300" imgH="228600" progId="Equation.3">
                  <p:embed/>
                </p:oleObj>
              </mc:Choice>
              <mc:Fallback>
                <p:oleObj name="Equation" r:id="rId7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1588" y="1089215"/>
                        <a:ext cx="4349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259038"/>
              </p:ext>
            </p:extLst>
          </p:nvPr>
        </p:nvGraphicFramePr>
        <p:xfrm>
          <a:off x="4403951" y="1078163"/>
          <a:ext cx="4349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Equation" r:id="rId9" imgW="241300" imgH="241300" progId="Equation.3">
                  <p:embed/>
                </p:oleObj>
              </mc:Choice>
              <mc:Fallback>
                <p:oleObj name="Equation" r:id="rId9" imgW="241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3951" y="1078163"/>
                        <a:ext cx="434975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88846"/>
              </p:ext>
            </p:extLst>
          </p:nvPr>
        </p:nvGraphicFramePr>
        <p:xfrm>
          <a:off x="4392613" y="2193414"/>
          <a:ext cx="4572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11" imgW="254000" imgH="241300" progId="Equation.3">
                  <p:embed/>
                </p:oleObj>
              </mc:Choice>
              <mc:Fallback>
                <p:oleObj name="Equation" r:id="rId11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92613" y="2193414"/>
                        <a:ext cx="45720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67949"/>
              </p:ext>
            </p:extLst>
          </p:nvPr>
        </p:nvGraphicFramePr>
        <p:xfrm>
          <a:off x="3417888" y="2180714"/>
          <a:ext cx="457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13" imgW="254000" imgH="228600" progId="Equation.3">
                  <p:embed/>
                </p:oleObj>
              </mc:Choice>
              <mc:Fallback>
                <p:oleObj name="Equation" r:id="rId13" imgW="25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17888" y="2180714"/>
                        <a:ext cx="4572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21703"/>
              </p:ext>
            </p:extLst>
          </p:nvPr>
        </p:nvGraphicFramePr>
        <p:xfrm>
          <a:off x="2530475" y="2204526"/>
          <a:ext cx="4587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15" imgW="254000" imgH="228600" progId="Equation.3">
                  <p:embed/>
                </p:oleObj>
              </mc:Choice>
              <mc:Fallback>
                <p:oleObj name="Equation" r:id="rId15" imgW="25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30475" y="2204526"/>
                        <a:ext cx="458788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23809"/>
              </p:ext>
            </p:extLst>
          </p:nvPr>
        </p:nvGraphicFramePr>
        <p:xfrm>
          <a:off x="1627188" y="2169601"/>
          <a:ext cx="4587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17" imgW="254000" imgH="241300" progId="Equation.3">
                  <p:embed/>
                </p:oleObj>
              </mc:Choice>
              <mc:Fallback>
                <p:oleObj name="Equation" r:id="rId17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27188" y="2169601"/>
                        <a:ext cx="458787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5"/>
          <p:cNvSpPr txBox="1">
            <a:spLocks/>
          </p:cNvSpPr>
          <p:nvPr/>
        </p:nvSpPr>
        <p:spPr>
          <a:xfrm>
            <a:off x="153267" y="3248850"/>
            <a:ext cx="8229600" cy="91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 smtClean="0"/>
              <a:t>Considerar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 smtClean="0"/>
              <a:t> </a:t>
            </a:r>
            <a:r>
              <a:rPr lang="en-US" sz="2400" dirty="0" err="1" smtClean="0"/>
              <a:t>seguintes</a:t>
            </a:r>
            <a:r>
              <a:rPr lang="en-US" sz="2400" dirty="0" smtClean="0"/>
              <a:t> </a:t>
            </a:r>
            <a:r>
              <a:rPr lang="en-US" sz="2400" dirty="0" err="1" smtClean="0"/>
              <a:t>valores</a:t>
            </a:r>
            <a:r>
              <a:rPr lang="en-US" sz="2400" dirty="0" smtClean="0"/>
              <a:t> de   </a:t>
            </a:r>
            <a:endParaRPr lang="en-US" sz="2400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93145"/>
              </p:ext>
            </p:extLst>
          </p:nvPr>
        </p:nvGraphicFramePr>
        <p:xfrm>
          <a:off x="4561546" y="3410304"/>
          <a:ext cx="2286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19" imgW="127000" imgH="139700" progId="Equation.3">
                  <p:embed/>
                </p:oleObj>
              </mc:Choice>
              <mc:Fallback>
                <p:oleObj name="Equation" r:id="rId19" imgW="1270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61546" y="3410304"/>
                        <a:ext cx="22860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61529"/>
              </p:ext>
            </p:extLst>
          </p:nvPr>
        </p:nvGraphicFramePr>
        <p:xfrm>
          <a:off x="289298" y="3927908"/>
          <a:ext cx="936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21" imgW="520700" imgH="215900" progId="Equation.3">
                  <p:embed/>
                </p:oleObj>
              </mc:Choice>
              <mc:Fallback>
                <p:oleObj name="Equation" r:id="rId21" imgW="520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9298" y="3927908"/>
                        <a:ext cx="9366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57397"/>
              </p:ext>
            </p:extLst>
          </p:nvPr>
        </p:nvGraphicFramePr>
        <p:xfrm>
          <a:off x="1701048" y="3928809"/>
          <a:ext cx="8683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1" name="Equation" r:id="rId23" imgW="482600" imgH="203200" progId="Equation.3">
                  <p:embed/>
                </p:oleObj>
              </mc:Choice>
              <mc:Fallback>
                <p:oleObj name="Equation" r:id="rId23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01048" y="3928809"/>
                        <a:ext cx="868363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191349"/>
              </p:ext>
            </p:extLst>
          </p:nvPr>
        </p:nvGraphicFramePr>
        <p:xfrm>
          <a:off x="3028621" y="3904997"/>
          <a:ext cx="10509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2" name="Equation" r:id="rId25" imgW="584200" imgH="203200" progId="Equation.3">
                  <p:embed/>
                </p:oleObj>
              </mc:Choice>
              <mc:Fallback>
                <p:oleObj name="Equation" r:id="rId25" imgW="584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28621" y="3904997"/>
                        <a:ext cx="1050925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864896"/>
              </p:ext>
            </p:extLst>
          </p:nvPr>
        </p:nvGraphicFramePr>
        <p:xfrm>
          <a:off x="4621910" y="3904997"/>
          <a:ext cx="10509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3" name="Equation" r:id="rId27" imgW="584200" imgH="215900" progId="Equation.3">
                  <p:embed/>
                </p:oleObj>
              </mc:Choice>
              <mc:Fallback>
                <p:oleObj name="Equation" r:id="rId27" imgW="584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621910" y="3904997"/>
                        <a:ext cx="105092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53267" y="4586650"/>
            <a:ext cx="5055469" cy="503325"/>
            <a:chOff x="2108000" y="3185459"/>
            <a:chExt cx="4737598" cy="553657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276600" y="3185459"/>
              <a:ext cx="3568998" cy="553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22.8     …        …        …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08000" y="3244701"/>
              <a:ext cx="11430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Filho</a:t>
              </a:r>
              <a:r>
                <a:rPr lang="en-US" dirty="0" smtClean="0"/>
                <a:t> 1</a:t>
              </a:r>
              <a:endParaRPr lang="en-US" dirty="0"/>
            </a:p>
          </p:txBody>
        </p:sp>
      </p:grp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92798"/>
              </p:ext>
            </p:extLst>
          </p:nvPr>
        </p:nvGraphicFramePr>
        <p:xfrm>
          <a:off x="323850" y="5874077"/>
          <a:ext cx="68929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29" imgW="3822700" imgH="241300" progId="Equation.3">
                  <p:embed/>
                </p:oleObj>
              </mc:Choice>
              <mc:Fallback>
                <p:oleObj name="Equation" r:id="rId29" imgW="3822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3850" y="5874077"/>
                        <a:ext cx="6892925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153267" y="5248258"/>
            <a:ext cx="5055469" cy="503325"/>
            <a:chOff x="2108000" y="3185459"/>
            <a:chExt cx="4737598" cy="553657"/>
          </a:xfrm>
        </p:grpSpPr>
        <p:sp>
          <p:nvSpPr>
            <p:cNvPr id="36" name="Rectangle 35"/>
            <p:cNvSpPr/>
            <p:nvPr/>
          </p:nvSpPr>
          <p:spPr bwMode="auto">
            <a:xfrm>
              <a:off x="3276600" y="3185459"/>
              <a:ext cx="3568998" cy="553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18.7     …        …        …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08000" y="3244701"/>
              <a:ext cx="11430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Filho</a:t>
              </a:r>
              <a:r>
                <a:rPr lang="en-US" dirty="0" smtClean="0"/>
                <a:t> 1</a:t>
              </a:r>
              <a:endParaRPr lang="en-US" dirty="0"/>
            </a:p>
          </p:txBody>
        </p:sp>
      </p:grp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045546"/>
              </p:ext>
            </p:extLst>
          </p:nvPr>
        </p:nvGraphicFramePr>
        <p:xfrm>
          <a:off x="334963" y="6333798"/>
          <a:ext cx="68691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31" imgW="3810000" imgH="241300" progId="Equation.3">
                  <p:embed/>
                </p:oleObj>
              </mc:Choice>
              <mc:Fallback>
                <p:oleObj name="Equation" r:id="rId31" imgW="3810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4963" y="6333798"/>
                        <a:ext cx="6869112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1423553" y="4640507"/>
            <a:ext cx="764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39"/>
          <p:cNvSpPr/>
          <p:nvPr/>
        </p:nvSpPr>
        <p:spPr>
          <a:xfrm>
            <a:off x="6665214" y="5916781"/>
            <a:ext cx="5515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Rectangle 40"/>
          <p:cNvSpPr/>
          <p:nvPr/>
        </p:nvSpPr>
        <p:spPr>
          <a:xfrm>
            <a:off x="1421433" y="5302114"/>
            <a:ext cx="764776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Rectangle 41"/>
          <p:cNvSpPr/>
          <p:nvPr/>
        </p:nvSpPr>
        <p:spPr>
          <a:xfrm>
            <a:off x="6675290" y="6342906"/>
            <a:ext cx="55156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48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Mutation</a:t>
            </a:r>
            <a:endParaRPr lang="en-US" dirty="0"/>
          </a:p>
        </p:txBody>
      </p:sp>
      <p:pic>
        <p:nvPicPr>
          <p:cNvPr id="4" name="Picture 10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5011" y="3553631"/>
            <a:ext cx="3728484" cy="309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70303"/>
              </p:ext>
            </p:extLst>
          </p:nvPr>
        </p:nvGraphicFramePr>
        <p:xfrm>
          <a:off x="2066500" y="1637594"/>
          <a:ext cx="4991085" cy="154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2120900" imgH="660400" progId="Equation.3">
                  <p:embed/>
                </p:oleObj>
              </mc:Choice>
              <mc:Fallback>
                <p:oleObj name="Equation" r:id="rId5" imgW="21209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6500" y="1637594"/>
                        <a:ext cx="4991085" cy="1548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59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09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4"/>
          <p:cNvSpPr>
            <a:spLocks/>
          </p:cNvSpPr>
          <p:nvPr/>
        </p:nvSpPr>
        <p:spPr bwMode="auto">
          <a:xfrm>
            <a:off x="1143000" y="2819400"/>
            <a:ext cx="7315200" cy="3289300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08" h="2072">
                <a:moveTo>
                  <a:pt x="0" y="2072"/>
                </a:moveTo>
                <a:cubicBezTo>
                  <a:pt x="140" y="1872"/>
                  <a:pt x="280" y="1672"/>
                  <a:pt x="432" y="1640"/>
                </a:cubicBezTo>
                <a:cubicBezTo>
                  <a:pt x="584" y="1608"/>
                  <a:pt x="728" y="2008"/>
                  <a:pt x="912" y="1880"/>
                </a:cubicBezTo>
                <a:cubicBezTo>
                  <a:pt x="1096" y="1752"/>
                  <a:pt x="1288" y="944"/>
                  <a:pt x="1536" y="872"/>
                </a:cubicBezTo>
                <a:cubicBezTo>
                  <a:pt x="1784" y="800"/>
                  <a:pt x="2168" y="1392"/>
                  <a:pt x="2400" y="1448"/>
                </a:cubicBezTo>
                <a:cubicBezTo>
                  <a:pt x="2632" y="1504"/>
                  <a:pt x="2776" y="1208"/>
                  <a:pt x="2928" y="1208"/>
                </a:cubicBezTo>
                <a:cubicBezTo>
                  <a:pt x="3080" y="1208"/>
                  <a:pt x="3152" y="1640"/>
                  <a:pt x="3312" y="1448"/>
                </a:cubicBezTo>
                <a:cubicBezTo>
                  <a:pt x="3472" y="1256"/>
                  <a:pt x="3672" y="0"/>
                  <a:pt x="3888" y="56"/>
                </a:cubicBezTo>
                <a:cubicBezTo>
                  <a:pt x="4104" y="112"/>
                  <a:pt x="4356" y="948"/>
                  <a:pt x="4608" y="178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77" name="Group 5"/>
          <p:cNvGrpSpPr>
            <a:grpSpLocks/>
          </p:cNvGrpSpPr>
          <p:nvPr/>
        </p:nvGrpSpPr>
        <p:grpSpPr bwMode="auto">
          <a:xfrm rot="244546">
            <a:off x="838200" y="4800600"/>
            <a:ext cx="609600" cy="1333500"/>
            <a:chOff x="2177" y="1140"/>
            <a:chExt cx="1132" cy="2304"/>
          </a:xfrm>
        </p:grpSpPr>
        <p:grpSp>
          <p:nvGrpSpPr>
            <p:cNvPr id="78" name="Group 6"/>
            <p:cNvGrpSpPr>
              <a:grpSpLocks/>
            </p:cNvGrpSpPr>
            <p:nvPr/>
          </p:nvGrpSpPr>
          <p:grpSpPr bwMode="auto">
            <a:xfrm>
              <a:off x="2452" y="1140"/>
              <a:ext cx="857" cy="2304"/>
              <a:chOff x="2452" y="1140"/>
              <a:chExt cx="857" cy="2304"/>
            </a:xfrm>
          </p:grpSpPr>
          <p:sp>
            <p:nvSpPr>
              <p:cNvPr id="82" name="Freeform 7"/>
              <p:cNvSpPr>
                <a:spLocks/>
              </p:cNvSpPr>
              <p:nvPr/>
            </p:nvSpPr>
            <p:spPr bwMode="auto">
              <a:xfrm>
                <a:off x="2493" y="1550"/>
                <a:ext cx="330" cy="401"/>
              </a:xfrm>
              <a:custGeom>
                <a:avLst/>
                <a:gdLst>
                  <a:gd name="T0" fmla="*/ 230 w 330"/>
                  <a:gd name="T1" fmla="*/ 126 h 401"/>
                  <a:gd name="T2" fmla="*/ 215 w 330"/>
                  <a:gd name="T3" fmla="*/ 61 h 401"/>
                  <a:gd name="T4" fmla="*/ 180 w 330"/>
                  <a:gd name="T5" fmla="*/ 21 h 401"/>
                  <a:gd name="T6" fmla="*/ 130 w 330"/>
                  <a:gd name="T7" fmla="*/ 0 h 401"/>
                  <a:gd name="T8" fmla="*/ 55 w 330"/>
                  <a:gd name="T9" fmla="*/ 16 h 401"/>
                  <a:gd name="T10" fmla="*/ 15 w 330"/>
                  <a:gd name="T11" fmla="*/ 91 h 401"/>
                  <a:gd name="T12" fmla="*/ 0 w 330"/>
                  <a:gd name="T13" fmla="*/ 166 h 401"/>
                  <a:gd name="T14" fmla="*/ 0 w 330"/>
                  <a:gd name="T15" fmla="*/ 246 h 401"/>
                  <a:gd name="T16" fmla="*/ 15 w 330"/>
                  <a:gd name="T17" fmla="*/ 336 h 401"/>
                  <a:gd name="T18" fmla="*/ 70 w 330"/>
                  <a:gd name="T19" fmla="*/ 391 h 401"/>
                  <a:gd name="T20" fmla="*/ 120 w 330"/>
                  <a:gd name="T21" fmla="*/ 401 h 401"/>
                  <a:gd name="T22" fmla="*/ 185 w 330"/>
                  <a:gd name="T23" fmla="*/ 386 h 401"/>
                  <a:gd name="T24" fmla="*/ 215 w 330"/>
                  <a:gd name="T25" fmla="*/ 326 h 401"/>
                  <a:gd name="T26" fmla="*/ 235 w 330"/>
                  <a:gd name="T27" fmla="*/ 266 h 401"/>
                  <a:gd name="T28" fmla="*/ 245 w 330"/>
                  <a:gd name="T29" fmla="*/ 216 h 401"/>
                  <a:gd name="T30" fmla="*/ 245 w 330"/>
                  <a:gd name="T31" fmla="*/ 181 h 401"/>
                  <a:gd name="T32" fmla="*/ 325 w 330"/>
                  <a:gd name="T33" fmla="*/ 106 h 401"/>
                  <a:gd name="T34" fmla="*/ 330 w 330"/>
                  <a:gd name="T35" fmla="*/ 81 h 401"/>
                  <a:gd name="T36" fmla="*/ 315 w 330"/>
                  <a:gd name="T37" fmla="*/ 71 h 401"/>
                  <a:gd name="T38" fmla="*/ 235 w 330"/>
                  <a:gd name="T39" fmla="*/ 156 h 401"/>
                  <a:gd name="T40" fmla="*/ 230 w 330"/>
                  <a:gd name="T41" fmla="*/ 126 h 4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30"/>
                  <a:gd name="T64" fmla="*/ 0 h 401"/>
                  <a:gd name="T65" fmla="*/ 330 w 330"/>
                  <a:gd name="T66" fmla="*/ 401 h 40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30" h="401">
                    <a:moveTo>
                      <a:pt x="230" y="126"/>
                    </a:moveTo>
                    <a:lnTo>
                      <a:pt x="215" y="61"/>
                    </a:lnTo>
                    <a:lnTo>
                      <a:pt x="180" y="21"/>
                    </a:lnTo>
                    <a:lnTo>
                      <a:pt x="130" y="0"/>
                    </a:lnTo>
                    <a:lnTo>
                      <a:pt x="55" y="16"/>
                    </a:lnTo>
                    <a:lnTo>
                      <a:pt x="15" y="91"/>
                    </a:lnTo>
                    <a:lnTo>
                      <a:pt x="0" y="166"/>
                    </a:lnTo>
                    <a:lnTo>
                      <a:pt x="0" y="246"/>
                    </a:lnTo>
                    <a:lnTo>
                      <a:pt x="15" y="336"/>
                    </a:lnTo>
                    <a:lnTo>
                      <a:pt x="70" y="391"/>
                    </a:lnTo>
                    <a:lnTo>
                      <a:pt x="120" y="401"/>
                    </a:lnTo>
                    <a:lnTo>
                      <a:pt x="185" y="386"/>
                    </a:lnTo>
                    <a:lnTo>
                      <a:pt x="215" y="326"/>
                    </a:lnTo>
                    <a:lnTo>
                      <a:pt x="235" y="266"/>
                    </a:lnTo>
                    <a:lnTo>
                      <a:pt x="245" y="216"/>
                    </a:lnTo>
                    <a:lnTo>
                      <a:pt x="245" y="181"/>
                    </a:lnTo>
                    <a:lnTo>
                      <a:pt x="325" y="106"/>
                    </a:lnTo>
                    <a:lnTo>
                      <a:pt x="330" y="81"/>
                    </a:lnTo>
                    <a:lnTo>
                      <a:pt x="315" y="71"/>
                    </a:lnTo>
                    <a:lnTo>
                      <a:pt x="235" y="156"/>
                    </a:lnTo>
                    <a:lnTo>
                      <a:pt x="230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8"/>
              <p:cNvSpPr>
                <a:spLocks/>
              </p:cNvSpPr>
              <p:nvPr/>
            </p:nvSpPr>
            <p:spPr bwMode="auto">
              <a:xfrm>
                <a:off x="2567" y="1140"/>
                <a:ext cx="581" cy="681"/>
              </a:xfrm>
              <a:custGeom>
                <a:avLst/>
                <a:gdLst>
                  <a:gd name="T0" fmla="*/ 11 w 581"/>
                  <a:gd name="T1" fmla="*/ 681 h 681"/>
                  <a:gd name="T2" fmla="*/ 0 w 581"/>
                  <a:gd name="T3" fmla="*/ 620 h 681"/>
                  <a:gd name="T4" fmla="*/ 26 w 581"/>
                  <a:gd name="T5" fmla="*/ 540 h 681"/>
                  <a:gd name="T6" fmla="*/ 96 w 581"/>
                  <a:gd name="T7" fmla="*/ 475 h 681"/>
                  <a:gd name="T8" fmla="*/ 196 w 581"/>
                  <a:gd name="T9" fmla="*/ 385 h 681"/>
                  <a:gd name="T10" fmla="*/ 301 w 581"/>
                  <a:gd name="T11" fmla="*/ 285 h 681"/>
                  <a:gd name="T12" fmla="*/ 396 w 581"/>
                  <a:gd name="T13" fmla="*/ 160 h 681"/>
                  <a:gd name="T14" fmla="*/ 426 w 581"/>
                  <a:gd name="T15" fmla="*/ 85 h 681"/>
                  <a:gd name="T16" fmla="*/ 436 w 581"/>
                  <a:gd name="T17" fmla="*/ 0 h 681"/>
                  <a:gd name="T18" fmla="*/ 456 w 581"/>
                  <a:gd name="T19" fmla="*/ 0 h 681"/>
                  <a:gd name="T20" fmla="*/ 446 w 581"/>
                  <a:gd name="T21" fmla="*/ 90 h 681"/>
                  <a:gd name="T22" fmla="*/ 461 w 581"/>
                  <a:gd name="T23" fmla="*/ 90 h 681"/>
                  <a:gd name="T24" fmla="*/ 541 w 581"/>
                  <a:gd name="T25" fmla="*/ 30 h 681"/>
                  <a:gd name="T26" fmla="*/ 556 w 581"/>
                  <a:gd name="T27" fmla="*/ 50 h 681"/>
                  <a:gd name="T28" fmla="*/ 491 w 581"/>
                  <a:gd name="T29" fmla="*/ 95 h 681"/>
                  <a:gd name="T30" fmla="*/ 481 w 581"/>
                  <a:gd name="T31" fmla="*/ 125 h 681"/>
                  <a:gd name="T32" fmla="*/ 501 w 581"/>
                  <a:gd name="T33" fmla="*/ 135 h 681"/>
                  <a:gd name="T34" fmla="*/ 566 w 581"/>
                  <a:gd name="T35" fmla="*/ 135 h 681"/>
                  <a:gd name="T36" fmla="*/ 581 w 581"/>
                  <a:gd name="T37" fmla="*/ 145 h 681"/>
                  <a:gd name="T38" fmla="*/ 576 w 581"/>
                  <a:gd name="T39" fmla="*/ 160 h 681"/>
                  <a:gd name="T40" fmla="*/ 496 w 581"/>
                  <a:gd name="T41" fmla="*/ 155 h 681"/>
                  <a:gd name="T42" fmla="*/ 471 w 581"/>
                  <a:gd name="T43" fmla="*/ 155 h 681"/>
                  <a:gd name="T44" fmla="*/ 466 w 581"/>
                  <a:gd name="T45" fmla="*/ 170 h 681"/>
                  <a:gd name="T46" fmla="*/ 521 w 581"/>
                  <a:gd name="T47" fmla="*/ 245 h 681"/>
                  <a:gd name="T48" fmla="*/ 506 w 581"/>
                  <a:gd name="T49" fmla="*/ 260 h 681"/>
                  <a:gd name="T50" fmla="*/ 451 w 581"/>
                  <a:gd name="T51" fmla="*/ 190 h 681"/>
                  <a:gd name="T52" fmla="*/ 431 w 581"/>
                  <a:gd name="T53" fmla="*/ 190 h 681"/>
                  <a:gd name="T54" fmla="*/ 391 w 581"/>
                  <a:gd name="T55" fmla="*/ 220 h 681"/>
                  <a:gd name="T56" fmla="*/ 321 w 581"/>
                  <a:gd name="T57" fmla="*/ 315 h 681"/>
                  <a:gd name="T58" fmla="*/ 256 w 581"/>
                  <a:gd name="T59" fmla="*/ 395 h 681"/>
                  <a:gd name="T60" fmla="*/ 181 w 581"/>
                  <a:gd name="T61" fmla="*/ 480 h 681"/>
                  <a:gd name="T62" fmla="*/ 126 w 581"/>
                  <a:gd name="T63" fmla="*/ 565 h 681"/>
                  <a:gd name="T64" fmla="*/ 56 w 581"/>
                  <a:gd name="T65" fmla="*/ 675 h 681"/>
                  <a:gd name="T66" fmla="*/ 11 w 581"/>
                  <a:gd name="T67" fmla="*/ 681 h 68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81"/>
                  <a:gd name="T103" fmla="*/ 0 h 681"/>
                  <a:gd name="T104" fmla="*/ 581 w 581"/>
                  <a:gd name="T105" fmla="*/ 681 h 68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81" h="681">
                    <a:moveTo>
                      <a:pt x="11" y="681"/>
                    </a:moveTo>
                    <a:lnTo>
                      <a:pt x="0" y="620"/>
                    </a:lnTo>
                    <a:lnTo>
                      <a:pt x="26" y="540"/>
                    </a:lnTo>
                    <a:lnTo>
                      <a:pt x="96" y="475"/>
                    </a:lnTo>
                    <a:lnTo>
                      <a:pt x="196" y="385"/>
                    </a:lnTo>
                    <a:lnTo>
                      <a:pt x="301" y="285"/>
                    </a:lnTo>
                    <a:lnTo>
                      <a:pt x="396" y="160"/>
                    </a:lnTo>
                    <a:lnTo>
                      <a:pt x="426" y="85"/>
                    </a:lnTo>
                    <a:lnTo>
                      <a:pt x="436" y="0"/>
                    </a:lnTo>
                    <a:lnTo>
                      <a:pt x="456" y="0"/>
                    </a:lnTo>
                    <a:lnTo>
                      <a:pt x="446" y="90"/>
                    </a:lnTo>
                    <a:lnTo>
                      <a:pt x="461" y="90"/>
                    </a:lnTo>
                    <a:lnTo>
                      <a:pt x="541" y="30"/>
                    </a:lnTo>
                    <a:lnTo>
                      <a:pt x="556" y="50"/>
                    </a:lnTo>
                    <a:lnTo>
                      <a:pt x="491" y="95"/>
                    </a:lnTo>
                    <a:lnTo>
                      <a:pt x="481" y="125"/>
                    </a:lnTo>
                    <a:lnTo>
                      <a:pt x="501" y="135"/>
                    </a:lnTo>
                    <a:lnTo>
                      <a:pt x="566" y="135"/>
                    </a:lnTo>
                    <a:lnTo>
                      <a:pt x="581" y="145"/>
                    </a:lnTo>
                    <a:lnTo>
                      <a:pt x="576" y="160"/>
                    </a:lnTo>
                    <a:lnTo>
                      <a:pt x="496" y="155"/>
                    </a:lnTo>
                    <a:lnTo>
                      <a:pt x="471" y="155"/>
                    </a:lnTo>
                    <a:lnTo>
                      <a:pt x="466" y="170"/>
                    </a:lnTo>
                    <a:lnTo>
                      <a:pt x="521" y="245"/>
                    </a:lnTo>
                    <a:lnTo>
                      <a:pt x="506" y="260"/>
                    </a:lnTo>
                    <a:lnTo>
                      <a:pt x="451" y="190"/>
                    </a:lnTo>
                    <a:lnTo>
                      <a:pt x="431" y="190"/>
                    </a:lnTo>
                    <a:lnTo>
                      <a:pt x="391" y="220"/>
                    </a:lnTo>
                    <a:lnTo>
                      <a:pt x="321" y="315"/>
                    </a:lnTo>
                    <a:lnTo>
                      <a:pt x="256" y="395"/>
                    </a:lnTo>
                    <a:lnTo>
                      <a:pt x="181" y="480"/>
                    </a:lnTo>
                    <a:lnTo>
                      <a:pt x="126" y="565"/>
                    </a:lnTo>
                    <a:lnTo>
                      <a:pt x="56" y="675"/>
                    </a:lnTo>
                    <a:lnTo>
                      <a:pt x="11" y="6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9"/>
              <p:cNvSpPr>
                <a:spLocks/>
              </p:cNvSpPr>
              <p:nvPr/>
            </p:nvSpPr>
            <p:spPr bwMode="auto">
              <a:xfrm>
                <a:off x="2628" y="1656"/>
                <a:ext cx="681" cy="481"/>
              </a:xfrm>
              <a:custGeom>
                <a:avLst/>
                <a:gdLst>
                  <a:gd name="T0" fmla="*/ 0 w 681"/>
                  <a:gd name="T1" fmla="*/ 360 h 481"/>
                  <a:gd name="T2" fmla="*/ 5 w 681"/>
                  <a:gd name="T3" fmla="*/ 400 h 481"/>
                  <a:gd name="T4" fmla="*/ 40 w 681"/>
                  <a:gd name="T5" fmla="*/ 430 h 481"/>
                  <a:gd name="T6" fmla="*/ 125 w 681"/>
                  <a:gd name="T7" fmla="*/ 455 h 481"/>
                  <a:gd name="T8" fmla="*/ 215 w 681"/>
                  <a:gd name="T9" fmla="*/ 475 h 481"/>
                  <a:gd name="T10" fmla="*/ 325 w 681"/>
                  <a:gd name="T11" fmla="*/ 481 h 481"/>
                  <a:gd name="T12" fmla="*/ 370 w 681"/>
                  <a:gd name="T13" fmla="*/ 475 h 481"/>
                  <a:gd name="T14" fmla="*/ 440 w 681"/>
                  <a:gd name="T15" fmla="*/ 315 h 481"/>
                  <a:gd name="T16" fmla="*/ 500 w 681"/>
                  <a:gd name="T17" fmla="*/ 190 h 481"/>
                  <a:gd name="T18" fmla="*/ 550 w 681"/>
                  <a:gd name="T19" fmla="*/ 110 h 481"/>
                  <a:gd name="T20" fmla="*/ 570 w 681"/>
                  <a:gd name="T21" fmla="*/ 110 h 481"/>
                  <a:gd name="T22" fmla="*/ 580 w 681"/>
                  <a:gd name="T23" fmla="*/ 125 h 481"/>
                  <a:gd name="T24" fmla="*/ 580 w 681"/>
                  <a:gd name="T25" fmla="*/ 165 h 481"/>
                  <a:gd name="T26" fmla="*/ 560 w 681"/>
                  <a:gd name="T27" fmla="*/ 190 h 481"/>
                  <a:gd name="T28" fmla="*/ 570 w 681"/>
                  <a:gd name="T29" fmla="*/ 200 h 481"/>
                  <a:gd name="T30" fmla="*/ 595 w 681"/>
                  <a:gd name="T31" fmla="*/ 185 h 481"/>
                  <a:gd name="T32" fmla="*/ 600 w 681"/>
                  <a:gd name="T33" fmla="*/ 160 h 481"/>
                  <a:gd name="T34" fmla="*/ 600 w 681"/>
                  <a:gd name="T35" fmla="*/ 115 h 481"/>
                  <a:gd name="T36" fmla="*/ 620 w 681"/>
                  <a:gd name="T37" fmla="*/ 135 h 481"/>
                  <a:gd name="T38" fmla="*/ 635 w 681"/>
                  <a:gd name="T39" fmla="*/ 170 h 481"/>
                  <a:gd name="T40" fmla="*/ 650 w 681"/>
                  <a:gd name="T41" fmla="*/ 165 h 481"/>
                  <a:gd name="T42" fmla="*/ 635 w 681"/>
                  <a:gd name="T43" fmla="*/ 125 h 481"/>
                  <a:gd name="T44" fmla="*/ 615 w 681"/>
                  <a:gd name="T45" fmla="*/ 105 h 481"/>
                  <a:gd name="T46" fmla="*/ 600 w 681"/>
                  <a:gd name="T47" fmla="*/ 90 h 481"/>
                  <a:gd name="T48" fmla="*/ 635 w 681"/>
                  <a:gd name="T49" fmla="*/ 80 h 481"/>
                  <a:gd name="T50" fmla="*/ 670 w 681"/>
                  <a:gd name="T51" fmla="*/ 95 h 481"/>
                  <a:gd name="T52" fmla="*/ 675 w 681"/>
                  <a:gd name="T53" fmla="*/ 75 h 481"/>
                  <a:gd name="T54" fmla="*/ 635 w 681"/>
                  <a:gd name="T55" fmla="*/ 60 h 481"/>
                  <a:gd name="T56" fmla="*/ 595 w 681"/>
                  <a:gd name="T57" fmla="*/ 65 h 481"/>
                  <a:gd name="T58" fmla="*/ 600 w 681"/>
                  <a:gd name="T59" fmla="*/ 40 h 481"/>
                  <a:gd name="T60" fmla="*/ 625 w 681"/>
                  <a:gd name="T61" fmla="*/ 20 h 481"/>
                  <a:gd name="T62" fmla="*/ 660 w 681"/>
                  <a:gd name="T63" fmla="*/ 20 h 481"/>
                  <a:gd name="T64" fmla="*/ 681 w 681"/>
                  <a:gd name="T65" fmla="*/ 10 h 481"/>
                  <a:gd name="T66" fmla="*/ 640 w 681"/>
                  <a:gd name="T67" fmla="*/ 0 h 481"/>
                  <a:gd name="T68" fmla="*/ 605 w 681"/>
                  <a:gd name="T69" fmla="*/ 5 h 481"/>
                  <a:gd name="T70" fmla="*/ 585 w 681"/>
                  <a:gd name="T71" fmla="*/ 20 h 481"/>
                  <a:gd name="T72" fmla="*/ 535 w 681"/>
                  <a:gd name="T73" fmla="*/ 50 h 481"/>
                  <a:gd name="T74" fmla="*/ 510 w 681"/>
                  <a:gd name="T75" fmla="*/ 90 h 481"/>
                  <a:gd name="T76" fmla="*/ 470 w 681"/>
                  <a:gd name="T77" fmla="*/ 155 h 481"/>
                  <a:gd name="T78" fmla="*/ 420 w 681"/>
                  <a:gd name="T79" fmla="*/ 245 h 481"/>
                  <a:gd name="T80" fmla="*/ 360 w 681"/>
                  <a:gd name="T81" fmla="*/ 350 h 481"/>
                  <a:gd name="T82" fmla="*/ 335 w 681"/>
                  <a:gd name="T83" fmla="*/ 410 h 481"/>
                  <a:gd name="T84" fmla="*/ 310 w 681"/>
                  <a:gd name="T85" fmla="*/ 410 h 481"/>
                  <a:gd name="T86" fmla="*/ 215 w 681"/>
                  <a:gd name="T87" fmla="*/ 405 h 481"/>
                  <a:gd name="T88" fmla="*/ 145 w 681"/>
                  <a:gd name="T89" fmla="*/ 375 h 481"/>
                  <a:gd name="T90" fmla="*/ 80 w 681"/>
                  <a:gd name="T91" fmla="*/ 340 h 481"/>
                  <a:gd name="T92" fmla="*/ 30 w 681"/>
                  <a:gd name="T93" fmla="*/ 330 h 481"/>
                  <a:gd name="T94" fmla="*/ 25 w 681"/>
                  <a:gd name="T95" fmla="*/ 330 h 481"/>
                  <a:gd name="T96" fmla="*/ 0 w 681"/>
                  <a:gd name="T97" fmla="*/ 360 h 48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81"/>
                  <a:gd name="T148" fmla="*/ 0 h 481"/>
                  <a:gd name="T149" fmla="*/ 681 w 681"/>
                  <a:gd name="T150" fmla="*/ 481 h 48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81" h="481">
                    <a:moveTo>
                      <a:pt x="0" y="360"/>
                    </a:moveTo>
                    <a:lnTo>
                      <a:pt x="5" y="400"/>
                    </a:lnTo>
                    <a:lnTo>
                      <a:pt x="40" y="430"/>
                    </a:lnTo>
                    <a:lnTo>
                      <a:pt x="125" y="455"/>
                    </a:lnTo>
                    <a:lnTo>
                      <a:pt x="215" y="475"/>
                    </a:lnTo>
                    <a:lnTo>
                      <a:pt x="325" y="481"/>
                    </a:lnTo>
                    <a:lnTo>
                      <a:pt x="370" y="475"/>
                    </a:lnTo>
                    <a:lnTo>
                      <a:pt x="440" y="315"/>
                    </a:lnTo>
                    <a:lnTo>
                      <a:pt x="500" y="190"/>
                    </a:lnTo>
                    <a:lnTo>
                      <a:pt x="550" y="110"/>
                    </a:lnTo>
                    <a:lnTo>
                      <a:pt x="570" y="110"/>
                    </a:lnTo>
                    <a:lnTo>
                      <a:pt x="580" y="125"/>
                    </a:lnTo>
                    <a:lnTo>
                      <a:pt x="580" y="165"/>
                    </a:lnTo>
                    <a:lnTo>
                      <a:pt x="560" y="190"/>
                    </a:lnTo>
                    <a:lnTo>
                      <a:pt x="570" y="200"/>
                    </a:lnTo>
                    <a:lnTo>
                      <a:pt x="595" y="185"/>
                    </a:lnTo>
                    <a:lnTo>
                      <a:pt x="600" y="160"/>
                    </a:lnTo>
                    <a:lnTo>
                      <a:pt x="600" y="115"/>
                    </a:lnTo>
                    <a:lnTo>
                      <a:pt x="620" y="135"/>
                    </a:lnTo>
                    <a:lnTo>
                      <a:pt x="635" y="170"/>
                    </a:lnTo>
                    <a:lnTo>
                      <a:pt x="650" y="165"/>
                    </a:lnTo>
                    <a:lnTo>
                      <a:pt x="635" y="125"/>
                    </a:lnTo>
                    <a:lnTo>
                      <a:pt x="615" y="105"/>
                    </a:lnTo>
                    <a:lnTo>
                      <a:pt x="600" y="90"/>
                    </a:lnTo>
                    <a:lnTo>
                      <a:pt x="635" y="80"/>
                    </a:lnTo>
                    <a:lnTo>
                      <a:pt x="670" y="95"/>
                    </a:lnTo>
                    <a:lnTo>
                      <a:pt x="675" y="75"/>
                    </a:lnTo>
                    <a:lnTo>
                      <a:pt x="635" y="60"/>
                    </a:lnTo>
                    <a:lnTo>
                      <a:pt x="595" y="65"/>
                    </a:lnTo>
                    <a:lnTo>
                      <a:pt x="600" y="40"/>
                    </a:lnTo>
                    <a:lnTo>
                      <a:pt x="625" y="20"/>
                    </a:lnTo>
                    <a:lnTo>
                      <a:pt x="660" y="20"/>
                    </a:lnTo>
                    <a:lnTo>
                      <a:pt x="681" y="10"/>
                    </a:lnTo>
                    <a:lnTo>
                      <a:pt x="640" y="0"/>
                    </a:lnTo>
                    <a:lnTo>
                      <a:pt x="605" y="5"/>
                    </a:lnTo>
                    <a:lnTo>
                      <a:pt x="585" y="20"/>
                    </a:lnTo>
                    <a:lnTo>
                      <a:pt x="535" y="50"/>
                    </a:lnTo>
                    <a:lnTo>
                      <a:pt x="510" y="90"/>
                    </a:lnTo>
                    <a:lnTo>
                      <a:pt x="470" y="155"/>
                    </a:lnTo>
                    <a:lnTo>
                      <a:pt x="420" y="245"/>
                    </a:lnTo>
                    <a:lnTo>
                      <a:pt x="360" y="350"/>
                    </a:lnTo>
                    <a:lnTo>
                      <a:pt x="335" y="410"/>
                    </a:lnTo>
                    <a:lnTo>
                      <a:pt x="310" y="410"/>
                    </a:lnTo>
                    <a:lnTo>
                      <a:pt x="215" y="405"/>
                    </a:lnTo>
                    <a:lnTo>
                      <a:pt x="145" y="375"/>
                    </a:lnTo>
                    <a:lnTo>
                      <a:pt x="80" y="340"/>
                    </a:lnTo>
                    <a:lnTo>
                      <a:pt x="30" y="330"/>
                    </a:lnTo>
                    <a:lnTo>
                      <a:pt x="25" y="33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10"/>
              <p:cNvSpPr>
                <a:spLocks/>
              </p:cNvSpPr>
              <p:nvPr/>
            </p:nvSpPr>
            <p:spPr bwMode="auto">
              <a:xfrm>
                <a:off x="2452" y="2007"/>
                <a:ext cx="356" cy="726"/>
              </a:xfrm>
              <a:custGeom>
                <a:avLst/>
                <a:gdLst>
                  <a:gd name="T0" fmla="*/ 60 w 356"/>
                  <a:gd name="T1" fmla="*/ 75 h 726"/>
                  <a:gd name="T2" fmla="*/ 110 w 356"/>
                  <a:gd name="T3" fmla="*/ 15 h 726"/>
                  <a:gd name="T4" fmla="*/ 165 w 356"/>
                  <a:gd name="T5" fmla="*/ 0 h 726"/>
                  <a:gd name="T6" fmla="*/ 246 w 356"/>
                  <a:gd name="T7" fmla="*/ 20 h 726"/>
                  <a:gd name="T8" fmla="*/ 261 w 356"/>
                  <a:gd name="T9" fmla="*/ 60 h 726"/>
                  <a:gd name="T10" fmla="*/ 266 w 356"/>
                  <a:gd name="T11" fmla="*/ 135 h 726"/>
                  <a:gd name="T12" fmla="*/ 236 w 356"/>
                  <a:gd name="T13" fmla="*/ 255 h 726"/>
                  <a:gd name="T14" fmla="*/ 221 w 356"/>
                  <a:gd name="T15" fmla="*/ 305 h 726"/>
                  <a:gd name="T16" fmla="*/ 221 w 356"/>
                  <a:gd name="T17" fmla="*/ 360 h 726"/>
                  <a:gd name="T18" fmla="*/ 241 w 356"/>
                  <a:gd name="T19" fmla="*/ 411 h 726"/>
                  <a:gd name="T20" fmla="*/ 271 w 356"/>
                  <a:gd name="T21" fmla="*/ 451 h 726"/>
                  <a:gd name="T22" fmla="*/ 341 w 356"/>
                  <a:gd name="T23" fmla="*/ 511 h 726"/>
                  <a:gd name="T24" fmla="*/ 356 w 356"/>
                  <a:gd name="T25" fmla="*/ 576 h 726"/>
                  <a:gd name="T26" fmla="*/ 346 w 356"/>
                  <a:gd name="T27" fmla="*/ 626 h 726"/>
                  <a:gd name="T28" fmla="*/ 326 w 356"/>
                  <a:gd name="T29" fmla="*/ 666 h 726"/>
                  <a:gd name="T30" fmla="*/ 276 w 356"/>
                  <a:gd name="T31" fmla="*/ 711 h 726"/>
                  <a:gd name="T32" fmla="*/ 236 w 356"/>
                  <a:gd name="T33" fmla="*/ 726 h 726"/>
                  <a:gd name="T34" fmla="*/ 175 w 356"/>
                  <a:gd name="T35" fmla="*/ 721 h 726"/>
                  <a:gd name="T36" fmla="*/ 115 w 356"/>
                  <a:gd name="T37" fmla="*/ 706 h 726"/>
                  <a:gd name="T38" fmla="*/ 80 w 356"/>
                  <a:gd name="T39" fmla="*/ 666 h 726"/>
                  <a:gd name="T40" fmla="*/ 40 w 356"/>
                  <a:gd name="T41" fmla="*/ 601 h 726"/>
                  <a:gd name="T42" fmla="*/ 20 w 356"/>
                  <a:gd name="T43" fmla="*/ 541 h 726"/>
                  <a:gd name="T44" fmla="*/ 0 w 356"/>
                  <a:gd name="T45" fmla="*/ 436 h 726"/>
                  <a:gd name="T46" fmla="*/ 0 w 356"/>
                  <a:gd name="T47" fmla="*/ 320 h 726"/>
                  <a:gd name="T48" fmla="*/ 25 w 356"/>
                  <a:gd name="T49" fmla="*/ 195 h 726"/>
                  <a:gd name="T50" fmla="*/ 45 w 356"/>
                  <a:gd name="T51" fmla="*/ 120 h 726"/>
                  <a:gd name="T52" fmla="*/ 60 w 356"/>
                  <a:gd name="T53" fmla="*/ 75 h 72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6"/>
                  <a:gd name="T82" fmla="*/ 0 h 726"/>
                  <a:gd name="T83" fmla="*/ 356 w 356"/>
                  <a:gd name="T84" fmla="*/ 726 h 72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6" h="726">
                    <a:moveTo>
                      <a:pt x="60" y="75"/>
                    </a:moveTo>
                    <a:lnTo>
                      <a:pt x="110" y="15"/>
                    </a:lnTo>
                    <a:lnTo>
                      <a:pt x="165" y="0"/>
                    </a:lnTo>
                    <a:lnTo>
                      <a:pt x="246" y="20"/>
                    </a:lnTo>
                    <a:lnTo>
                      <a:pt x="261" y="60"/>
                    </a:lnTo>
                    <a:lnTo>
                      <a:pt x="266" y="135"/>
                    </a:lnTo>
                    <a:lnTo>
                      <a:pt x="236" y="255"/>
                    </a:lnTo>
                    <a:lnTo>
                      <a:pt x="221" y="305"/>
                    </a:lnTo>
                    <a:lnTo>
                      <a:pt x="221" y="360"/>
                    </a:lnTo>
                    <a:lnTo>
                      <a:pt x="241" y="411"/>
                    </a:lnTo>
                    <a:lnTo>
                      <a:pt x="271" y="451"/>
                    </a:lnTo>
                    <a:lnTo>
                      <a:pt x="341" y="511"/>
                    </a:lnTo>
                    <a:lnTo>
                      <a:pt x="356" y="576"/>
                    </a:lnTo>
                    <a:lnTo>
                      <a:pt x="346" y="626"/>
                    </a:lnTo>
                    <a:lnTo>
                      <a:pt x="326" y="666"/>
                    </a:lnTo>
                    <a:lnTo>
                      <a:pt x="276" y="711"/>
                    </a:lnTo>
                    <a:lnTo>
                      <a:pt x="236" y="726"/>
                    </a:lnTo>
                    <a:lnTo>
                      <a:pt x="175" y="721"/>
                    </a:lnTo>
                    <a:lnTo>
                      <a:pt x="115" y="706"/>
                    </a:lnTo>
                    <a:lnTo>
                      <a:pt x="80" y="666"/>
                    </a:lnTo>
                    <a:lnTo>
                      <a:pt x="40" y="601"/>
                    </a:lnTo>
                    <a:lnTo>
                      <a:pt x="20" y="541"/>
                    </a:lnTo>
                    <a:lnTo>
                      <a:pt x="0" y="436"/>
                    </a:lnTo>
                    <a:lnTo>
                      <a:pt x="0" y="320"/>
                    </a:lnTo>
                    <a:lnTo>
                      <a:pt x="25" y="195"/>
                    </a:lnTo>
                    <a:lnTo>
                      <a:pt x="45" y="120"/>
                    </a:lnTo>
                    <a:lnTo>
                      <a:pt x="6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11"/>
              <p:cNvSpPr>
                <a:spLocks/>
              </p:cNvSpPr>
              <p:nvPr/>
            </p:nvSpPr>
            <p:spPr bwMode="auto">
              <a:xfrm>
                <a:off x="2603" y="2608"/>
                <a:ext cx="300" cy="836"/>
              </a:xfrm>
              <a:custGeom>
                <a:avLst/>
                <a:gdLst>
                  <a:gd name="T0" fmla="*/ 30 w 300"/>
                  <a:gd name="T1" fmla="*/ 55 h 836"/>
                  <a:gd name="T2" fmla="*/ 45 w 300"/>
                  <a:gd name="T3" fmla="*/ 10 h 836"/>
                  <a:gd name="T4" fmla="*/ 90 w 300"/>
                  <a:gd name="T5" fmla="*/ 0 h 836"/>
                  <a:gd name="T6" fmla="*/ 130 w 300"/>
                  <a:gd name="T7" fmla="*/ 20 h 836"/>
                  <a:gd name="T8" fmla="*/ 180 w 300"/>
                  <a:gd name="T9" fmla="*/ 105 h 836"/>
                  <a:gd name="T10" fmla="*/ 240 w 300"/>
                  <a:gd name="T11" fmla="*/ 205 h 836"/>
                  <a:gd name="T12" fmla="*/ 285 w 300"/>
                  <a:gd name="T13" fmla="*/ 288 h 836"/>
                  <a:gd name="T14" fmla="*/ 300 w 300"/>
                  <a:gd name="T15" fmla="*/ 375 h 836"/>
                  <a:gd name="T16" fmla="*/ 295 w 300"/>
                  <a:gd name="T17" fmla="*/ 436 h 836"/>
                  <a:gd name="T18" fmla="*/ 250 w 300"/>
                  <a:gd name="T19" fmla="*/ 516 h 836"/>
                  <a:gd name="T20" fmla="*/ 195 w 300"/>
                  <a:gd name="T21" fmla="*/ 571 h 836"/>
                  <a:gd name="T22" fmla="*/ 150 w 300"/>
                  <a:gd name="T23" fmla="*/ 596 h 836"/>
                  <a:gd name="T24" fmla="*/ 80 w 300"/>
                  <a:gd name="T25" fmla="*/ 611 h 836"/>
                  <a:gd name="T26" fmla="*/ 55 w 300"/>
                  <a:gd name="T27" fmla="*/ 636 h 836"/>
                  <a:gd name="T28" fmla="*/ 75 w 300"/>
                  <a:gd name="T29" fmla="*/ 676 h 836"/>
                  <a:gd name="T30" fmla="*/ 110 w 300"/>
                  <a:gd name="T31" fmla="*/ 711 h 836"/>
                  <a:gd name="T32" fmla="*/ 135 w 300"/>
                  <a:gd name="T33" fmla="*/ 776 h 836"/>
                  <a:gd name="T34" fmla="*/ 175 w 300"/>
                  <a:gd name="T35" fmla="*/ 771 h 836"/>
                  <a:gd name="T36" fmla="*/ 200 w 300"/>
                  <a:gd name="T37" fmla="*/ 806 h 836"/>
                  <a:gd name="T38" fmla="*/ 165 w 300"/>
                  <a:gd name="T39" fmla="*/ 836 h 836"/>
                  <a:gd name="T40" fmla="*/ 135 w 300"/>
                  <a:gd name="T41" fmla="*/ 821 h 836"/>
                  <a:gd name="T42" fmla="*/ 100 w 300"/>
                  <a:gd name="T43" fmla="*/ 796 h 836"/>
                  <a:gd name="T44" fmla="*/ 85 w 300"/>
                  <a:gd name="T45" fmla="*/ 731 h 836"/>
                  <a:gd name="T46" fmla="*/ 35 w 300"/>
                  <a:gd name="T47" fmla="*/ 686 h 836"/>
                  <a:gd name="T48" fmla="*/ 0 w 300"/>
                  <a:gd name="T49" fmla="*/ 636 h 836"/>
                  <a:gd name="T50" fmla="*/ 5 w 300"/>
                  <a:gd name="T51" fmla="*/ 601 h 836"/>
                  <a:gd name="T52" fmla="*/ 40 w 300"/>
                  <a:gd name="T53" fmla="*/ 586 h 836"/>
                  <a:gd name="T54" fmla="*/ 125 w 300"/>
                  <a:gd name="T55" fmla="*/ 556 h 836"/>
                  <a:gd name="T56" fmla="*/ 195 w 300"/>
                  <a:gd name="T57" fmla="*/ 516 h 836"/>
                  <a:gd name="T58" fmla="*/ 220 w 300"/>
                  <a:gd name="T59" fmla="*/ 456 h 836"/>
                  <a:gd name="T60" fmla="*/ 235 w 300"/>
                  <a:gd name="T61" fmla="*/ 410 h 836"/>
                  <a:gd name="T62" fmla="*/ 235 w 300"/>
                  <a:gd name="T63" fmla="*/ 370 h 836"/>
                  <a:gd name="T64" fmla="*/ 230 w 300"/>
                  <a:gd name="T65" fmla="*/ 320 h 836"/>
                  <a:gd name="T66" fmla="*/ 210 w 300"/>
                  <a:gd name="T67" fmla="*/ 280 h 836"/>
                  <a:gd name="T68" fmla="*/ 175 w 300"/>
                  <a:gd name="T69" fmla="*/ 220 h 836"/>
                  <a:gd name="T70" fmla="*/ 115 w 300"/>
                  <a:gd name="T71" fmla="*/ 155 h 836"/>
                  <a:gd name="T72" fmla="*/ 75 w 300"/>
                  <a:gd name="T73" fmla="*/ 120 h 836"/>
                  <a:gd name="T74" fmla="*/ 40 w 300"/>
                  <a:gd name="T75" fmla="*/ 80 h 836"/>
                  <a:gd name="T76" fmla="*/ 30 w 300"/>
                  <a:gd name="T77" fmla="*/ 55 h 8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00"/>
                  <a:gd name="T118" fmla="*/ 0 h 836"/>
                  <a:gd name="T119" fmla="*/ 300 w 300"/>
                  <a:gd name="T120" fmla="*/ 836 h 8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00" h="836">
                    <a:moveTo>
                      <a:pt x="30" y="55"/>
                    </a:moveTo>
                    <a:lnTo>
                      <a:pt x="45" y="10"/>
                    </a:lnTo>
                    <a:lnTo>
                      <a:pt x="90" y="0"/>
                    </a:lnTo>
                    <a:lnTo>
                      <a:pt x="130" y="20"/>
                    </a:lnTo>
                    <a:lnTo>
                      <a:pt x="180" y="105"/>
                    </a:lnTo>
                    <a:lnTo>
                      <a:pt x="240" y="205"/>
                    </a:lnTo>
                    <a:lnTo>
                      <a:pt x="285" y="288"/>
                    </a:lnTo>
                    <a:lnTo>
                      <a:pt x="300" y="375"/>
                    </a:lnTo>
                    <a:lnTo>
                      <a:pt x="295" y="436"/>
                    </a:lnTo>
                    <a:lnTo>
                      <a:pt x="250" y="516"/>
                    </a:lnTo>
                    <a:lnTo>
                      <a:pt x="195" y="571"/>
                    </a:lnTo>
                    <a:lnTo>
                      <a:pt x="150" y="596"/>
                    </a:lnTo>
                    <a:lnTo>
                      <a:pt x="80" y="611"/>
                    </a:lnTo>
                    <a:lnTo>
                      <a:pt x="55" y="636"/>
                    </a:lnTo>
                    <a:lnTo>
                      <a:pt x="75" y="676"/>
                    </a:lnTo>
                    <a:lnTo>
                      <a:pt x="110" y="711"/>
                    </a:lnTo>
                    <a:lnTo>
                      <a:pt x="135" y="776"/>
                    </a:lnTo>
                    <a:lnTo>
                      <a:pt x="175" y="771"/>
                    </a:lnTo>
                    <a:lnTo>
                      <a:pt x="200" y="806"/>
                    </a:lnTo>
                    <a:lnTo>
                      <a:pt x="165" y="836"/>
                    </a:lnTo>
                    <a:lnTo>
                      <a:pt x="135" y="821"/>
                    </a:lnTo>
                    <a:lnTo>
                      <a:pt x="100" y="796"/>
                    </a:lnTo>
                    <a:lnTo>
                      <a:pt x="85" y="731"/>
                    </a:lnTo>
                    <a:lnTo>
                      <a:pt x="35" y="686"/>
                    </a:lnTo>
                    <a:lnTo>
                      <a:pt x="0" y="636"/>
                    </a:lnTo>
                    <a:lnTo>
                      <a:pt x="5" y="601"/>
                    </a:lnTo>
                    <a:lnTo>
                      <a:pt x="40" y="586"/>
                    </a:lnTo>
                    <a:lnTo>
                      <a:pt x="125" y="556"/>
                    </a:lnTo>
                    <a:lnTo>
                      <a:pt x="195" y="516"/>
                    </a:lnTo>
                    <a:lnTo>
                      <a:pt x="220" y="456"/>
                    </a:lnTo>
                    <a:lnTo>
                      <a:pt x="235" y="410"/>
                    </a:lnTo>
                    <a:lnTo>
                      <a:pt x="235" y="370"/>
                    </a:lnTo>
                    <a:lnTo>
                      <a:pt x="230" y="320"/>
                    </a:lnTo>
                    <a:lnTo>
                      <a:pt x="210" y="280"/>
                    </a:lnTo>
                    <a:lnTo>
                      <a:pt x="175" y="220"/>
                    </a:lnTo>
                    <a:lnTo>
                      <a:pt x="115" y="155"/>
                    </a:lnTo>
                    <a:lnTo>
                      <a:pt x="75" y="120"/>
                    </a:lnTo>
                    <a:lnTo>
                      <a:pt x="40" y="80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12"/>
              <p:cNvSpPr>
                <a:spLocks/>
              </p:cNvSpPr>
              <p:nvPr/>
            </p:nvSpPr>
            <p:spPr bwMode="auto">
              <a:xfrm>
                <a:off x="2613" y="2422"/>
                <a:ext cx="621" cy="441"/>
              </a:xfrm>
              <a:custGeom>
                <a:avLst/>
                <a:gdLst>
                  <a:gd name="T0" fmla="*/ 0 w 621"/>
                  <a:gd name="T1" fmla="*/ 225 h 441"/>
                  <a:gd name="T2" fmla="*/ 5 w 621"/>
                  <a:gd name="T3" fmla="*/ 265 h 441"/>
                  <a:gd name="T4" fmla="*/ 80 w 621"/>
                  <a:gd name="T5" fmla="*/ 295 h 441"/>
                  <a:gd name="T6" fmla="*/ 160 w 621"/>
                  <a:gd name="T7" fmla="*/ 300 h 441"/>
                  <a:gd name="T8" fmla="*/ 235 w 621"/>
                  <a:gd name="T9" fmla="*/ 270 h 441"/>
                  <a:gd name="T10" fmla="*/ 290 w 621"/>
                  <a:gd name="T11" fmla="*/ 185 h 441"/>
                  <a:gd name="T12" fmla="*/ 330 w 621"/>
                  <a:gd name="T13" fmla="*/ 100 h 441"/>
                  <a:gd name="T14" fmla="*/ 345 w 621"/>
                  <a:gd name="T15" fmla="*/ 85 h 441"/>
                  <a:gd name="T16" fmla="*/ 370 w 621"/>
                  <a:gd name="T17" fmla="*/ 90 h 441"/>
                  <a:gd name="T18" fmla="*/ 405 w 621"/>
                  <a:gd name="T19" fmla="*/ 160 h 441"/>
                  <a:gd name="T20" fmla="*/ 435 w 621"/>
                  <a:gd name="T21" fmla="*/ 285 h 441"/>
                  <a:gd name="T22" fmla="*/ 455 w 621"/>
                  <a:gd name="T23" fmla="*/ 380 h 441"/>
                  <a:gd name="T24" fmla="*/ 465 w 621"/>
                  <a:gd name="T25" fmla="*/ 430 h 441"/>
                  <a:gd name="T26" fmla="*/ 495 w 621"/>
                  <a:gd name="T27" fmla="*/ 441 h 441"/>
                  <a:gd name="T28" fmla="*/ 520 w 621"/>
                  <a:gd name="T29" fmla="*/ 420 h 441"/>
                  <a:gd name="T30" fmla="*/ 540 w 621"/>
                  <a:gd name="T31" fmla="*/ 350 h 441"/>
                  <a:gd name="T32" fmla="*/ 570 w 621"/>
                  <a:gd name="T33" fmla="*/ 285 h 441"/>
                  <a:gd name="T34" fmla="*/ 585 w 621"/>
                  <a:gd name="T35" fmla="*/ 205 h 441"/>
                  <a:gd name="T36" fmla="*/ 615 w 621"/>
                  <a:gd name="T37" fmla="*/ 200 h 441"/>
                  <a:gd name="T38" fmla="*/ 621 w 621"/>
                  <a:gd name="T39" fmla="*/ 185 h 441"/>
                  <a:gd name="T40" fmla="*/ 600 w 621"/>
                  <a:gd name="T41" fmla="*/ 165 h 441"/>
                  <a:gd name="T42" fmla="*/ 565 w 621"/>
                  <a:gd name="T43" fmla="*/ 170 h 441"/>
                  <a:gd name="T44" fmla="*/ 550 w 621"/>
                  <a:gd name="T45" fmla="*/ 220 h 441"/>
                  <a:gd name="T46" fmla="*/ 545 w 621"/>
                  <a:gd name="T47" fmla="*/ 260 h 441"/>
                  <a:gd name="T48" fmla="*/ 525 w 621"/>
                  <a:gd name="T49" fmla="*/ 315 h 441"/>
                  <a:gd name="T50" fmla="*/ 500 w 621"/>
                  <a:gd name="T51" fmla="*/ 335 h 441"/>
                  <a:gd name="T52" fmla="*/ 480 w 621"/>
                  <a:gd name="T53" fmla="*/ 275 h 441"/>
                  <a:gd name="T54" fmla="*/ 455 w 621"/>
                  <a:gd name="T55" fmla="*/ 170 h 441"/>
                  <a:gd name="T56" fmla="*/ 440 w 621"/>
                  <a:gd name="T57" fmla="*/ 120 h 441"/>
                  <a:gd name="T58" fmla="*/ 410 w 621"/>
                  <a:gd name="T59" fmla="*/ 60 h 441"/>
                  <a:gd name="T60" fmla="*/ 385 w 621"/>
                  <a:gd name="T61" fmla="*/ 15 h 441"/>
                  <a:gd name="T62" fmla="*/ 340 w 621"/>
                  <a:gd name="T63" fmla="*/ 0 h 441"/>
                  <a:gd name="T64" fmla="*/ 320 w 621"/>
                  <a:gd name="T65" fmla="*/ 5 h 441"/>
                  <a:gd name="T66" fmla="*/ 290 w 621"/>
                  <a:gd name="T67" fmla="*/ 70 h 441"/>
                  <a:gd name="T68" fmla="*/ 255 w 621"/>
                  <a:gd name="T69" fmla="*/ 150 h 441"/>
                  <a:gd name="T70" fmla="*/ 220 w 621"/>
                  <a:gd name="T71" fmla="*/ 185 h 441"/>
                  <a:gd name="T72" fmla="*/ 175 w 621"/>
                  <a:gd name="T73" fmla="*/ 220 h 441"/>
                  <a:gd name="T74" fmla="*/ 120 w 621"/>
                  <a:gd name="T75" fmla="*/ 190 h 441"/>
                  <a:gd name="T76" fmla="*/ 55 w 621"/>
                  <a:gd name="T77" fmla="*/ 170 h 441"/>
                  <a:gd name="T78" fmla="*/ 30 w 621"/>
                  <a:gd name="T79" fmla="*/ 190 h 441"/>
                  <a:gd name="T80" fmla="*/ 0 w 621"/>
                  <a:gd name="T81" fmla="*/ 225 h 4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21"/>
                  <a:gd name="T124" fmla="*/ 0 h 441"/>
                  <a:gd name="T125" fmla="*/ 621 w 621"/>
                  <a:gd name="T126" fmla="*/ 441 h 4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21" h="441">
                    <a:moveTo>
                      <a:pt x="0" y="225"/>
                    </a:moveTo>
                    <a:lnTo>
                      <a:pt x="5" y="265"/>
                    </a:lnTo>
                    <a:lnTo>
                      <a:pt x="80" y="295"/>
                    </a:lnTo>
                    <a:lnTo>
                      <a:pt x="160" y="300"/>
                    </a:lnTo>
                    <a:lnTo>
                      <a:pt x="235" y="270"/>
                    </a:lnTo>
                    <a:lnTo>
                      <a:pt x="290" y="185"/>
                    </a:lnTo>
                    <a:lnTo>
                      <a:pt x="330" y="100"/>
                    </a:lnTo>
                    <a:lnTo>
                      <a:pt x="345" y="85"/>
                    </a:lnTo>
                    <a:lnTo>
                      <a:pt x="370" y="90"/>
                    </a:lnTo>
                    <a:lnTo>
                      <a:pt x="405" y="160"/>
                    </a:lnTo>
                    <a:lnTo>
                      <a:pt x="435" y="285"/>
                    </a:lnTo>
                    <a:lnTo>
                      <a:pt x="455" y="380"/>
                    </a:lnTo>
                    <a:lnTo>
                      <a:pt x="465" y="430"/>
                    </a:lnTo>
                    <a:lnTo>
                      <a:pt x="495" y="441"/>
                    </a:lnTo>
                    <a:lnTo>
                      <a:pt x="520" y="420"/>
                    </a:lnTo>
                    <a:lnTo>
                      <a:pt x="540" y="350"/>
                    </a:lnTo>
                    <a:lnTo>
                      <a:pt x="570" y="285"/>
                    </a:lnTo>
                    <a:lnTo>
                      <a:pt x="585" y="205"/>
                    </a:lnTo>
                    <a:lnTo>
                      <a:pt x="615" y="200"/>
                    </a:lnTo>
                    <a:lnTo>
                      <a:pt x="621" y="185"/>
                    </a:lnTo>
                    <a:lnTo>
                      <a:pt x="600" y="165"/>
                    </a:lnTo>
                    <a:lnTo>
                      <a:pt x="565" y="170"/>
                    </a:lnTo>
                    <a:lnTo>
                      <a:pt x="550" y="220"/>
                    </a:lnTo>
                    <a:lnTo>
                      <a:pt x="545" y="260"/>
                    </a:lnTo>
                    <a:lnTo>
                      <a:pt x="525" y="315"/>
                    </a:lnTo>
                    <a:lnTo>
                      <a:pt x="500" y="335"/>
                    </a:lnTo>
                    <a:lnTo>
                      <a:pt x="480" y="275"/>
                    </a:lnTo>
                    <a:lnTo>
                      <a:pt x="455" y="170"/>
                    </a:lnTo>
                    <a:lnTo>
                      <a:pt x="440" y="120"/>
                    </a:lnTo>
                    <a:lnTo>
                      <a:pt x="410" y="60"/>
                    </a:lnTo>
                    <a:lnTo>
                      <a:pt x="385" y="15"/>
                    </a:lnTo>
                    <a:lnTo>
                      <a:pt x="340" y="0"/>
                    </a:lnTo>
                    <a:lnTo>
                      <a:pt x="320" y="5"/>
                    </a:lnTo>
                    <a:lnTo>
                      <a:pt x="290" y="70"/>
                    </a:lnTo>
                    <a:lnTo>
                      <a:pt x="255" y="150"/>
                    </a:lnTo>
                    <a:lnTo>
                      <a:pt x="220" y="185"/>
                    </a:lnTo>
                    <a:lnTo>
                      <a:pt x="175" y="220"/>
                    </a:lnTo>
                    <a:lnTo>
                      <a:pt x="120" y="190"/>
                    </a:lnTo>
                    <a:lnTo>
                      <a:pt x="55" y="170"/>
                    </a:lnTo>
                    <a:lnTo>
                      <a:pt x="30" y="190"/>
                    </a:lnTo>
                    <a:lnTo>
                      <a:pt x="0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79" name="Group 13"/>
            <p:cNvGrpSpPr>
              <a:grpSpLocks/>
            </p:cNvGrpSpPr>
            <p:nvPr/>
          </p:nvGrpSpPr>
          <p:grpSpPr bwMode="auto">
            <a:xfrm>
              <a:off x="2177" y="1952"/>
              <a:ext cx="421" cy="686"/>
              <a:chOff x="2177" y="1952"/>
              <a:chExt cx="421" cy="686"/>
            </a:xfrm>
          </p:grpSpPr>
          <p:sp>
            <p:nvSpPr>
              <p:cNvPr id="80" name="Freeform 14"/>
              <p:cNvSpPr>
                <a:spLocks/>
              </p:cNvSpPr>
              <p:nvPr/>
            </p:nvSpPr>
            <p:spPr bwMode="auto">
              <a:xfrm>
                <a:off x="2192" y="1962"/>
                <a:ext cx="391" cy="656"/>
              </a:xfrm>
              <a:custGeom>
                <a:avLst/>
                <a:gdLst>
                  <a:gd name="T0" fmla="*/ 100 w 391"/>
                  <a:gd name="T1" fmla="*/ 95 h 656"/>
                  <a:gd name="T2" fmla="*/ 130 w 391"/>
                  <a:gd name="T3" fmla="*/ 35 h 656"/>
                  <a:gd name="T4" fmla="*/ 150 w 391"/>
                  <a:gd name="T5" fmla="*/ 15 h 656"/>
                  <a:gd name="T6" fmla="*/ 180 w 391"/>
                  <a:gd name="T7" fmla="*/ 5 h 656"/>
                  <a:gd name="T8" fmla="*/ 220 w 391"/>
                  <a:gd name="T9" fmla="*/ 0 h 656"/>
                  <a:gd name="T10" fmla="*/ 270 w 391"/>
                  <a:gd name="T11" fmla="*/ 10 h 656"/>
                  <a:gd name="T12" fmla="*/ 340 w 391"/>
                  <a:gd name="T13" fmla="*/ 45 h 656"/>
                  <a:gd name="T14" fmla="*/ 360 w 391"/>
                  <a:gd name="T15" fmla="*/ 75 h 656"/>
                  <a:gd name="T16" fmla="*/ 380 w 391"/>
                  <a:gd name="T17" fmla="*/ 105 h 656"/>
                  <a:gd name="T18" fmla="*/ 385 w 391"/>
                  <a:gd name="T19" fmla="*/ 135 h 656"/>
                  <a:gd name="T20" fmla="*/ 391 w 391"/>
                  <a:gd name="T21" fmla="*/ 175 h 656"/>
                  <a:gd name="T22" fmla="*/ 391 w 391"/>
                  <a:gd name="T23" fmla="*/ 225 h 656"/>
                  <a:gd name="T24" fmla="*/ 385 w 391"/>
                  <a:gd name="T25" fmla="*/ 275 h 656"/>
                  <a:gd name="T26" fmla="*/ 380 w 391"/>
                  <a:gd name="T27" fmla="*/ 315 h 656"/>
                  <a:gd name="T28" fmla="*/ 380 w 391"/>
                  <a:gd name="T29" fmla="*/ 356 h 656"/>
                  <a:gd name="T30" fmla="*/ 380 w 391"/>
                  <a:gd name="T31" fmla="*/ 391 h 656"/>
                  <a:gd name="T32" fmla="*/ 385 w 391"/>
                  <a:gd name="T33" fmla="*/ 436 h 656"/>
                  <a:gd name="T34" fmla="*/ 391 w 391"/>
                  <a:gd name="T35" fmla="*/ 476 h 656"/>
                  <a:gd name="T36" fmla="*/ 385 w 391"/>
                  <a:gd name="T37" fmla="*/ 506 h 656"/>
                  <a:gd name="T38" fmla="*/ 370 w 391"/>
                  <a:gd name="T39" fmla="*/ 556 h 656"/>
                  <a:gd name="T40" fmla="*/ 350 w 391"/>
                  <a:gd name="T41" fmla="*/ 586 h 656"/>
                  <a:gd name="T42" fmla="*/ 330 w 391"/>
                  <a:gd name="T43" fmla="*/ 611 h 656"/>
                  <a:gd name="T44" fmla="*/ 285 w 391"/>
                  <a:gd name="T45" fmla="*/ 626 h 656"/>
                  <a:gd name="T46" fmla="*/ 235 w 391"/>
                  <a:gd name="T47" fmla="*/ 641 h 656"/>
                  <a:gd name="T48" fmla="*/ 180 w 391"/>
                  <a:gd name="T49" fmla="*/ 646 h 656"/>
                  <a:gd name="T50" fmla="*/ 135 w 391"/>
                  <a:gd name="T51" fmla="*/ 656 h 656"/>
                  <a:gd name="T52" fmla="*/ 80 w 391"/>
                  <a:gd name="T53" fmla="*/ 641 h 656"/>
                  <a:gd name="T54" fmla="*/ 30 w 391"/>
                  <a:gd name="T55" fmla="*/ 591 h 656"/>
                  <a:gd name="T56" fmla="*/ 10 w 391"/>
                  <a:gd name="T57" fmla="*/ 541 h 656"/>
                  <a:gd name="T58" fmla="*/ 0 w 391"/>
                  <a:gd name="T59" fmla="*/ 471 h 656"/>
                  <a:gd name="T60" fmla="*/ 0 w 391"/>
                  <a:gd name="T61" fmla="*/ 391 h 656"/>
                  <a:gd name="T62" fmla="*/ 15 w 391"/>
                  <a:gd name="T63" fmla="*/ 320 h 656"/>
                  <a:gd name="T64" fmla="*/ 30 w 391"/>
                  <a:gd name="T65" fmla="*/ 255 h 656"/>
                  <a:gd name="T66" fmla="*/ 50 w 391"/>
                  <a:gd name="T67" fmla="*/ 200 h 656"/>
                  <a:gd name="T68" fmla="*/ 60 w 391"/>
                  <a:gd name="T69" fmla="*/ 170 h 656"/>
                  <a:gd name="T70" fmla="*/ 75 w 391"/>
                  <a:gd name="T71" fmla="*/ 120 h 656"/>
                  <a:gd name="T72" fmla="*/ 100 w 391"/>
                  <a:gd name="T73" fmla="*/ 95 h 65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91"/>
                  <a:gd name="T112" fmla="*/ 0 h 656"/>
                  <a:gd name="T113" fmla="*/ 391 w 391"/>
                  <a:gd name="T114" fmla="*/ 656 h 65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91" h="656">
                    <a:moveTo>
                      <a:pt x="100" y="95"/>
                    </a:moveTo>
                    <a:lnTo>
                      <a:pt x="130" y="35"/>
                    </a:lnTo>
                    <a:lnTo>
                      <a:pt x="150" y="15"/>
                    </a:lnTo>
                    <a:lnTo>
                      <a:pt x="180" y="5"/>
                    </a:lnTo>
                    <a:lnTo>
                      <a:pt x="220" y="0"/>
                    </a:lnTo>
                    <a:lnTo>
                      <a:pt x="270" y="10"/>
                    </a:lnTo>
                    <a:lnTo>
                      <a:pt x="340" y="45"/>
                    </a:lnTo>
                    <a:lnTo>
                      <a:pt x="360" y="75"/>
                    </a:lnTo>
                    <a:lnTo>
                      <a:pt x="380" y="105"/>
                    </a:lnTo>
                    <a:lnTo>
                      <a:pt x="385" y="135"/>
                    </a:lnTo>
                    <a:lnTo>
                      <a:pt x="391" y="175"/>
                    </a:lnTo>
                    <a:lnTo>
                      <a:pt x="391" y="225"/>
                    </a:lnTo>
                    <a:lnTo>
                      <a:pt x="385" y="275"/>
                    </a:lnTo>
                    <a:lnTo>
                      <a:pt x="380" y="315"/>
                    </a:lnTo>
                    <a:lnTo>
                      <a:pt x="380" y="356"/>
                    </a:lnTo>
                    <a:lnTo>
                      <a:pt x="380" y="391"/>
                    </a:lnTo>
                    <a:lnTo>
                      <a:pt x="385" y="436"/>
                    </a:lnTo>
                    <a:lnTo>
                      <a:pt x="391" y="476"/>
                    </a:lnTo>
                    <a:lnTo>
                      <a:pt x="385" y="506"/>
                    </a:lnTo>
                    <a:lnTo>
                      <a:pt x="370" y="556"/>
                    </a:lnTo>
                    <a:lnTo>
                      <a:pt x="350" y="586"/>
                    </a:lnTo>
                    <a:lnTo>
                      <a:pt x="330" y="611"/>
                    </a:lnTo>
                    <a:lnTo>
                      <a:pt x="285" y="626"/>
                    </a:lnTo>
                    <a:lnTo>
                      <a:pt x="235" y="641"/>
                    </a:lnTo>
                    <a:lnTo>
                      <a:pt x="180" y="646"/>
                    </a:lnTo>
                    <a:lnTo>
                      <a:pt x="135" y="656"/>
                    </a:lnTo>
                    <a:lnTo>
                      <a:pt x="80" y="641"/>
                    </a:lnTo>
                    <a:lnTo>
                      <a:pt x="30" y="591"/>
                    </a:lnTo>
                    <a:lnTo>
                      <a:pt x="10" y="541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15" y="320"/>
                    </a:lnTo>
                    <a:lnTo>
                      <a:pt x="30" y="255"/>
                    </a:lnTo>
                    <a:lnTo>
                      <a:pt x="50" y="200"/>
                    </a:lnTo>
                    <a:lnTo>
                      <a:pt x="60" y="170"/>
                    </a:lnTo>
                    <a:lnTo>
                      <a:pt x="75" y="120"/>
                    </a:lnTo>
                    <a:lnTo>
                      <a:pt x="100" y="95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5"/>
              <p:cNvSpPr>
                <a:spLocks/>
              </p:cNvSpPr>
              <p:nvPr/>
            </p:nvSpPr>
            <p:spPr bwMode="auto">
              <a:xfrm>
                <a:off x="2177" y="1952"/>
                <a:ext cx="421" cy="686"/>
              </a:xfrm>
              <a:custGeom>
                <a:avLst/>
                <a:gdLst>
                  <a:gd name="T0" fmla="*/ 190 w 421"/>
                  <a:gd name="T1" fmla="*/ 25 h 686"/>
                  <a:gd name="T2" fmla="*/ 255 w 421"/>
                  <a:gd name="T3" fmla="*/ 70 h 686"/>
                  <a:gd name="T4" fmla="*/ 240 w 421"/>
                  <a:gd name="T5" fmla="*/ 220 h 686"/>
                  <a:gd name="T6" fmla="*/ 290 w 421"/>
                  <a:gd name="T7" fmla="*/ 95 h 686"/>
                  <a:gd name="T8" fmla="*/ 365 w 421"/>
                  <a:gd name="T9" fmla="*/ 85 h 686"/>
                  <a:gd name="T10" fmla="*/ 395 w 421"/>
                  <a:gd name="T11" fmla="*/ 185 h 686"/>
                  <a:gd name="T12" fmla="*/ 265 w 421"/>
                  <a:gd name="T13" fmla="*/ 240 h 686"/>
                  <a:gd name="T14" fmla="*/ 290 w 421"/>
                  <a:gd name="T15" fmla="*/ 260 h 686"/>
                  <a:gd name="T16" fmla="*/ 395 w 421"/>
                  <a:gd name="T17" fmla="*/ 230 h 686"/>
                  <a:gd name="T18" fmla="*/ 380 w 421"/>
                  <a:gd name="T19" fmla="*/ 386 h 686"/>
                  <a:gd name="T20" fmla="*/ 300 w 421"/>
                  <a:gd name="T21" fmla="*/ 481 h 686"/>
                  <a:gd name="T22" fmla="*/ 200 w 421"/>
                  <a:gd name="T23" fmla="*/ 506 h 686"/>
                  <a:gd name="T24" fmla="*/ 375 w 421"/>
                  <a:gd name="T25" fmla="*/ 486 h 686"/>
                  <a:gd name="T26" fmla="*/ 350 w 421"/>
                  <a:gd name="T27" fmla="*/ 601 h 686"/>
                  <a:gd name="T28" fmla="*/ 225 w 421"/>
                  <a:gd name="T29" fmla="*/ 641 h 686"/>
                  <a:gd name="T30" fmla="*/ 200 w 421"/>
                  <a:gd name="T31" fmla="*/ 516 h 686"/>
                  <a:gd name="T32" fmla="*/ 220 w 421"/>
                  <a:gd name="T33" fmla="*/ 356 h 686"/>
                  <a:gd name="T34" fmla="*/ 235 w 421"/>
                  <a:gd name="T35" fmla="*/ 230 h 686"/>
                  <a:gd name="T36" fmla="*/ 140 w 421"/>
                  <a:gd name="T37" fmla="*/ 145 h 686"/>
                  <a:gd name="T38" fmla="*/ 130 w 421"/>
                  <a:gd name="T39" fmla="*/ 185 h 686"/>
                  <a:gd name="T40" fmla="*/ 220 w 421"/>
                  <a:gd name="T41" fmla="*/ 265 h 686"/>
                  <a:gd name="T42" fmla="*/ 180 w 421"/>
                  <a:gd name="T43" fmla="*/ 421 h 686"/>
                  <a:gd name="T44" fmla="*/ 95 w 421"/>
                  <a:gd name="T45" fmla="*/ 416 h 686"/>
                  <a:gd name="T46" fmla="*/ 50 w 421"/>
                  <a:gd name="T47" fmla="*/ 386 h 686"/>
                  <a:gd name="T48" fmla="*/ 120 w 421"/>
                  <a:gd name="T49" fmla="*/ 481 h 686"/>
                  <a:gd name="T50" fmla="*/ 160 w 421"/>
                  <a:gd name="T51" fmla="*/ 536 h 686"/>
                  <a:gd name="T52" fmla="*/ 185 w 421"/>
                  <a:gd name="T53" fmla="*/ 621 h 686"/>
                  <a:gd name="T54" fmla="*/ 135 w 421"/>
                  <a:gd name="T55" fmla="*/ 651 h 686"/>
                  <a:gd name="T56" fmla="*/ 50 w 421"/>
                  <a:gd name="T57" fmla="*/ 541 h 686"/>
                  <a:gd name="T58" fmla="*/ 35 w 421"/>
                  <a:gd name="T59" fmla="*/ 406 h 686"/>
                  <a:gd name="T60" fmla="*/ 65 w 421"/>
                  <a:gd name="T61" fmla="*/ 240 h 686"/>
                  <a:gd name="T62" fmla="*/ 45 w 421"/>
                  <a:gd name="T63" fmla="*/ 235 h 686"/>
                  <a:gd name="T64" fmla="*/ 0 w 421"/>
                  <a:gd name="T65" fmla="*/ 406 h 686"/>
                  <a:gd name="T66" fmla="*/ 35 w 421"/>
                  <a:gd name="T67" fmla="*/ 611 h 686"/>
                  <a:gd name="T68" fmla="*/ 180 w 421"/>
                  <a:gd name="T69" fmla="*/ 686 h 686"/>
                  <a:gd name="T70" fmla="*/ 275 w 421"/>
                  <a:gd name="T71" fmla="*/ 666 h 686"/>
                  <a:gd name="T72" fmla="*/ 390 w 421"/>
                  <a:gd name="T73" fmla="*/ 581 h 686"/>
                  <a:gd name="T74" fmla="*/ 415 w 421"/>
                  <a:gd name="T75" fmla="*/ 466 h 686"/>
                  <a:gd name="T76" fmla="*/ 410 w 421"/>
                  <a:gd name="T77" fmla="*/ 340 h 686"/>
                  <a:gd name="T78" fmla="*/ 415 w 421"/>
                  <a:gd name="T79" fmla="*/ 175 h 686"/>
                  <a:gd name="T80" fmla="*/ 370 w 421"/>
                  <a:gd name="T81" fmla="*/ 35 h 686"/>
                  <a:gd name="T82" fmla="*/ 225 w 421"/>
                  <a:gd name="T83" fmla="*/ 0 h 686"/>
                  <a:gd name="T84" fmla="*/ 120 w 421"/>
                  <a:gd name="T85" fmla="*/ 80 h 686"/>
                  <a:gd name="T86" fmla="*/ 95 w 421"/>
                  <a:gd name="T87" fmla="*/ 155 h 6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1"/>
                  <a:gd name="T133" fmla="*/ 0 h 686"/>
                  <a:gd name="T134" fmla="*/ 421 w 421"/>
                  <a:gd name="T135" fmla="*/ 686 h 6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1" h="686">
                    <a:moveTo>
                      <a:pt x="130" y="100"/>
                    </a:moveTo>
                    <a:lnTo>
                      <a:pt x="160" y="50"/>
                    </a:lnTo>
                    <a:lnTo>
                      <a:pt x="190" y="25"/>
                    </a:lnTo>
                    <a:lnTo>
                      <a:pt x="250" y="25"/>
                    </a:lnTo>
                    <a:lnTo>
                      <a:pt x="290" y="35"/>
                    </a:lnTo>
                    <a:lnTo>
                      <a:pt x="255" y="70"/>
                    </a:lnTo>
                    <a:lnTo>
                      <a:pt x="235" y="135"/>
                    </a:lnTo>
                    <a:lnTo>
                      <a:pt x="235" y="200"/>
                    </a:lnTo>
                    <a:lnTo>
                      <a:pt x="240" y="220"/>
                    </a:lnTo>
                    <a:lnTo>
                      <a:pt x="255" y="185"/>
                    </a:lnTo>
                    <a:lnTo>
                      <a:pt x="265" y="130"/>
                    </a:lnTo>
                    <a:lnTo>
                      <a:pt x="290" y="95"/>
                    </a:lnTo>
                    <a:lnTo>
                      <a:pt x="305" y="75"/>
                    </a:lnTo>
                    <a:lnTo>
                      <a:pt x="335" y="55"/>
                    </a:lnTo>
                    <a:lnTo>
                      <a:pt x="365" y="85"/>
                    </a:lnTo>
                    <a:lnTo>
                      <a:pt x="390" y="120"/>
                    </a:lnTo>
                    <a:lnTo>
                      <a:pt x="395" y="165"/>
                    </a:lnTo>
                    <a:lnTo>
                      <a:pt x="395" y="185"/>
                    </a:lnTo>
                    <a:lnTo>
                      <a:pt x="360" y="225"/>
                    </a:lnTo>
                    <a:lnTo>
                      <a:pt x="305" y="240"/>
                    </a:lnTo>
                    <a:lnTo>
                      <a:pt x="265" y="240"/>
                    </a:lnTo>
                    <a:lnTo>
                      <a:pt x="250" y="235"/>
                    </a:lnTo>
                    <a:lnTo>
                      <a:pt x="245" y="260"/>
                    </a:lnTo>
                    <a:lnTo>
                      <a:pt x="290" y="260"/>
                    </a:lnTo>
                    <a:lnTo>
                      <a:pt x="350" y="255"/>
                    </a:lnTo>
                    <a:lnTo>
                      <a:pt x="385" y="245"/>
                    </a:lnTo>
                    <a:lnTo>
                      <a:pt x="395" y="230"/>
                    </a:lnTo>
                    <a:lnTo>
                      <a:pt x="395" y="275"/>
                    </a:lnTo>
                    <a:lnTo>
                      <a:pt x="385" y="330"/>
                    </a:lnTo>
                    <a:lnTo>
                      <a:pt x="380" y="386"/>
                    </a:lnTo>
                    <a:lnTo>
                      <a:pt x="390" y="436"/>
                    </a:lnTo>
                    <a:lnTo>
                      <a:pt x="350" y="466"/>
                    </a:lnTo>
                    <a:lnTo>
                      <a:pt x="300" y="481"/>
                    </a:lnTo>
                    <a:lnTo>
                      <a:pt x="245" y="481"/>
                    </a:lnTo>
                    <a:lnTo>
                      <a:pt x="205" y="481"/>
                    </a:lnTo>
                    <a:lnTo>
                      <a:pt x="200" y="506"/>
                    </a:lnTo>
                    <a:lnTo>
                      <a:pt x="260" y="506"/>
                    </a:lnTo>
                    <a:lnTo>
                      <a:pt x="315" y="496"/>
                    </a:lnTo>
                    <a:lnTo>
                      <a:pt x="375" y="486"/>
                    </a:lnTo>
                    <a:lnTo>
                      <a:pt x="395" y="471"/>
                    </a:lnTo>
                    <a:lnTo>
                      <a:pt x="390" y="526"/>
                    </a:lnTo>
                    <a:lnTo>
                      <a:pt x="350" y="601"/>
                    </a:lnTo>
                    <a:lnTo>
                      <a:pt x="310" y="621"/>
                    </a:lnTo>
                    <a:lnTo>
                      <a:pt x="265" y="636"/>
                    </a:lnTo>
                    <a:lnTo>
                      <a:pt x="225" y="641"/>
                    </a:lnTo>
                    <a:lnTo>
                      <a:pt x="200" y="606"/>
                    </a:lnTo>
                    <a:lnTo>
                      <a:pt x="185" y="551"/>
                    </a:lnTo>
                    <a:lnTo>
                      <a:pt x="200" y="516"/>
                    </a:lnTo>
                    <a:lnTo>
                      <a:pt x="200" y="476"/>
                    </a:lnTo>
                    <a:lnTo>
                      <a:pt x="200" y="426"/>
                    </a:lnTo>
                    <a:lnTo>
                      <a:pt x="220" y="356"/>
                    </a:lnTo>
                    <a:lnTo>
                      <a:pt x="240" y="295"/>
                    </a:lnTo>
                    <a:lnTo>
                      <a:pt x="240" y="255"/>
                    </a:lnTo>
                    <a:lnTo>
                      <a:pt x="235" y="230"/>
                    </a:lnTo>
                    <a:lnTo>
                      <a:pt x="205" y="225"/>
                    </a:lnTo>
                    <a:lnTo>
                      <a:pt x="160" y="190"/>
                    </a:lnTo>
                    <a:lnTo>
                      <a:pt x="140" y="145"/>
                    </a:lnTo>
                    <a:lnTo>
                      <a:pt x="120" y="120"/>
                    </a:lnTo>
                    <a:lnTo>
                      <a:pt x="115" y="145"/>
                    </a:lnTo>
                    <a:lnTo>
                      <a:pt x="130" y="185"/>
                    </a:lnTo>
                    <a:lnTo>
                      <a:pt x="160" y="220"/>
                    </a:lnTo>
                    <a:lnTo>
                      <a:pt x="190" y="250"/>
                    </a:lnTo>
                    <a:lnTo>
                      <a:pt x="220" y="265"/>
                    </a:lnTo>
                    <a:lnTo>
                      <a:pt x="200" y="330"/>
                    </a:lnTo>
                    <a:lnTo>
                      <a:pt x="185" y="376"/>
                    </a:lnTo>
                    <a:lnTo>
                      <a:pt x="180" y="421"/>
                    </a:lnTo>
                    <a:lnTo>
                      <a:pt x="170" y="461"/>
                    </a:lnTo>
                    <a:lnTo>
                      <a:pt x="140" y="461"/>
                    </a:lnTo>
                    <a:lnTo>
                      <a:pt x="95" y="416"/>
                    </a:lnTo>
                    <a:lnTo>
                      <a:pt x="70" y="381"/>
                    </a:lnTo>
                    <a:lnTo>
                      <a:pt x="50" y="356"/>
                    </a:lnTo>
                    <a:lnTo>
                      <a:pt x="50" y="386"/>
                    </a:lnTo>
                    <a:lnTo>
                      <a:pt x="70" y="416"/>
                    </a:lnTo>
                    <a:lnTo>
                      <a:pt x="105" y="451"/>
                    </a:lnTo>
                    <a:lnTo>
                      <a:pt x="120" y="481"/>
                    </a:lnTo>
                    <a:lnTo>
                      <a:pt x="150" y="496"/>
                    </a:lnTo>
                    <a:lnTo>
                      <a:pt x="165" y="511"/>
                    </a:lnTo>
                    <a:lnTo>
                      <a:pt x="160" y="536"/>
                    </a:lnTo>
                    <a:lnTo>
                      <a:pt x="165" y="571"/>
                    </a:lnTo>
                    <a:lnTo>
                      <a:pt x="170" y="601"/>
                    </a:lnTo>
                    <a:lnTo>
                      <a:pt x="185" y="621"/>
                    </a:lnTo>
                    <a:lnTo>
                      <a:pt x="190" y="646"/>
                    </a:lnTo>
                    <a:lnTo>
                      <a:pt x="175" y="656"/>
                    </a:lnTo>
                    <a:lnTo>
                      <a:pt x="135" y="651"/>
                    </a:lnTo>
                    <a:lnTo>
                      <a:pt x="95" y="626"/>
                    </a:lnTo>
                    <a:lnTo>
                      <a:pt x="65" y="586"/>
                    </a:lnTo>
                    <a:lnTo>
                      <a:pt x="50" y="541"/>
                    </a:lnTo>
                    <a:lnTo>
                      <a:pt x="35" y="506"/>
                    </a:lnTo>
                    <a:lnTo>
                      <a:pt x="35" y="461"/>
                    </a:lnTo>
                    <a:lnTo>
                      <a:pt x="35" y="406"/>
                    </a:lnTo>
                    <a:lnTo>
                      <a:pt x="45" y="371"/>
                    </a:lnTo>
                    <a:lnTo>
                      <a:pt x="50" y="325"/>
                    </a:lnTo>
                    <a:lnTo>
                      <a:pt x="65" y="240"/>
                    </a:lnTo>
                    <a:lnTo>
                      <a:pt x="90" y="165"/>
                    </a:lnTo>
                    <a:lnTo>
                      <a:pt x="65" y="175"/>
                    </a:lnTo>
                    <a:lnTo>
                      <a:pt x="45" y="235"/>
                    </a:lnTo>
                    <a:lnTo>
                      <a:pt x="20" y="295"/>
                    </a:lnTo>
                    <a:lnTo>
                      <a:pt x="10" y="361"/>
                    </a:lnTo>
                    <a:lnTo>
                      <a:pt x="0" y="406"/>
                    </a:lnTo>
                    <a:lnTo>
                      <a:pt x="0" y="481"/>
                    </a:lnTo>
                    <a:lnTo>
                      <a:pt x="10" y="561"/>
                    </a:lnTo>
                    <a:lnTo>
                      <a:pt x="35" y="611"/>
                    </a:lnTo>
                    <a:lnTo>
                      <a:pt x="75" y="651"/>
                    </a:lnTo>
                    <a:lnTo>
                      <a:pt x="130" y="671"/>
                    </a:lnTo>
                    <a:lnTo>
                      <a:pt x="180" y="686"/>
                    </a:lnTo>
                    <a:lnTo>
                      <a:pt x="215" y="676"/>
                    </a:lnTo>
                    <a:lnTo>
                      <a:pt x="230" y="671"/>
                    </a:lnTo>
                    <a:lnTo>
                      <a:pt x="275" y="666"/>
                    </a:lnTo>
                    <a:lnTo>
                      <a:pt x="325" y="651"/>
                    </a:lnTo>
                    <a:lnTo>
                      <a:pt x="370" y="621"/>
                    </a:lnTo>
                    <a:lnTo>
                      <a:pt x="390" y="581"/>
                    </a:lnTo>
                    <a:lnTo>
                      <a:pt x="415" y="536"/>
                    </a:lnTo>
                    <a:lnTo>
                      <a:pt x="421" y="501"/>
                    </a:lnTo>
                    <a:lnTo>
                      <a:pt x="415" y="466"/>
                    </a:lnTo>
                    <a:lnTo>
                      <a:pt x="410" y="421"/>
                    </a:lnTo>
                    <a:lnTo>
                      <a:pt x="410" y="381"/>
                    </a:lnTo>
                    <a:lnTo>
                      <a:pt x="410" y="340"/>
                    </a:lnTo>
                    <a:lnTo>
                      <a:pt x="415" y="285"/>
                    </a:lnTo>
                    <a:lnTo>
                      <a:pt x="415" y="220"/>
                    </a:lnTo>
                    <a:lnTo>
                      <a:pt x="415" y="175"/>
                    </a:lnTo>
                    <a:lnTo>
                      <a:pt x="410" y="115"/>
                    </a:lnTo>
                    <a:lnTo>
                      <a:pt x="390" y="70"/>
                    </a:lnTo>
                    <a:lnTo>
                      <a:pt x="370" y="35"/>
                    </a:lnTo>
                    <a:lnTo>
                      <a:pt x="320" y="15"/>
                    </a:lnTo>
                    <a:lnTo>
                      <a:pt x="265" y="0"/>
                    </a:lnTo>
                    <a:lnTo>
                      <a:pt x="225" y="0"/>
                    </a:lnTo>
                    <a:lnTo>
                      <a:pt x="170" y="5"/>
                    </a:lnTo>
                    <a:lnTo>
                      <a:pt x="135" y="35"/>
                    </a:lnTo>
                    <a:lnTo>
                      <a:pt x="120" y="80"/>
                    </a:lnTo>
                    <a:lnTo>
                      <a:pt x="80" y="115"/>
                    </a:lnTo>
                    <a:lnTo>
                      <a:pt x="75" y="150"/>
                    </a:lnTo>
                    <a:lnTo>
                      <a:pt x="95" y="155"/>
                    </a:lnTo>
                    <a:lnTo>
                      <a:pt x="120" y="120"/>
                    </a:lnTo>
                    <a:lnTo>
                      <a:pt x="13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88" name="Group 16"/>
          <p:cNvGrpSpPr>
            <a:grpSpLocks/>
          </p:cNvGrpSpPr>
          <p:nvPr/>
        </p:nvGrpSpPr>
        <p:grpSpPr bwMode="auto">
          <a:xfrm rot="591268">
            <a:off x="2895600" y="3429000"/>
            <a:ext cx="685800" cy="1143000"/>
            <a:chOff x="2177" y="1140"/>
            <a:chExt cx="1132" cy="2304"/>
          </a:xfrm>
        </p:grpSpPr>
        <p:grpSp>
          <p:nvGrpSpPr>
            <p:cNvPr id="89" name="Group 17"/>
            <p:cNvGrpSpPr>
              <a:grpSpLocks/>
            </p:cNvGrpSpPr>
            <p:nvPr/>
          </p:nvGrpSpPr>
          <p:grpSpPr bwMode="auto">
            <a:xfrm>
              <a:off x="2452" y="1140"/>
              <a:ext cx="857" cy="2304"/>
              <a:chOff x="2452" y="1140"/>
              <a:chExt cx="857" cy="2304"/>
            </a:xfrm>
          </p:grpSpPr>
          <p:sp>
            <p:nvSpPr>
              <p:cNvPr id="93" name="Freeform 18"/>
              <p:cNvSpPr>
                <a:spLocks/>
              </p:cNvSpPr>
              <p:nvPr/>
            </p:nvSpPr>
            <p:spPr bwMode="auto">
              <a:xfrm>
                <a:off x="2493" y="1550"/>
                <a:ext cx="330" cy="401"/>
              </a:xfrm>
              <a:custGeom>
                <a:avLst/>
                <a:gdLst>
                  <a:gd name="T0" fmla="*/ 230 w 330"/>
                  <a:gd name="T1" fmla="*/ 126 h 401"/>
                  <a:gd name="T2" fmla="*/ 215 w 330"/>
                  <a:gd name="T3" fmla="*/ 61 h 401"/>
                  <a:gd name="T4" fmla="*/ 180 w 330"/>
                  <a:gd name="T5" fmla="*/ 21 h 401"/>
                  <a:gd name="T6" fmla="*/ 130 w 330"/>
                  <a:gd name="T7" fmla="*/ 0 h 401"/>
                  <a:gd name="T8" fmla="*/ 55 w 330"/>
                  <a:gd name="T9" fmla="*/ 16 h 401"/>
                  <a:gd name="T10" fmla="*/ 15 w 330"/>
                  <a:gd name="T11" fmla="*/ 91 h 401"/>
                  <a:gd name="T12" fmla="*/ 0 w 330"/>
                  <a:gd name="T13" fmla="*/ 166 h 401"/>
                  <a:gd name="T14" fmla="*/ 0 w 330"/>
                  <a:gd name="T15" fmla="*/ 246 h 401"/>
                  <a:gd name="T16" fmla="*/ 15 w 330"/>
                  <a:gd name="T17" fmla="*/ 336 h 401"/>
                  <a:gd name="T18" fmla="*/ 70 w 330"/>
                  <a:gd name="T19" fmla="*/ 391 h 401"/>
                  <a:gd name="T20" fmla="*/ 120 w 330"/>
                  <a:gd name="T21" fmla="*/ 401 h 401"/>
                  <a:gd name="T22" fmla="*/ 185 w 330"/>
                  <a:gd name="T23" fmla="*/ 386 h 401"/>
                  <a:gd name="T24" fmla="*/ 215 w 330"/>
                  <a:gd name="T25" fmla="*/ 326 h 401"/>
                  <a:gd name="T26" fmla="*/ 235 w 330"/>
                  <a:gd name="T27" fmla="*/ 266 h 401"/>
                  <a:gd name="T28" fmla="*/ 245 w 330"/>
                  <a:gd name="T29" fmla="*/ 216 h 401"/>
                  <a:gd name="T30" fmla="*/ 245 w 330"/>
                  <a:gd name="T31" fmla="*/ 181 h 401"/>
                  <a:gd name="T32" fmla="*/ 325 w 330"/>
                  <a:gd name="T33" fmla="*/ 106 h 401"/>
                  <a:gd name="T34" fmla="*/ 330 w 330"/>
                  <a:gd name="T35" fmla="*/ 81 h 401"/>
                  <a:gd name="T36" fmla="*/ 315 w 330"/>
                  <a:gd name="T37" fmla="*/ 71 h 401"/>
                  <a:gd name="T38" fmla="*/ 235 w 330"/>
                  <a:gd name="T39" fmla="*/ 156 h 401"/>
                  <a:gd name="T40" fmla="*/ 230 w 330"/>
                  <a:gd name="T41" fmla="*/ 126 h 4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30"/>
                  <a:gd name="T64" fmla="*/ 0 h 401"/>
                  <a:gd name="T65" fmla="*/ 330 w 330"/>
                  <a:gd name="T66" fmla="*/ 401 h 40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30" h="401">
                    <a:moveTo>
                      <a:pt x="230" y="126"/>
                    </a:moveTo>
                    <a:lnTo>
                      <a:pt x="215" y="61"/>
                    </a:lnTo>
                    <a:lnTo>
                      <a:pt x="180" y="21"/>
                    </a:lnTo>
                    <a:lnTo>
                      <a:pt x="130" y="0"/>
                    </a:lnTo>
                    <a:lnTo>
                      <a:pt x="55" y="16"/>
                    </a:lnTo>
                    <a:lnTo>
                      <a:pt x="15" y="91"/>
                    </a:lnTo>
                    <a:lnTo>
                      <a:pt x="0" y="166"/>
                    </a:lnTo>
                    <a:lnTo>
                      <a:pt x="0" y="246"/>
                    </a:lnTo>
                    <a:lnTo>
                      <a:pt x="15" y="336"/>
                    </a:lnTo>
                    <a:lnTo>
                      <a:pt x="70" y="391"/>
                    </a:lnTo>
                    <a:lnTo>
                      <a:pt x="120" y="401"/>
                    </a:lnTo>
                    <a:lnTo>
                      <a:pt x="185" y="386"/>
                    </a:lnTo>
                    <a:lnTo>
                      <a:pt x="215" y="326"/>
                    </a:lnTo>
                    <a:lnTo>
                      <a:pt x="235" y="266"/>
                    </a:lnTo>
                    <a:lnTo>
                      <a:pt x="245" y="216"/>
                    </a:lnTo>
                    <a:lnTo>
                      <a:pt x="245" y="181"/>
                    </a:lnTo>
                    <a:lnTo>
                      <a:pt x="325" y="106"/>
                    </a:lnTo>
                    <a:lnTo>
                      <a:pt x="330" y="81"/>
                    </a:lnTo>
                    <a:lnTo>
                      <a:pt x="315" y="71"/>
                    </a:lnTo>
                    <a:lnTo>
                      <a:pt x="235" y="156"/>
                    </a:lnTo>
                    <a:lnTo>
                      <a:pt x="230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19"/>
              <p:cNvSpPr>
                <a:spLocks/>
              </p:cNvSpPr>
              <p:nvPr/>
            </p:nvSpPr>
            <p:spPr bwMode="auto">
              <a:xfrm>
                <a:off x="2567" y="1140"/>
                <a:ext cx="581" cy="681"/>
              </a:xfrm>
              <a:custGeom>
                <a:avLst/>
                <a:gdLst>
                  <a:gd name="T0" fmla="*/ 11 w 581"/>
                  <a:gd name="T1" fmla="*/ 681 h 681"/>
                  <a:gd name="T2" fmla="*/ 0 w 581"/>
                  <a:gd name="T3" fmla="*/ 620 h 681"/>
                  <a:gd name="T4" fmla="*/ 26 w 581"/>
                  <a:gd name="T5" fmla="*/ 540 h 681"/>
                  <a:gd name="T6" fmla="*/ 96 w 581"/>
                  <a:gd name="T7" fmla="*/ 475 h 681"/>
                  <a:gd name="T8" fmla="*/ 196 w 581"/>
                  <a:gd name="T9" fmla="*/ 385 h 681"/>
                  <a:gd name="T10" fmla="*/ 301 w 581"/>
                  <a:gd name="T11" fmla="*/ 285 h 681"/>
                  <a:gd name="T12" fmla="*/ 396 w 581"/>
                  <a:gd name="T13" fmla="*/ 160 h 681"/>
                  <a:gd name="T14" fmla="*/ 426 w 581"/>
                  <a:gd name="T15" fmla="*/ 85 h 681"/>
                  <a:gd name="T16" fmla="*/ 436 w 581"/>
                  <a:gd name="T17" fmla="*/ 0 h 681"/>
                  <a:gd name="T18" fmla="*/ 456 w 581"/>
                  <a:gd name="T19" fmla="*/ 0 h 681"/>
                  <a:gd name="T20" fmla="*/ 446 w 581"/>
                  <a:gd name="T21" fmla="*/ 90 h 681"/>
                  <a:gd name="T22" fmla="*/ 461 w 581"/>
                  <a:gd name="T23" fmla="*/ 90 h 681"/>
                  <a:gd name="T24" fmla="*/ 541 w 581"/>
                  <a:gd name="T25" fmla="*/ 30 h 681"/>
                  <a:gd name="T26" fmla="*/ 556 w 581"/>
                  <a:gd name="T27" fmla="*/ 50 h 681"/>
                  <a:gd name="T28" fmla="*/ 491 w 581"/>
                  <a:gd name="T29" fmla="*/ 95 h 681"/>
                  <a:gd name="T30" fmla="*/ 481 w 581"/>
                  <a:gd name="T31" fmla="*/ 125 h 681"/>
                  <a:gd name="T32" fmla="*/ 501 w 581"/>
                  <a:gd name="T33" fmla="*/ 135 h 681"/>
                  <a:gd name="T34" fmla="*/ 566 w 581"/>
                  <a:gd name="T35" fmla="*/ 135 h 681"/>
                  <a:gd name="T36" fmla="*/ 581 w 581"/>
                  <a:gd name="T37" fmla="*/ 145 h 681"/>
                  <a:gd name="T38" fmla="*/ 576 w 581"/>
                  <a:gd name="T39" fmla="*/ 160 h 681"/>
                  <a:gd name="T40" fmla="*/ 496 w 581"/>
                  <a:gd name="T41" fmla="*/ 155 h 681"/>
                  <a:gd name="T42" fmla="*/ 471 w 581"/>
                  <a:gd name="T43" fmla="*/ 155 h 681"/>
                  <a:gd name="T44" fmla="*/ 466 w 581"/>
                  <a:gd name="T45" fmla="*/ 170 h 681"/>
                  <a:gd name="T46" fmla="*/ 521 w 581"/>
                  <a:gd name="T47" fmla="*/ 245 h 681"/>
                  <a:gd name="T48" fmla="*/ 506 w 581"/>
                  <a:gd name="T49" fmla="*/ 260 h 681"/>
                  <a:gd name="T50" fmla="*/ 451 w 581"/>
                  <a:gd name="T51" fmla="*/ 190 h 681"/>
                  <a:gd name="T52" fmla="*/ 431 w 581"/>
                  <a:gd name="T53" fmla="*/ 190 h 681"/>
                  <a:gd name="T54" fmla="*/ 391 w 581"/>
                  <a:gd name="T55" fmla="*/ 220 h 681"/>
                  <a:gd name="T56" fmla="*/ 321 w 581"/>
                  <a:gd name="T57" fmla="*/ 315 h 681"/>
                  <a:gd name="T58" fmla="*/ 256 w 581"/>
                  <a:gd name="T59" fmla="*/ 395 h 681"/>
                  <a:gd name="T60" fmla="*/ 181 w 581"/>
                  <a:gd name="T61" fmla="*/ 480 h 681"/>
                  <a:gd name="T62" fmla="*/ 126 w 581"/>
                  <a:gd name="T63" fmla="*/ 565 h 681"/>
                  <a:gd name="T64" fmla="*/ 56 w 581"/>
                  <a:gd name="T65" fmla="*/ 675 h 681"/>
                  <a:gd name="T66" fmla="*/ 11 w 581"/>
                  <a:gd name="T67" fmla="*/ 681 h 68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81"/>
                  <a:gd name="T103" fmla="*/ 0 h 681"/>
                  <a:gd name="T104" fmla="*/ 581 w 581"/>
                  <a:gd name="T105" fmla="*/ 681 h 68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81" h="681">
                    <a:moveTo>
                      <a:pt x="11" y="681"/>
                    </a:moveTo>
                    <a:lnTo>
                      <a:pt x="0" y="620"/>
                    </a:lnTo>
                    <a:lnTo>
                      <a:pt x="26" y="540"/>
                    </a:lnTo>
                    <a:lnTo>
                      <a:pt x="96" y="475"/>
                    </a:lnTo>
                    <a:lnTo>
                      <a:pt x="196" y="385"/>
                    </a:lnTo>
                    <a:lnTo>
                      <a:pt x="301" y="285"/>
                    </a:lnTo>
                    <a:lnTo>
                      <a:pt x="396" y="160"/>
                    </a:lnTo>
                    <a:lnTo>
                      <a:pt x="426" y="85"/>
                    </a:lnTo>
                    <a:lnTo>
                      <a:pt x="436" y="0"/>
                    </a:lnTo>
                    <a:lnTo>
                      <a:pt x="456" y="0"/>
                    </a:lnTo>
                    <a:lnTo>
                      <a:pt x="446" y="90"/>
                    </a:lnTo>
                    <a:lnTo>
                      <a:pt x="461" y="90"/>
                    </a:lnTo>
                    <a:lnTo>
                      <a:pt x="541" y="30"/>
                    </a:lnTo>
                    <a:lnTo>
                      <a:pt x="556" y="50"/>
                    </a:lnTo>
                    <a:lnTo>
                      <a:pt x="491" y="95"/>
                    </a:lnTo>
                    <a:lnTo>
                      <a:pt x="481" y="125"/>
                    </a:lnTo>
                    <a:lnTo>
                      <a:pt x="501" y="135"/>
                    </a:lnTo>
                    <a:lnTo>
                      <a:pt x="566" y="135"/>
                    </a:lnTo>
                    <a:lnTo>
                      <a:pt x="581" y="145"/>
                    </a:lnTo>
                    <a:lnTo>
                      <a:pt x="576" y="160"/>
                    </a:lnTo>
                    <a:lnTo>
                      <a:pt x="496" y="155"/>
                    </a:lnTo>
                    <a:lnTo>
                      <a:pt x="471" y="155"/>
                    </a:lnTo>
                    <a:lnTo>
                      <a:pt x="466" y="170"/>
                    </a:lnTo>
                    <a:lnTo>
                      <a:pt x="521" y="245"/>
                    </a:lnTo>
                    <a:lnTo>
                      <a:pt x="506" y="260"/>
                    </a:lnTo>
                    <a:lnTo>
                      <a:pt x="451" y="190"/>
                    </a:lnTo>
                    <a:lnTo>
                      <a:pt x="431" y="190"/>
                    </a:lnTo>
                    <a:lnTo>
                      <a:pt x="391" y="220"/>
                    </a:lnTo>
                    <a:lnTo>
                      <a:pt x="321" y="315"/>
                    </a:lnTo>
                    <a:lnTo>
                      <a:pt x="256" y="395"/>
                    </a:lnTo>
                    <a:lnTo>
                      <a:pt x="181" y="480"/>
                    </a:lnTo>
                    <a:lnTo>
                      <a:pt x="126" y="565"/>
                    </a:lnTo>
                    <a:lnTo>
                      <a:pt x="56" y="675"/>
                    </a:lnTo>
                    <a:lnTo>
                      <a:pt x="11" y="6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20"/>
              <p:cNvSpPr>
                <a:spLocks/>
              </p:cNvSpPr>
              <p:nvPr/>
            </p:nvSpPr>
            <p:spPr bwMode="auto">
              <a:xfrm>
                <a:off x="2628" y="1656"/>
                <a:ext cx="681" cy="481"/>
              </a:xfrm>
              <a:custGeom>
                <a:avLst/>
                <a:gdLst>
                  <a:gd name="T0" fmla="*/ 0 w 681"/>
                  <a:gd name="T1" fmla="*/ 360 h 481"/>
                  <a:gd name="T2" fmla="*/ 5 w 681"/>
                  <a:gd name="T3" fmla="*/ 400 h 481"/>
                  <a:gd name="T4" fmla="*/ 40 w 681"/>
                  <a:gd name="T5" fmla="*/ 430 h 481"/>
                  <a:gd name="T6" fmla="*/ 125 w 681"/>
                  <a:gd name="T7" fmla="*/ 455 h 481"/>
                  <a:gd name="T8" fmla="*/ 215 w 681"/>
                  <a:gd name="T9" fmla="*/ 475 h 481"/>
                  <a:gd name="T10" fmla="*/ 325 w 681"/>
                  <a:gd name="T11" fmla="*/ 481 h 481"/>
                  <a:gd name="T12" fmla="*/ 370 w 681"/>
                  <a:gd name="T13" fmla="*/ 475 h 481"/>
                  <a:gd name="T14" fmla="*/ 440 w 681"/>
                  <a:gd name="T15" fmla="*/ 315 h 481"/>
                  <a:gd name="T16" fmla="*/ 500 w 681"/>
                  <a:gd name="T17" fmla="*/ 190 h 481"/>
                  <a:gd name="T18" fmla="*/ 550 w 681"/>
                  <a:gd name="T19" fmla="*/ 110 h 481"/>
                  <a:gd name="T20" fmla="*/ 570 w 681"/>
                  <a:gd name="T21" fmla="*/ 110 h 481"/>
                  <a:gd name="T22" fmla="*/ 580 w 681"/>
                  <a:gd name="T23" fmla="*/ 125 h 481"/>
                  <a:gd name="T24" fmla="*/ 580 w 681"/>
                  <a:gd name="T25" fmla="*/ 165 h 481"/>
                  <a:gd name="T26" fmla="*/ 560 w 681"/>
                  <a:gd name="T27" fmla="*/ 190 h 481"/>
                  <a:gd name="T28" fmla="*/ 570 w 681"/>
                  <a:gd name="T29" fmla="*/ 200 h 481"/>
                  <a:gd name="T30" fmla="*/ 595 w 681"/>
                  <a:gd name="T31" fmla="*/ 185 h 481"/>
                  <a:gd name="T32" fmla="*/ 600 w 681"/>
                  <a:gd name="T33" fmla="*/ 160 h 481"/>
                  <a:gd name="T34" fmla="*/ 600 w 681"/>
                  <a:gd name="T35" fmla="*/ 115 h 481"/>
                  <a:gd name="T36" fmla="*/ 620 w 681"/>
                  <a:gd name="T37" fmla="*/ 135 h 481"/>
                  <a:gd name="T38" fmla="*/ 635 w 681"/>
                  <a:gd name="T39" fmla="*/ 170 h 481"/>
                  <a:gd name="T40" fmla="*/ 650 w 681"/>
                  <a:gd name="T41" fmla="*/ 165 h 481"/>
                  <a:gd name="T42" fmla="*/ 635 w 681"/>
                  <a:gd name="T43" fmla="*/ 125 h 481"/>
                  <a:gd name="T44" fmla="*/ 615 w 681"/>
                  <a:gd name="T45" fmla="*/ 105 h 481"/>
                  <a:gd name="T46" fmla="*/ 600 w 681"/>
                  <a:gd name="T47" fmla="*/ 90 h 481"/>
                  <a:gd name="T48" fmla="*/ 635 w 681"/>
                  <a:gd name="T49" fmla="*/ 80 h 481"/>
                  <a:gd name="T50" fmla="*/ 670 w 681"/>
                  <a:gd name="T51" fmla="*/ 95 h 481"/>
                  <a:gd name="T52" fmla="*/ 675 w 681"/>
                  <a:gd name="T53" fmla="*/ 75 h 481"/>
                  <a:gd name="T54" fmla="*/ 635 w 681"/>
                  <a:gd name="T55" fmla="*/ 60 h 481"/>
                  <a:gd name="T56" fmla="*/ 595 w 681"/>
                  <a:gd name="T57" fmla="*/ 65 h 481"/>
                  <a:gd name="T58" fmla="*/ 600 w 681"/>
                  <a:gd name="T59" fmla="*/ 40 h 481"/>
                  <a:gd name="T60" fmla="*/ 625 w 681"/>
                  <a:gd name="T61" fmla="*/ 20 h 481"/>
                  <a:gd name="T62" fmla="*/ 660 w 681"/>
                  <a:gd name="T63" fmla="*/ 20 h 481"/>
                  <a:gd name="T64" fmla="*/ 681 w 681"/>
                  <a:gd name="T65" fmla="*/ 10 h 481"/>
                  <a:gd name="T66" fmla="*/ 640 w 681"/>
                  <a:gd name="T67" fmla="*/ 0 h 481"/>
                  <a:gd name="T68" fmla="*/ 605 w 681"/>
                  <a:gd name="T69" fmla="*/ 5 h 481"/>
                  <a:gd name="T70" fmla="*/ 585 w 681"/>
                  <a:gd name="T71" fmla="*/ 20 h 481"/>
                  <a:gd name="T72" fmla="*/ 535 w 681"/>
                  <a:gd name="T73" fmla="*/ 50 h 481"/>
                  <a:gd name="T74" fmla="*/ 510 w 681"/>
                  <a:gd name="T75" fmla="*/ 90 h 481"/>
                  <a:gd name="T76" fmla="*/ 470 w 681"/>
                  <a:gd name="T77" fmla="*/ 155 h 481"/>
                  <a:gd name="T78" fmla="*/ 420 w 681"/>
                  <a:gd name="T79" fmla="*/ 245 h 481"/>
                  <a:gd name="T80" fmla="*/ 360 w 681"/>
                  <a:gd name="T81" fmla="*/ 350 h 481"/>
                  <a:gd name="T82" fmla="*/ 335 w 681"/>
                  <a:gd name="T83" fmla="*/ 410 h 481"/>
                  <a:gd name="T84" fmla="*/ 310 w 681"/>
                  <a:gd name="T85" fmla="*/ 410 h 481"/>
                  <a:gd name="T86" fmla="*/ 215 w 681"/>
                  <a:gd name="T87" fmla="*/ 405 h 481"/>
                  <a:gd name="T88" fmla="*/ 145 w 681"/>
                  <a:gd name="T89" fmla="*/ 375 h 481"/>
                  <a:gd name="T90" fmla="*/ 80 w 681"/>
                  <a:gd name="T91" fmla="*/ 340 h 481"/>
                  <a:gd name="T92" fmla="*/ 30 w 681"/>
                  <a:gd name="T93" fmla="*/ 330 h 481"/>
                  <a:gd name="T94" fmla="*/ 25 w 681"/>
                  <a:gd name="T95" fmla="*/ 330 h 481"/>
                  <a:gd name="T96" fmla="*/ 0 w 681"/>
                  <a:gd name="T97" fmla="*/ 360 h 48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81"/>
                  <a:gd name="T148" fmla="*/ 0 h 481"/>
                  <a:gd name="T149" fmla="*/ 681 w 681"/>
                  <a:gd name="T150" fmla="*/ 481 h 48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81" h="481">
                    <a:moveTo>
                      <a:pt x="0" y="360"/>
                    </a:moveTo>
                    <a:lnTo>
                      <a:pt x="5" y="400"/>
                    </a:lnTo>
                    <a:lnTo>
                      <a:pt x="40" y="430"/>
                    </a:lnTo>
                    <a:lnTo>
                      <a:pt x="125" y="455"/>
                    </a:lnTo>
                    <a:lnTo>
                      <a:pt x="215" y="475"/>
                    </a:lnTo>
                    <a:lnTo>
                      <a:pt x="325" y="481"/>
                    </a:lnTo>
                    <a:lnTo>
                      <a:pt x="370" y="475"/>
                    </a:lnTo>
                    <a:lnTo>
                      <a:pt x="440" y="315"/>
                    </a:lnTo>
                    <a:lnTo>
                      <a:pt x="500" y="190"/>
                    </a:lnTo>
                    <a:lnTo>
                      <a:pt x="550" y="110"/>
                    </a:lnTo>
                    <a:lnTo>
                      <a:pt x="570" y="110"/>
                    </a:lnTo>
                    <a:lnTo>
                      <a:pt x="580" y="125"/>
                    </a:lnTo>
                    <a:lnTo>
                      <a:pt x="580" y="165"/>
                    </a:lnTo>
                    <a:lnTo>
                      <a:pt x="560" y="190"/>
                    </a:lnTo>
                    <a:lnTo>
                      <a:pt x="570" y="200"/>
                    </a:lnTo>
                    <a:lnTo>
                      <a:pt x="595" y="185"/>
                    </a:lnTo>
                    <a:lnTo>
                      <a:pt x="600" y="160"/>
                    </a:lnTo>
                    <a:lnTo>
                      <a:pt x="600" y="115"/>
                    </a:lnTo>
                    <a:lnTo>
                      <a:pt x="620" y="135"/>
                    </a:lnTo>
                    <a:lnTo>
                      <a:pt x="635" y="170"/>
                    </a:lnTo>
                    <a:lnTo>
                      <a:pt x="650" y="165"/>
                    </a:lnTo>
                    <a:lnTo>
                      <a:pt x="635" y="125"/>
                    </a:lnTo>
                    <a:lnTo>
                      <a:pt x="615" y="105"/>
                    </a:lnTo>
                    <a:lnTo>
                      <a:pt x="600" y="90"/>
                    </a:lnTo>
                    <a:lnTo>
                      <a:pt x="635" y="80"/>
                    </a:lnTo>
                    <a:lnTo>
                      <a:pt x="670" y="95"/>
                    </a:lnTo>
                    <a:lnTo>
                      <a:pt x="675" y="75"/>
                    </a:lnTo>
                    <a:lnTo>
                      <a:pt x="635" y="60"/>
                    </a:lnTo>
                    <a:lnTo>
                      <a:pt x="595" y="65"/>
                    </a:lnTo>
                    <a:lnTo>
                      <a:pt x="600" y="40"/>
                    </a:lnTo>
                    <a:lnTo>
                      <a:pt x="625" y="20"/>
                    </a:lnTo>
                    <a:lnTo>
                      <a:pt x="660" y="20"/>
                    </a:lnTo>
                    <a:lnTo>
                      <a:pt x="681" y="10"/>
                    </a:lnTo>
                    <a:lnTo>
                      <a:pt x="640" y="0"/>
                    </a:lnTo>
                    <a:lnTo>
                      <a:pt x="605" y="5"/>
                    </a:lnTo>
                    <a:lnTo>
                      <a:pt x="585" y="20"/>
                    </a:lnTo>
                    <a:lnTo>
                      <a:pt x="535" y="50"/>
                    </a:lnTo>
                    <a:lnTo>
                      <a:pt x="510" y="90"/>
                    </a:lnTo>
                    <a:lnTo>
                      <a:pt x="470" y="155"/>
                    </a:lnTo>
                    <a:lnTo>
                      <a:pt x="420" y="245"/>
                    </a:lnTo>
                    <a:lnTo>
                      <a:pt x="360" y="350"/>
                    </a:lnTo>
                    <a:lnTo>
                      <a:pt x="335" y="410"/>
                    </a:lnTo>
                    <a:lnTo>
                      <a:pt x="310" y="410"/>
                    </a:lnTo>
                    <a:lnTo>
                      <a:pt x="215" y="405"/>
                    </a:lnTo>
                    <a:lnTo>
                      <a:pt x="145" y="375"/>
                    </a:lnTo>
                    <a:lnTo>
                      <a:pt x="80" y="340"/>
                    </a:lnTo>
                    <a:lnTo>
                      <a:pt x="30" y="330"/>
                    </a:lnTo>
                    <a:lnTo>
                      <a:pt x="25" y="33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21"/>
              <p:cNvSpPr>
                <a:spLocks/>
              </p:cNvSpPr>
              <p:nvPr/>
            </p:nvSpPr>
            <p:spPr bwMode="auto">
              <a:xfrm>
                <a:off x="2452" y="2007"/>
                <a:ext cx="356" cy="726"/>
              </a:xfrm>
              <a:custGeom>
                <a:avLst/>
                <a:gdLst>
                  <a:gd name="T0" fmla="*/ 60 w 356"/>
                  <a:gd name="T1" fmla="*/ 75 h 726"/>
                  <a:gd name="T2" fmla="*/ 110 w 356"/>
                  <a:gd name="T3" fmla="*/ 15 h 726"/>
                  <a:gd name="T4" fmla="*/ 165 w 356"/>
                  <a:gd name="T5" fmla="*/ 0 h 726"/>
                  <a:gd name="T6" fmla="*/ 246 w 356"/>
                  <a:gd name="T7" fmla="*/ 20 h 726"/>
                  <a:gd name="T8" fmla="*/ 261 w 356"/>
                  <a:gd name="T9" fmla="*/ 60 h 726"/>
                  <a:gd name="T10" fmla="*/ 266 w 356"/>
                  <a:gd name="T11" fmla="*/ 135 h 726"/>
                  <a:gd name="T12" fmla="*/ 236 w 356"/>
                  <a:gd name="T13" fmla="*/ 255 h 726"/>
                  <a:gd name="T14" fmla="*/ 221 w 356"/>
                  <a:gd name="T15" fmla="*/ 305 h 726"/>
                  <a:gd name="T16" fmla="*/ 221 w 356"/>
                  <a:gd name="T17" fmla="*/ 360 h 726"/>
                  <a:gd name="T18" fmla="*/ 241 w 356"/>
                  <a:gd name="T19" fmla="*/ 411 h 726"/>
                  <a:gd name="T20" fmla="*/ 271 w 356"/>
                  <a:gd name="T21" fmla="*/ 451 h 726"/>
                  <a:gd name="T22" fmla="*/ 341 w 356"/>
                  <a:gd name="T23" fmla="*/ 511 h 726"/>
                  <a:gd name="T24" fmla="*/ 356 w 356"/>
                  <a:gd name="T25" fmla="*/ 576 h 726"/>
                  <a:gd name="T26" fmla="*/ 346 w 356"/>
                  <a:gd name="T27" fmla="*/ 626 h 726"/>
                  <a:gd name="T28" fmla="*/ 326 w 356"/>
                  <a:gd name="T29" fmla="*/ 666 h 726"/>
                  <a:gd name="T30" fmla="*/ 276 w 356"/>
                  <a:gd name="T31" fmla="*/ 711 h 726"/>
                  <a:gd name="T32" fmla="*/ 236 w 356"/>
                  <a:gd name="T33" fmla="*/ 726 h 726"/>
                  <a:gd name="T34" fmla="*/ 175 w 356"/>
                  <a:gd name="T35" fmla="*/ 721 h 726"/>
                  <a:gd name="T36" fmla="*/ 115 w 356"/>
                  <a:gd name="T37" fmla="*/ 706 h 726"/>
                  <a:gd name="T38" fmla="*/ 80 w 356"/>
                  <a:gd name="T39" fmla="*/ 666 h 726"/>
                  <a:gd name="T40" fmla="*/ 40 w 356"/>
                  <a:gd name="T41" fmla="*/ 601 h 726"/>
                  <a:gd name="T42" fmla="*/ 20 w 356"/>
                  <a:gd name="T43" fmla="*/ 541 h 726"/>
                  <a:gd name="T44" fmla="*/ 0 w 356"/>
                  <a:gd name="T45" fmla="*/ 436 h 726"/>
                  <a:gd name="T46" fmla="*/ 0 w 356"/>
                  <a:gd name="T47" fmla="*/ 320 h 726"/>
                  <a:gd name="T48" fmla="*/ 25 w 356"/>
                  <a:gd name="T49" fmla="*/ 195 h 726"/>
                  <a:gd name="T50" fmla="*/ 45 w 356"/>
                  <a:gd name="T51" fmla="*/ 120 h 726"/>
                  <a:gd name="T52" fmla="*/ 60 w 356"/>
                  <a:gd name="T53" fmla="*/ 75 h 72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6"/>
                  <a:gd name="T82" fmla="*/ 0 h 726"/>
                  <a:gd name="T83" fmla="*/ 356 w 356"/>
                  <a:gd name="T84" fmla="*/ 726 h 72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6" h="726">
                    <a:moveTo>
                      <a:pt x="60" y="75"/>
                    </a:moveTo>
                    <a:lnTo>
                      <a:pt x="110" y="15"/>
                    </a:lnTo>
                    <a:lnTo>
                      <a:pt x="165" y="0"/>
                    </a:lnTo>
                    <a:lnTo>
                      <a:pt x="246" y="20"/>
                    </a:lnTo>
                    <a:lnTo>
                      <a:pt x="261" y="60"/>
                    </a:lnTo>
                    <a:lnTo>
                      <a:pt x="266" y="135"/>
                    </a:lnTo>
                    <a:lnTo>
                      <a:pt x="236" y="255"/>
                    </a:lnTo>
                    <a:lnTo>
                      <a:pt x="221" y="305"/>
                    </a:lnTo>
                    <a:lnTo>
                      <a:pt x="221" y="360"/>
                    </a:lnTo>
                    <a:lnTo>
                      <a:pt x="241" y="411"/>
                    </a:lnTo>
                    <a:lnTo>
                      <a:pt x="271" y="451"/>
                    </a:lnTo>
                    <a:lnTo>
                      <a:pt x="341" y="511"/>
                    </a:lnTo>
                    <a:lnTo>
                      <a:pt x="356" y="576"/>
                    </a:lnTo>
                    <a:lnTo>
                      <a:pt x="346" y="626"/>
                    </a:lnTo>
                    <a:lnTo>
                      <a:pt x="326" y="666"/>
                    </a:lnTo>
                    <a:lnTo>
                      <a:pt x="276" y="711"/>
                    </a:lnTo>
                    <a:lnTo>
                      <a:pt x="236" y="726"/>
                    </a:lnTo>
                    <a:lnTo>
                      <a:pt x="175" y="721"/>
                    </a:lnTo>
                    <a:lnTo>
                      <a:pt x="115" y="706"/>
                    </a:lnTo>
                    <a:lnTo>
                      <a:pt x="80" y="666"/>
                    </a:lnTo>
                    <a:lnTo>
                      <a:pt x="40" y="601"/>
                    </a:lnTo>
                    <a:lnTo>
                      <a:pt x="20" y="541"/>
                    </a:lnTo>
                    <a:lnTo>
                      <a:pt x="0" y="436"/>
                    </a:lnTo>
                    <a:lnTo>
                      <a:pt x="0" y="320"/>
                    </a:lnTo>
                    <a:lnTo>
                      <a:pt x="25" y="195"/>
                    </a:lnTo>
                    <a:lnTo>
                      <a:pt x="45" y="120"/>
                    </a:lnTo>
                    <a:lnTo>
                      <a:pt x="6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Freeform 22"/>
              <p:cNvSpPr>
                <a:spLocks/>
              </p:cNvSpPr>
              <p:nvPr/>
            </p:nvSpPr>
            <p:spPr bwMode="auto">
              <a:xfrm>
                <a:off x="2603" y="2608"/>
                <a:ext cx="300" cy="836"/>
              </a:xfrm>
              <a:custGeom>
                <a:avLst/>
                <a:gdLst>
                  <a:gd name="T0" fmla="*/ 30 w 300"/>
                  <a:gd name="T1" fmla="*/ 55 h 836"/>
                  <a:gd name="T2" fmla="*/ 45 w 300"/>
                  <a:gd name="T3" fmla="*/ 10 h 836"/>
                  <a:gd name="T4" fmla="*/ 90 w 300"/>
                  <a:gd name="T5" fmla="*/ 0 h 836"/>
                  <a:gd name="T6" fmla="*/ 130 w 300"/>
                  <a:gd name="T7" fmla="*/ 20 h 836"/>
                  <a:gd name="T8" fmla="*/ 180 w 300"/>
                  <a:gd name="T9" fmla="*/ 105 h 836"/>
                  <a:gd name="T10" fmla="*/ 240 w 300"/>
                  <a:gd name="T11" fmla="*/ 205 h 836"/>
                  <a:gd name="T12" fmla="*/ 285 w 300"/>
                  <a:gd name="T13" fmla="*/ 288 h 836"/>
                  <a:gd name="T14" fmla="*/ 300 w 300"/>
                  <a:gd name="T15" fmla="*/ 375 h 836"/>
                  <a:gd name="T16" fmla="*/ 295 w 300"/>
                  <a:gd name="T17" fmla="*/ 436 h 836"/>
                  <a:gd name="T18" fmla="*/ 250 w 300"/>
                  <a:gd name="T19" fmla="*/ 516 h 836"/>
                  <a:gd name="T20" fmla="*/ 195 w 300"/>
                  <a:gd name="T21" fmla="*/ 571 h 836"/>
                  <a:gd name="T22" fmla="*/ 150 w 300"/>
                  <a:gd name="T23" fmla="*/ 596 h 836"/>
                  <a:gd name="T24" fmla="*/ 80 w 300"/>
                  <a:gd name="T25" fmla="*/ 611 h 836"/>
                  <a:gd name="T26" fmla="*/ 55 w 300"/>
                  <a:gd name="T27" fmla="*/ 636 h 836"/>
                  <a:gd name="T28" fmla="*/ 75 w 300"/>
                  <a:gd name="T29" fmla="*/ 676 h 836"/>
                  <a:gd name="T30" fmla="*/ 110 w 300"/>
                  <a:gd name="T31" fmla="*/ 711 h 836"/>
                  <a:gd name="T32" fmla="*/ 135 w 300"/>
                  <a:gd name="T33" fmla="*/ 776 h 836"/>
                  <a:gd name="T34" fmla="*/ 175 w 300"/>
                  <a:gd name="T35" fmla="*/ 771 h 836"/>
                  <a:gd name="T36" fmla="*/ 200 w 300"/>
                  <a:gd name="T37" fmla="*/ 806 h 836"/>
                  <a:gd name="T38" fmla="*/ 165 w 300"/>
                  <a:gd name="T39" fmla="*/ 836 h 836"/>
                  <a:gd name="T40" fmla="*/ 135 w 300"/>
                  <a:gd name="T41" fmla="*/ 821 h 836"/>
                  <a:gd name="T42" fmla="*/ 100 w 300"/>
                  <a:gd name="T43" fmla="*/ 796 h 836"/>
                  <a:gd name="T44" fmla="*/ 85 w 300"/>
                  <a:gd name="T45" fmla="*/ 731 h 836"/>
                  <a:gd name="T46" fmla="*/ 35 w 300"/>
                  <a:gd name="T47" fmla="*/ 686 h 836"/>
                  <a:gd name="T48" fmla="*/ 0 w 300"/>
                  <a:gd name="T49" fmla="*/ 636 h 836"/>
                  <a:gd name="T50" fmla="*/ 5 w 300"/>
                  <a:gd name="T51" fmla="*/ 601 h 836"/>
                  <a:gd name="T52" fmla="*/ 40 w 300"/>
                  <a:gd name="T53" fmla="*/ 586 h 836"/>
                  <a:gd name="T54" fmla="*/ 125 w 300"/>
                  <a:gd name="T55" fmla="*/ 556 h 836"/>
                  <a:gd name="T56" fmla="*/ 195 w 300"/>
                  <a:gd name="T57" fmla="*/ 516 h 836"/>
                  <a:gd name="T58" fmla="*/ 220 w 300"/>
                  <a:gd name="T59" fmla="*/ 456 h 836"/>
                  <a:gd name="T60" fmla="*/ 235 w 300"/>
                  <a:gd name="T61" fmla="*/ 410 h 836"/>
                  <a:gd name="T62" fmla="*/ 235 w 300"/>
                  <a:gd name="T63" fmla="*/ 370 h 836"/>
                  <a:gd name="T64" fmla="*/ 230 w 300"/>
                  <a:gd name="T65" fmla="*/ 320 h 836"/>
                  <a:gd name="T66" fmla="*/ 210 w 300"/>
                  <a:gd name="T67" fmla="*/ 280 h 836"/>
                  <a:gd name="T68" fmla="*/ 175 w 300"/>
                  <a:gd name="T69" fmla="*/ 220 h 836"/>
                  <a:gd name="T70" fmla="*/ 115 w 300"/>
                  <a:gd name="T71" fmla="*/ 155 h 836"/>
                  <a:gd name="T72" fmla="*/ 75 w 300"/>
                  <a:gd name="T73" fmla="*/ 120 h 836"/>
                  <a:gd name="T74" fmla="*/ 40 w 300"/>
                  <a:gd name="T75" fmla="*/ 80 h 836"/>
                  <a:gd name="T76" fmla="*/ 30 w 300"/>
                  <a:gd name="T77" fmla="*/ 55 h 8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00"/>
                  <a:gd name="T118" fmla="*/ 0 h 836"/>
                  <a:gd name="T119" fmla="*/ 300 w 300"/>
                  <a:gd name="T120" fmla="*/ 836 h 8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00" h="836">
                    <a:moveTo>
                      <a:pt x="30" y="55"/>
                    </a:moveTo>
                    <a:lnTo>
                      <a:pt x="45" y="10"/>
                    </a:lnTo>
                    <a:lnTo>
                      <a:pt x="90" y="0"/>
                    </a:lnTo>
                    <a:lnTo>
                      <a:pt x="130" y="20"/>
                    </a:lnTo>
                    <a:lnTo>
                      <a:pt x="180" y="105"/>
                    </a:lnTo>
                    <a:lnTo>
                      <a:pt x="240" y="205"/>
                    </a:lnTo>
                    <a:lnTo>
                      <a:pt x="285" y="288"/>
                    </a:lnTo>
                    <a:lnTo>
                      <a:pt x="300" y="375"/>
                    </a:lnTo>
                    <a:lnTo>
                      <a:pt x="295" y="436"/>
                    </a:lnTo>
                    <a:lnTo>
                      <a:pt x="250" y="516"/>
                    </a:lnTo>
                    <a:lnTo>
                      <a:pt x="195" y="571"/>
                    </a:lnTo>
                    <a:lnTo>
                      <a:pt x="150" y="596"/>
                    </a:lnTo>
                    <a:lnTo>
                      <a:pt x="80" y="611"/>
                    </a:lnTo>
                    <a:lnTo>
                      <a:pt x="55" y="636"/>
                    </a:lnTo>
                    <a:lnTo>
                      <a:pt x="75" y="676"/>
                    </a:lnTo>
                    <a:lnTo>
                      <a:pt x="110" y="711"/>
                    </a:lnTo>
                    <a:lnTo>
                      <a:pt x="135" y="776"/>
                    </a:lnTo>
                    <a:lnTo>
                      <a:pt x="175" y="771"/>
                    </a:lnTo>
                    <a:lnTo>
                      <a:pt x="200" y="806"/>
                    </a:lnTo>
                    <a:lnTo>
                      <a:pt x="165" y="836"/>
                    </a:lnTo>
                    <a:lnTo>
                      <a:pt x="135" y="821"/>
                    </a:lnTo>
                    <a:lnTo>
                      <a:pt x="100" y="796"/>
                    </a:lnTo>
                    <a:lnTo>
                      <a:pt x="85" y="731"/>
                    </a:lnTo>
                    <a:lnTo>
                      <a:pt x="35" y="686"/>
                    </a:lnTo>
                    <a:lnTo>
                      <a:pt x="0" y="636"/>
                    </a:lnTo>
                    <a:lnTo>
                      <a:pt x="5" y="601"/>
                    </a:lnTo>
                    <a:lnTo>
                      <a:pt x="40" y="586"/>
                    </a:lnTo>
                    <a:lnTo>
                      <a:pt x="125" y="556"/>
                    </a:lnTo>
                    <a:lnTo>
                      <a:pt x="195" y="516"/>
                    </a:lnTo>
                    <a:lnTo>
                      <a:pt x="220" y="456"/>
                    </a:lnTo>
                    <a:lnTo>
                      <a:pt x="235" y="410"/>
                    </a:lnTo>
                    <a:lnTo>
                      <a:pt x="235" y="370"/>
                    </a:lnTo>
                    <a:lnTo>
                      <a:pt x="230" y="320"/>
                    </a:lnTo>
                    <a:lnTo>
                      <a:pt x="210" y="280"/>
                    </a:lnTo>
                    <a:lnTo>
                      <a:pt x="175" y="220"/>
                    </a:lnTo>
                    <a:lnTo>
                      <a:pt x="115" y="155"/>
                    </a:lnTo>
                    <a:lnTo>
                      <a:pt x="75" y="120"/>
                    </a:lnTo>
                    <a:lnTo>
                      <a:pt x="40" y="80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Freeform 23"/>
              <p:cNvSpPr>
                <a:spLocks/>
              </p:cNvSpPr>
              <p:nvPr/>
            </p:nvSpPr>
            <p:spPr bwMode="auto">
              <a:xfrm>
                <a:off x="2613" y="2422"/>
                <a:ext cx="621" cy="441"/>
              </a:xfrm>
              <a:custGeom>
                <a:avLst/>
                <a:gdLst>
                  <a:gd name="T0" fmla="*/ 0 w 621"/>
                  <a:gd name="T1" fmla="*/ 225 h 441"/>
                  <a:gd name="T2" fmla="*/ 5 w 621"/>
                  <a:gd name="T3" fmla="*/ 265 h 441"/>
                  <a:gd name="T4" fmla="*/ 80 w 621"/>
                  <a:gd name="T5" fmla="*/ 295 h 441"/>
                  <a:gd name="T6" fmla="*/ 160 w 621"/>
                  <a:gd name="T7" fmla="*/ 300 h 441"/>
                  <a:gd name="T8" fmla="*/ 235 w 621"/>
                  <a:gd name="T9" fmla="*/ 270 h 441"/>
                  <a:gd name="T10" fmla="*/ 290 w 621"/>
                  <a:gd name="T11" fmla="*/ 185 h 441"/>
                  <a:gd name="T12" fmla="*/ 330 w 621"/>
                  <a:gd name="T13" fmla="*/ 100 h 441"/>
                  <a:gd name="T14" fmla="*/ 345 w 621"/>
                  <a:gd name="T15" fmla="*/ 85 h 441"/>
                  <a:gd name="T16" fmla="*/ 370 w 621"/>
                  <a:gd name="T17" fmla="*/ 90 h 441"/>
                  <a:gd name="T18" fmla="*/ 405 w 621"/>
                  <a:gd name="T19" fmla="*/ 160 h 441"/>
                  <a:gd name="T20" fmla="*/ 435 w 621"/>
                  <a:gd name="T21" fmla="*/ 285 h 441"/>
                  <a:gd name="T22" fmla="*/ 455 w 621"/>
                  <a:gd name="T23" fmla="*/ 380 h 441"/>
                  <a:gd name="T24" fmla="*/ 465 w 621"/>
                  <a:gd name="T25" fmla="*/ 430 h 441"/>
                  <a:gd name="T26" fmla="*/ 495 w 621"/>
                  <a:gd name="T27" fmla="*/ 441 h 441"/>
                  <a:gd name="T28" fmla="*/ 520 w 621"/>
                  <a:gd name="T29" fmla="*/ 420 h 441"/>
                  <a:gd name="T30" fmla="*/ 540 w 621"/>
                  <a:gd name="T31" fmla="*/ 350 h 441"/>
                  <a:gd name="T32" fmla="*/ 570 w 621"/>
                  <a:gd name="T33" fmla="*/ 285 h 441"/>
                  <a:gd name="T34" fmla="*/ 585 w 621"/>
                  <a:gd name="T35" fmla="*/ 205 h 441"/>
                  <a:gd name="T36" fmla="*/ 615 w 621"/>
                  <a:gd name="T37" fmla="*/ 200 h 441"/>
                  <a:gd name="T38" fmla="*/ 621 w 621"/>
                  <a:gd name="T39" fmla="*/ 185 h 441"/>
                  <a:gd name="T40" fmla="*/ 600 w 621"/>
                  <a:gd name="T41" fmla="*/ 165 h 441"/>
                  <a:gd name="T42" fmla="*/ 565 w 621"/>
                  <a:gd name="T43" fmla="*/ 170 h 441"/>
                  <a:gd name="T44" fmla="*/ 550 w 621"/>
                  <a:gd name="T45" fmla="*/ 220 h 441"/>
                  <a:gd name="T46" fmla="*/ 545 w 621"/>
                  <a:gd name="T47" fmla="*/ 260 h 441"/>
                  <a:gd name="T48" fmla="*/ 525 w 621"/>
                  <a:gd name="T49" fmla="*/ 315 h 441"/>
                  <a:gd name="T50" fmla="*/ 500 w 621"/>
                  <a:gd name="T51" fmla="*/ 335 h 441"/>
                  <a:gd name="T52" fmla="*/ 480 w 621"/>
                  <a:gd name="T53" fmla="*/ 275 h 441"/>
                  <a:gd name="T54" fmla="*/ 455 w 621"/>
                  <a:gd name="T55" fmla="*/ 170 h 441"/>
                  <a:gd name="T56" fmla="*/ 440 w 621"/>
                  <a:gd name="T57" fmla="*/ 120 h 441"/>
                  <a:gd name="T58" fmla="*/ 410 w 621"/>
                  <a:gd name="T59" fmla="*/ 60 h 441"/>
                  <a:gd name="T60" fmla="*/ 385 w 621"/>
                  <a:gd name="T61" fmla="*/ 15 h 441"/>
                  <a:gd name="T62" fmla="*/ 340 w 621"/>
                  <a:gd name="T63" fmla="*/ 0 h 441"/>
                  <a:gd name="T64" fmla="*/ 320 w 621"/>
                  <a:gd name="T65" fmla="*/ 5 h 441"/>
                  <a:gd name="T66" fmla="*/ 290 w 621"/>
                  <a:gd name="T67" fmla="*/ 70 h 441"/>
                  <a:gd name="T68" fmla="*/ 255 w 621"/>
                  <a:gd name="T69" fmla="*/ 150 h 441"/>
                  <a:gd name="T70" fmla="*/ 220 w 621"/>
                  <a:gd name="T71" fmla="*/ 185 h 441"/>
                  <a:gd name="T72" fmla="*/ 175 w 621"/>
                  <a:gd name="T73" fmla="*/ 220 h 441"/>
                  <a:gd name="T74" fmla="*/ 120 w 621"/>
                  <a:gd name="T75" fmla="*/ 190 h 441"/>
                  <a:gd name="T76" fmla="*/ 55 w 621"/>
                  <a:gd name="T77" fmla="*/ 170 h 441"/>
                  <a:gd name="T78" fmla="*/ 30 w 621"/>
                  <a:gd name="T79" fmla="*/ 190 h 441"/>
                  <a:gd name="T80" fmla="*/ 0 w 621"/>
                  <a:gd name="T81" fmla="*/ 225 h 4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21"/>
                  <a:gd name="T124" fmla="*/ 0 h 441"/>
                  <a:gd name="T125" fmla="*/ 621 w 621"/>
                  <a:gd name="T126" fmla="*/ 441 h 4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21" h="441">
                    <a:moveTo>
                      <a:pt x="0" y="225"/>
                    </a:moveTo>
                    <a:lnTo>
                      <a:pt x="5" y="265"/>
                    </a:lnTo>
                    <a:lnTo>
                      <a:pt x="80" y="295"/>
                    </a:lnTo>
                    <a:lnTo>
                      <a:pt x="160" y="300"/>
                    </a:lnTo>
                    <a:lnTo>
                      <a:pt x="235" y="270"/>
                    </a:lnTo>
                    <a:lnTo>
                      <a:pt x="290" y="185"/>
                    </a:lnTo>
                    <a:lnTo>
                      <a:pt x="330" y="100"/>
                    </a:lnTo>
                    <a:lnTo>
                      <a:pt x="345" y="85"/>
                    </a:lnTo>
                    <a:lnTo>
                      <a:pt x="370" y="90"/>
                    </a:lnTo>
                    <a:lnTo>
                      <a:pt x="405" y="160"/>
                    </a:lnTo>
                    <a:lnTo>
                      <a:pt x="435" y="285"/>
                    </a:lnTo>
                    <a:lnTo>
                      <a:pt x="455" y="380"/>
                    </a:lnTo>
                    <a:lnTo>
                      <a:pt x="465" y="430"/>
                    </a:lnTo>
                    <a:lnTo>
                      <a:pt x="495" y="441"/>
                    </a:lnTo>
                    <a:lnTo>
                      <a:pt x="520" y="420"/>
                    </a:lnTo>
                    <a:lnTo>
                      <a:pt x="540" y="350"/>
                    </a:lnTo>
                    <a:lnTo>
                      <a:pt x="570" y="285"/>
                    </a:lnTo>
                    <a:lnTo>
                      <a:pt x="585" y="205"/>
                    </a:lnTo>
                    <a:lnTo>
                      <a:pt x="615" y="200"/>
                    </a:lnTo>
                    <a:lnTo>
                      <a:pt x="621" y="185"/>
                    </a:lnTo>
                    <a:lnTo>
                      <a:pt x="600" y="165"/>
                    </a:lnTo>
                    <a:lnTo>
                      <a:pt x="565" y="170"/>
                    </a:lnTo>
                    <a:lnTo>
                      <a:pt x="550" y="220"/>
                    </a:lnTo>
                    <a:lnTo>
                      <a:pt x="545" y="260"/>
                    </a:lnTo>
                    <a:lnTo>
                      <a:pt x="525" y="315"/>
                    </a:lnTo>
                    <a:lnTo>
                      <a:pt x="500" y="335"/>
                    </a:lnTo>
                    <a:lnTo>
                      <a:pt x="480" y="275"/>
                    </a:lnTo>
                    <a:lnTo>
                      <a:pt x="455" y="170"/>
                    </a:lnTo>
                    <a:lnTo>
                      <a:pt x="440" y="120"/>
                    </a:lnTo>
                    <a:lnTo>
                      <a:pt x="410" y="60"/>
                    </a:lnTo>
                    <a:lnTo>
                      <a:pt x="385" y="15"/>
                    </a:lnTo>
                    <a:lnTo>
                      <a:pt x="340" y="0"/>
                    </a:lnTo>
                    <a:lnTo>
                      <a:pt x="320" y="5"/>
                    </a:lnTo>
                    <a:lnTo>
                      <a:pt x="290" y="70"/>
                    </a:lnTo>
                    <a:lnTo>
                      <a:pt x="255" y="150"/>
                    </a:lnTo>
                    <a:lnTo>
                      <a:pt x="220" y="185"/>
                    </a:lnTo>
                    <a:lnTo>
                      <a:pt x="175" y="220"/>
                    </a:lnTo>
                    <a:lnTo>
                      <a:pt x="120" y="190"/>
                    </a:lnTo>
                    <a:lnTo>
                      <a:pt x="55" y="170"/>
                    </a:lnTo>
                    <a:lnTo>
                      <a:pt x="30" y="190"/>
                    </a:lnTo>
                    <a:lnTo>
                      <a:pt x="0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90" name="Group 24"/>
            <p:cNvGrpSpPr>
              <a:grpSpLocks/>
            </p:cNvGrpSpPr>
            <p:nvPr/>
          </p:nvGrpSpPr>
          <p:grpSpPr bwMode="auto">
            <a:xfrm>
              <a:off x="2177" y="1952"/>
              <a:ext cx="421" cy="686"/>
              <a:chOff x="2177" y="1952"/>
              <a:chExt cx="421" cy="686"/>
            </a:xfrm>
          </p:grpSpPr>
          <p:sp>
            <p:nvSpPr>
              <p:cNvPr id="91" name="Freeform 25"/>
              <p:cNvSpPr>
                <a:spLocks/>
              </p:cNvSpPr>
              <p:nvPr/>
            </p:nvSpPr>
            <p:spPr bwMode="auto">
              <a:xfrm>
                <a:off x="2192" y="1962"/>
                <a:ext cx="391" cy="656"/>
              </a:xfrm>
              <a:custGeom>
                <a:avLst/>
                <a:gdLst>
                  <a:gd name="T0" fmla="*/ 100 w 391"/>
                  <a:gd name="T1" fmla="*/ 95 h 656"/>
                  <a:gd name="T2" fmla="*/ 130 w 391"/>
                  <a:gd name="T3" fmla="*/ 35 h 656"/>
                  <a:gd name="T4" fmla="*/ 150 w 391"/>
                  <a:gd name="T5" fmla="*/ 15 h 656"/>
                  <a:gd name="T6" fmla="*/ 180 w 391"/>
                  <a:gd name="T7" fmla="*/ 5 h 656"/>
                  <a:gd name="T8" fmla="*/ 220 w 391"/>
                  <a:gd name="T9" fmla="*/ 0 h 656"/>
                  <a:gd name="T10" fmla="*/ 270 w 391"/>
                  <a:gd name="T11" fmla="*/ 10 h 656"/>
                  <a:gd name="T12" fmla="*/ 340 w 391"/>
                  <a:gd name="T13" fmla="*/ 45 h 656"/>
                  <a:gd name="T14" fmla="*/ 360 w 391"/>
                  <a:gd name="T15" fmla="*/ 75 h 656"/>
                  <a:gd name="T16" fmla="*/ 380 w 391"/>
                  <a:gd name="T17" fmla="*/ 105 h 656"/>
                  <a:gd name="T18" fmla="*/ 385 w 391"/>
                  <a:gd name="T19" fmla="*/ 135 h 656"/>
                  <a:gd name="T20" fmla="*/ 391 w 391"/>
                  <a:gd name="T21" fmla="*/ 175 h 656"/>
                  <a:gd name="T22" fmla="*/ 391 w 391"/>
                  <a:gd name="T23" fmla="*/ 225 h 656"/>
                  <a:gd name="T24" fmla="*/ 385 w 391"/>
                  <a:gd name="T25" fmla="*/ 275 h 656"/>
                  <a:gd name="T26" fmla="*/ 380 w 391"/>
                  <a:gd name="T27" fmla="*/ 315 h 656"/>
                  <a:gd name="T28" fmla="*/ 380 w 391"/>
                  <a:gd name="T29" fmla="*/ 356 h 656"/>
                  <a:gd name="T30" fmla="*/ 380 w 391"/>
                  <a:gd name="T31" fmla="*/ 391 h 656"/>
                  <a:gd name="T32" fmla="*/ 385 w 391"/>
                  <a:gd name="T33" fmla="*/ 436 h 656"/>
                  <a:gd name="T34" fmla="*/ 391 w 391"/>
                  <a:gd name="T35" fmla="*/ 476 h 656"/>
                  <a:gd name="T36" fmla="*/ 385 w 391"/>
                  <a:gd name="T37" fmla="*/ 506 h 656"/>
                  <a:gd name="T38" fmla="*/ 370 w 391"/>
                  <a:gd name="T39" fmla="*/ 556 h 656"/>
                  <a:gd name="T40" fmla="*/ 350 w 391"/>
                  <a:gd name="T41" fmla="*/ 586 h 656"/>
                  <a:gd name="T42" fmla="*/ 330 w 391"/>
                  <a:gd name="T43" fmla="*/ 611 h 656"/>
                  <a:gd name="T44" fmla="*/ 285 w 391"/>
                  <a:gd name="T45" fmla="*/ 626 h 656"/>
                  <a:gd name="T46" fmla="*/ 235 w 391"/>
                  <a:gd name="T47" fmla="*/ 641 h 656"/>
                  <a:gd name="T48" fmla="*/ 180 w 391"/>
                  <a:gd name="T49" fmla="*/ 646 h 656"/>
                  <a:gd name="T50" fmla="*/ 135 w 391"/>
                  <a:gd name="T51" fmla="*/ 656 h 656"/>
                  <a:gd name="T52" fmla="*/ 80 w 391"/>
                  <a:gd name="T53" fmla="*/ 641 h 656"/>
                  <a:gd name="T54" fmla="*/ 30 w 391"/>
                  <a:gd name="T55" fmla="*/ 591 h 656"/>
                  <a:gd name="T56" fmla="*/ 10 w 391"/>
                  <a:gd name="T57" fmla="*/ 541 h 656"/>
                  <a:gd name="T58" fmla="*/ 0 w 391"/>
                  <a:gd name="T59" fmla="*/ 471 h 656"/>
                  <a:gd name="T60" fmla="*/ 0 w 391"/>
                  <a:gd name="T61" fmla="*/ 391 h 656"/>
                  <a:gd name="T62" fmla="*/ 15 w 391"/>
                  <a:gd name="T63" fmla="*/ 320 h 656"/>
                  <a:gd name="T64" fmla="*/ 30 w 391"/>
                  <a:gd name="T65" fmla="*/ 255 h 656"/>
                  <a:gd name="T66" fmla="*/ 50 w 391"/>
                  <a:gd name="T67" fmla="*/ 200 h 656"/>
                  <a:gd name="T68" fmla="*/ 60 w 391"/>
                  <a:gd name="T69" fmla="*/ 170 h 656"/>
                  <a:gd name="T70" fmla="*/ 75 w 391"/>
                  <a:gd name="T71" fmla="*/ 120 h 656"/>
                  <a:gd name="T72" fmla="*/ 100 w 391"/>
                  <a:gd name="T73" fmla="*/ 95 h 65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91"/>
                  <a:gd name="T112" fmla="*/ 0 h 656"/>
                  <a:gd name="T113" fmla="*/ 391 w 391"/>
                  <a:gd name="T114" fmla="*/ 656 h 65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91" h="656">
                    <a:moveTo>
                      <a:pt x="100" y="95"/>
                    </a:moveTo>
                    <a:lnTo>
                      <a:pt x="130" y="35"/>
                    </a:lnTo>
                    <a:lnTo>
                      <a:pt x="150" y="15"/>
                    </a:lnTo>
                    <a:lnTo>
                      <a:pt x="180" y="5"/>
                    </a:lnTo>
                    <a:lnTo>
                      <a:pt x="220" y="0"/>
                    </a:lnTo>
                    <a:lnTo>
                      <a:pt x="270" y="10"/>
                    </a:lnTo>
                    <a:lnTo>
                      <a:pt x="340" y="45"/>
                    </a:lnTo>
                    <a:lnTo>
                      <a:pt x="360" y="75"/>
                    </a:lnTo>
                    <a:lnTo>
                      <a:pt x="380" y="105"/>
                    </a:lnTo>
                    <a:lnTo>
                      <a:pt x="385" y="135"/>
                    </a:lnTo>
                    <a:lnTo>
                      <a:pt x="391" y="175"/>
                    </a:lnTo>
                    <a:lnTo>
                      <a:pt x="391" y="225"/>
                    </a:lnTo>
                    <a:lnTo>
                      <a:pt x="385" y="275"/>
                    </a:lnTo>
                    <a:lnTo>
                      <a:pt x="380" y="315"/>
                    </a:lnTo>
                    <a:lnTo>
                      <a:pt x="380" y="356"/>
                    </a:lnTo>
                    <a:lnTo>
                      <a:pt x="380" y="391"/>
                    </a:lnTo>
                    <a:lnTo>
                      <a:pt x="385" y="436"/>
                    </a:lnTo>
                    <a:lnTo>
                      <a:pt x="391" y="476"/>
                    </a:lnTo>
                    <a:lnTo>
                      <a:pt x="385" y="506"/>
                    </a:lnTo>
                    <a:lnTo>
                      <a:pt x="370" y="556"/>
                    </a:lnTo>
                    <a:lnTo>
                      <a:pt x="350" y="586"/>
                    </a:lnTo>
                    <a:lnTo>
                      <a:pt x="330" y="611"/>
                    </a:lnTo>
                    <a:lnTo>
                      <a:pt x="285" y="626"/>
                    </a:lnTo>
                    <a:lnTo>
                      <a:pt x="235" y="641"/>
                    </a:lnTo>
                    <a:lnTo>
                      <a:pt x="180" y="646"/>
                    </a:lnTo>
                    <a:lnTo>
                      <a:pt x="135" y="656"/>
                    </a:lnTo>
                    <a:lnTo>
                      <a:pt x="80" y="641"/>
                    </a:lnTo>
                    <a:lnTo>
                      <a:pt x="30" y="591"/>
                    </a:lnTo>
                    <a:lnTo>
                      <a:pt x="10" y="541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15" y="320"/>
                    </a:lnTo>
                    <a:lnTo>
                      <a:pt x="30" y="255"/>
                    </a:lnTo>
                    <a:lnTo>
                      <a:pt x="50" y="200"/>
                    </a:lnTo>
                    <a:lnTo>
                      <a:pt x="60" y="170"/>
                    </a:lnTo>
                    <a:lnTo>
                      <a:pt x="75" y="120"/>
                    </a:lnTo>
                    <a:lnTo>
                      <a:pt x="100" y="95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26"/>
              <p:cNvSpPr>
                <a:spLocks/>
              </p:cNvSpPr>
              <p:nvPr/>
            </p:nvSpPr>
            <p:spPr bwMode="auto">
              <a:xfrm>
                <a:off x="2177" y="1952"/>
                <a:ext cx="421" cy="686"/>
              </a:xfrm>
              <a:custGeom>
                <a:avLst/>
                <a:gdLst>
                  <a:gd name="T0" fmla="*/ 190 w 421"/>
                  <a:gd name="T1" fmla="*/ 25 h 686"/>
                  <a:gd name="T2" fmla="*/ 255 w 421"/>
                  <a:gd name="T3" fmla="*/ 70 h 686"/>
                  <a:gd name="T4" fmla="*/ 240 w 421"/>
                  <a:gd name="T5" fmla="*/ 220 h 686"/>
                  <a:gd name="T6" fmla="*/ 290 w 421"/>
                  <a:gd name="T7" fmla="*/ 95 h 686"/>
                  <a:gd name="T8" fmla="*/ 365 w 421"/>
                  <a:gd name="T9" fmla="*/ 85 h 686"/>
                  <a:gd name="T10" fmla="*/ 395 w 421"/>
                  <a:gd name="T11" fmla="*/ 185 h 686"/>
                  <a:gd name="T12" fmla="*/ 265 w 421"/>
                  <a:gd name="T13" fmla="*/ 240 h 686"/>
                  <a:gd name="T14" fmla="*/ 290 w 421"/>
                  <a:gd name="T15" fmla="*/ 260 h 686"/>
                  <a:gd name="T16" fmla="*/ 395 w 421"/>
                  <a:gd name="T17" fmla="*/ 230 h 686"/>
                  <a:gd name="T18" fmla="*/ 380 w 421"/>
                  <a:gd name="T19" fmla="*/ 386 h 686"/>
                  <a:gd name="T20" fmla="*/ 300 w 421"/>
                  <a:gd name="T21" fmla="*/ 481 h 686"/>
                  <a:gd name="T22" fmla="*/ 200 w 421"/>
                  <a:gd name="T23" fmla="*/ 506 h 686"/>
                  <a:gd name="T24" fmla="*/ 375 w 421"/>
                  <a:gd name="T25" fmla="*/ 486 h 686"/>
                  <a:gd name="T26" fmla="*/ 350 w 421"/>
                  <a:gd name="T27" fmla="*/ 601 h 686"/>
                  <a:gd name="T28" fmla="*/ 225 w 421"/>
                  <a:gd name="T29" fmla="*/ 641 h 686"/>
                  <a:gd name="T30" fmla="*/ 200 w 421"/>
                  <a:gd name="T31" fmla="*/ 516 h 686"/>
                  <a:gd name="T32" fmla="*/ 220 w 421"/>
                  <a:gd name="T33" fmla="*/ 356 h 686"/>
                  <a:gd name="T34" fmla="*/ 235 w 421"/>
                  <a:gd name="T35" fmla="*/ 230 h 686"/>
                  <a:gd name="T36" fmla="*/ 140 w 421"/>
                  <a:gd name="T37" fmla="*/ 145 h 686"/>
                  <a:gd name="T38" fmla="*/ 130 w 421"/>
                  <a:gd name="T39" fmla="*/ 185 h 686"/>
                  <a:gd name="T40" fmla="*/ 220 w 421"/>
                  <a:gd name="T41" fmla="*/ 265 h 686"/>
                  <a:gd name="T42" fmla="*/ 180 w 421"/>
                  <a:gd name="T43" fmla="*/ 421 h 686"/>
                  <a:gd name="T44" fmla="*/ 95 w 421"/>
                  <a:gd name="T45" fmla="*/ 416 h 686"/>
                  <a:gd name="T46" fmla="*/ 50 w 421"/>
                  <a:gd name="T47" fmla="*/ 386 h 686"/>
                  <a:gd name="T48" fmla="*/ 120 w 421"/>
                  <a:gd name="T49" fmla="*/ 481 h 686"/>
                  <a:gd name="T50" fmla="*/ 160 w 421"/>
                  <a:gd name="T51" fmla="*/ 536 h 686"/>
                  <a:gd name="T52" fmla="*/ 185 w 421"/>
                  <a:gd name="T53" fmla="*/ 621 h 686"/>
                  <a:gd name="T54" fmla="*/ 135 w 421"/>
                  <a:gd name="T55" fmla="*/ 651 h 686"/>
                  <a:gd name="T56" fmla="*/ 50 w 421"/>
                  <a:gd name="T57" fmla="*/ 541 h 686"/>
                  <a:gd name="T58" fmla="*/ 35 w 421"/>
                  <a:gd name="T59" fmla="*/ 406 h 686"/>
                  <a:gd name="T60" fmla="*/ 65 w 421"/>
                  <a:gd name="T61" fmla="*/ 240 h 686"/>
                  <a:gd name="T62" fmla="*/ 45 w 421"/>
                  <a:gd name="T63" fmla="*/ 235 h 686"/>
                  <a:gd name="T64" fmla="*/ 0 w 421"/>
                  <a:gd name="T65" fmla="*/ 406 h 686"/>
                  <a:gd name="T66" fmla="*/ 35 w 421"/>
                  <a:gd name="T67" fmla="*/ 611 h 686"/>
                  <a:gd name="T68" fmla="*/ 180 w 421"/>
                  <a:gd name="T69" fmla="*/ 686 h 686"/>
                  <a:gd name="T70" fmla="*/ 275 w 421"/>
                  <a:gd name="T71" fmla="*/ 666 h 686"/>
                  <a:gd name="T72" fmla="*/ 390 w 421"/>
                  <a:gd name="T73" fmla="*/ 581 h 686"/>
                  <a:gd name="T74" fmla="*/ 415 w 421"/>
                  <a:gd name="T75" fmla="*/ 466 h 686"/>
                  <a:gd name="T76" fmla="*/ 410 w 421"/>
                  <a:gd name="T77" fmla="*/ 340 h 686"/>
                  <a:gd name="T78" fmla="*/ 415 w 421"/>
                  <a:gd name="T79" fmla="*/ 175 h 686"/>
                  <a:gd name="T80" fmla="*/ 370 w 421"/>
                  <a:gd name="T81" fmla="*/ 35 h 686"/>
                  <a:gd name="T82" fmla="*/ 225 w 421"/>
                  <a:gd name="T83" fmla="*/ 0 h 686"/>
                  <a:gd name="T84" fmla="*/ 120 w 421"/>
                  <a:gd name="T85" fmla="*/ 80 h 686"/>
                  <a:gd name="T86" fmla="*/ 95 w 421"/>
                  <a:gd name="T87" fmla="*/ 155 h 6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1"/>
                  <a:gd name="T133" fmla="*/ 0 h 686"/>
                  <a:gd name="T134" fmla="*/ 421 w 421"/>
                  <a:gd name="T135" fmla="*/ 686 h 6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1" h="686">
                    <a:moveTo>
                      <a:pt x="130" y="100"/>
                    </a:moveTo>
                    <a:lnTo>
                      <a:pt x="160" y="50"/>
                    </a:lnTo>
                    <a:lnTo>
                      <a:pt x="190" y="25"/>
                    </a:lnTo>
                    <a:lnTo>
                      <a:pt x="250" y="25"/>
                    </a:lnTo>
                    <a:lnTo>
                      <a:pt x="290" y="35"/>
                    </a:lnTo>
                    <a:lnTo>
                      <a:pt x="255" y="70"/>
                    </a:lnTo>
                    <a:lnTo>
                      <a:pt x="235" y="135"/>
                    </a:lnTo>
                    <a:lnTo>
                      <a:pt x="235" y="200"/>
                    </a:lnTo>
                    <a:lnTo>
                      <a:pt x="240" y="220"/>
                    </a:lnTo>
                    <a:lnTo>
                      <a:pt x="255" y="185"/>
                    </a:lnTo>
                    <a:lnTo>
                      <a:pt x="265" y="130"/>
                    </a:lnTo>
                    <a:lnTo>
                      <a:pt x="290" y="95"/>
                    </a:lnTo>
                    <a:lnTo>
                      <a:pt x="305" y="75"/>
                    </a:lnTo>
                    <a:lnTo>
                      <a:pt x="335" y="55"/>
                    </a:lnTo>
                    <a:lnTo>
                      <a:pt x="365" y="85"/>
                    </a:lnTo>
                    <a:lnTo>
                      <a:pt x="390" y="120"/>
                    </a:lnTo>
                    <a:lnTo>
                      <a:pt x="395" y="165"/>
                    </a:lnTo>
                    <a:lnTo>
                      <a:pt x="395" y="185"/>
                    </a:lnTo>
                    <a:lnTo>
                      <a:pt x="360" y="225"/>
                    </a:lnTo>
                    <a:lnTo>
                      <a:pt x="305" y="240"/>
                    </a:lnTo>
                    <a:lnTo>
                      <a:pt x="265" y="240"/>
                    </a:lnTo>
                    <a:lnTo>
                      <a:pt x="250" y="235"/>
                    </a:lnTo>
                    <a:lnTo>
                      <a:pt x="245" y="260"/>
                    </a:lnTo>
                    <a:lnTo>
                      <a:pt x="290" y="260"/>
                    </a:lnTo>
                    <a:lnTo>
                      <a:pt x="350" y="255"/>
                    </a:lnTo>
                    <a:lnTo>
                      <a:pt x="385" y="245"/>
                    </a:lnTo>
                    <a:lnTo>
                      <a:pt x="395" y="230"/>
                    </a:lnTo>
                    <a:lnTo>
                      <a:pt x="395" y="275"/>
                    </a:lnTo>
                    <a:lnTo>
                      <a:pt x="385" y="330"/>
                    </a:lnTo>
                    <a:lnTo>
                      <a:pt x="380" y="386"/>
                    </a:lnTo>
                    <a:lnTo>
                      <a:pt x="390" y="436"/>
                    </a:lnTo>
                    <a:lnTo>
                      <a:pt x="350" y="466"/>
                    </a:lnTo>
                    <a:lnTo>
                      <a:pt x="300" y="481"/>
                    </a:lnTo>
                    <a:lnTo>
                      <a:pt x="245" y="481"/>
                    </a:lnTo>
                    <a:lnTo>
                      <a:pt x="205" y="481"/>
                    </a:lnTo>
                    <a:lnTo>
                      <a:pt x="200" y="506"/>
                    </a:lnTo>
                    <a:lnTo>
                      <a:pt x="260" y="506"/>
                    </a:lnTo>
                    <a:lnTo>
                      <a:pt x="315" y="496"/>
                    </a:lnTo>
                    <a:lnTo>
                      <a:pt x="375" y="486"/>
                    </a:lnTo>
                    <a:lnTo>
                      <a:pt x="395" y="471"/>
                    </a:lnTo>
                    <a:lnTo>
                      <a:pt x="390" y="526"/>
                    </a:lnTo>
                    <a:lnTo>
                      <a:pt x="350" y="601"/>
                    </a:lnTo>
                    <a:lnTo>
                      <a:pt x="310" y="621"/>
                    </a:lnTo>
                    <a:lnTo>
                      <a:pt x="265" y="636"/>
                    </a:lnTo>
                    <a:lnTo>
                      <a:pt x="225" y="641"/>
                    </a:lnTo>
                    <a:lnTo>
                      <a:pt x="200" y="606"/>
                    </a:lnTo>
                    <a:lnTo>
                      <a:pt x="185" y="551"/>
                    </a:lnTo>
                    <a:lnTo>
                      <a:pt x="200" y="516"/>
                    </a:lnTo>
                    <a:lnTo>
                      <a:pt x="200" y="476"/>
                    </a:lnTo>
                    <a:lnTo>
                      <a:pt x="200" y="426"/>
                    </a:lnTo>
                    <a:lnTo>
                      <a:pt x="220" y="356"/>
                    </a:lnTo>
                    <a:lnTo>
                      <a:pt x="240" y="295"/>
                    </a:lnTo>
                    <a:lnTo>
                      <a:pt x="240" y="255"/>
                    </a:lnTo>
                    <a:lnTo>
                      <a:pt x="235" y="230"/>
                    </a:lnTo>
                    <a:lnTo>
                      <a:pt x="205" y="225"/>
                    </a:lnTo>
                    <a:lnTo>
                      <a:pt x="160" y="190"/>
                    </a:lnTo>
                    <a:lnTo>
                      <a:pt x="140" y="145"/>
                    </a:lnTo>
                    <a:lnTo>
                      <a:pt x="120" y="120"/>
                    </a:lnTo>
                    <a:lnTo>
                      <a:pt x="115" y="145"/>
                    </a:lnTo>
                    <a:lnTo>
                      <a:pt x="130" y="185"/>
                    </a:lnTo>
                    <a:lnTo>
                      <a:pt x="160" y="220"/>
                    </a:lnTo>
                    <a:lnTo>
                      <a:pt x="190" y="250"/>
                    </a:lnTo>
                    <a:lnTo>
                      <a:pt x="220" y="265"/>
                    </a:lnTo>
                    <a:lnTo>
                      <a:pt x="200" y="330"/>
                    </a:lnTo>
                    <a:lnTo>
                      <a:pt x="185" y="376"/>
                    </a:lnTo>
                    <a:lnTo>
                      <a:pt x="180" y="421"/>
                    </a:lnTo>
                    <a:lnTo>
                      <a:pt x="170" y="461"/>
                    </a:lnTo>
                    <a:lnTo>
                      <a:pt x="140" y="461"/>
                    </a:lnTo>
                    <a:lnTo>
                      <a:pt x="95" y="416"/>
                    </a:lnTo>
                    <a:lnTo>
                      <a:pt x="70" y="381"/>
                    </a:lnTo>
                    <a:lnTo>
                      <a:pt x="50" y="356"/>
                    </a:lnTo>
                    <a:lnTo>
                      <a:pt x="50" y="386"/>
                    </a:lnTo>
                    <a:lnTo>
                      <a:pt x="70" y="416"/>
                    </a:lnTo>
                    <a:lnTo>
                      <a:pt x="105" y="451"/>
                    </a:lnTo>
                    <a:lnTo>
                      <a:pt x="120" y="481"/>
                    </a:lnTo>
                    <a:lnTo>
                      <a:pt x="150" y="496"/>
                    </a:lnTo>
                    <a:lnTo>
                      <a:pt x="165" y="511"/>
                    </a:lnTo>
                    <a:lnTo>
                      <a:pt x="160" y="536"/>
                    </a:lnTo>
                    <a:lnTo>
                      <a:pt x="165" y="571"/>
                    </a:lnTo>
                    <a:lnTo>
                      <a:pt x="170" y="601"/>
                    </a:lnTo>
                    <a:lnTo>
                      <a:pt x="185" y="621"/>
                    </a:lnTo>
                    <a:lnTo>
                      <a:pt x="190" y="646"/>
                    </a:lnTo>
                    <a:lnTo>
                      <a:pt x="175" y="656"/>
                    </a:lnTo>
                    <a:lnTo>
                      <a:pt x="135" y="651"/>
                    </a:lnTo>
                    <a:lnTo>
                      <a:pt x="95" y="626"/>
                    </a:lnTo>
                    <a:lnTo>
                      <a:pt x="65" y="586"/>
                    </a:lnTo>
                    <a:lnTo>
                      <a:pt x="50" y="541"/>
                    </a:lnTo>
                    <a:lnTo>
                      <a:pt x="35" y="506"/>
                    </a:lnTo>
                    <a:lnTo>
                      <a:pt x="35" y="461"/>
                    </a:lnTo>
                    <a:lnTo>
                      <a:pt x="35" y="406"/>
                    </a:lnTo>
                    <a:lnTo>
                      <a:pt x="45" y="371"/>
                    </a:lnTo>
                    <a:lnTo>
                      <a:pt x="50" y="325"/>
                    </a:lnTo>
                    <a:lnTo>
                      <a:pt x="65" y="240"/>
                    </a:lnTo>
                    <a:lnTo>
                      <a:pt x="90" y="165"/>
                    </a:lnTo>
                    <a:lnTo>
                      <a:pt x="65" y="175"/>
                    </a:lnTo>
                    <a:lnTo>
                      <a:pt x="45" y="235"/>
                    </a:lnTo>
                    <a:lnTo>
                      <a:pt x="20" y="295"/>
                    </a:lnTo>
                    <a:lnTo>
                      <a:pt x="10" y="361"/>
                    </a:lnTo>
                    <a:lnTo>
                      <a:pt x="0" y="406"/>
                    </a:lnTo>
                    <a:lnTo>
                      <a:pt x="0" y="481"/>
                    </a:lnTo>
                    <a:lnTo>
                      <a:pt x="10" y="561"/>
                    </a:lnTo>
                    <a:lnTo>
                      <a:pt x="35" y="611"/>
                    </a:lnTo>
                    <a:lnTo>
                      <a:pt x="75" y="651"/>
                    </a:lnTo>
                    <a:lnTo>
                      <a:pt x="130" y="671"/>
                    </a:lnTo>
                    <a:lnTo>
                      <a:pt x="180" y="686"/>
                    </a:lnTo>
                    <a:lnTo>
                      <a:pt x="215" y="676"/>
                    </a:lnTo>
                    <a:lnTo>
                      <a:pt x="230" y="671"/>
                    </a:lnTo>
                    <a:lnTo>
                      <a:pt x="275" y="666"/>
                    </a:lnTo>
                    <a:lnTo>
                      <a:pt x="325" y="651"/>
                    </a:lnTo>
                    <a:lnTo>
                      <a:pt x="370" y="621"/>
                    </a:lnTo>
                    <a:lnTo>
                      <a:pt x="390" y="581"/>
                    </a:lnTo>
                    <a:lnTo>
                      <a:pt x="415" y="536"/>
                    </a:lnTo>
                    <a:lnTo>
                      <a:pt x="421" y="501"/>
                    </a:lnTo>
                    <a:lnTo>
                      <a:pt x="415" y="466"/>
                    </a:lnTo>
                    <a:lnTo>
                      <a:pt x="410" y="421"/>
                    </a:lnTo>
                    <a:lnTo>
                      <a:pt x="410" y="381"/>
                    </a:lnTo>
                    <a:lnTo>
                      <a:pt x="410" y="340"/>
                    </a:lnTo>
                    <a:lnTo>
                      <a:pt x="415" y="285"/>
                    </a:lnTo>
                    <a:lnTo>
                      <a:pt x="415" y="220"/>
                    </a:lnTo>
                    <a:lnTo>
                      <a:pt x="415" y="175"/>
                    </a:lnTo>
                    <a:lnTo>
                      <a:pt x="410" y="115"/>
                    </a:lnTo>
                    <a:lnTo>
                      <a:pt x="390" y="70"/>
                    </a:lnTo>
                    <a:lnTo>
                      <a:pt x="370" y="35"/>
                    </a:lnTo>
                    <a:lnTo>
                      <a:pt x="320" y="15"/>
                    </a:lnTo>
                    <a:lnTo>
                      <a:pt x="265" y="0"/>
                    </a:lnTo>
                    <a:lnTo>
                      <a:pt x="225" y="0"/>
                    </a:lnTo>
                    <a:lnTo>
                      <a:pt x="170" y="5"/>
                    </a:lnTo>
                    <a:lnTo>
                      <a:pt x="135" y="35"/>
                    </a:lnTo>
                    <a:lnTo>
                      <a:pt x="120" y="80"/>
                    </a:lnTo>
                    <a:lnTo>
                      <a:pt x="80" y="115"/>
                    </a:lnTo>
                    <a:lnTo>
                      <a:pt x="75" y="150"/>
                    </a:lnTo>
                    <a:lnTo>
                      <a:pt x="95" y="155"/>
                    </a:lnTo>
                    <a:lnTo>
                      <a:pt x="120" y="120"/>
                    </a:lnTo>
                    <a:lnTo>
                      <a:pt x="13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99" name="Group 27"/>
          <p:cNvGrpSpPr>
            <a:grpSpLocks/>
          </p:cNvGrpSpPr>
          <p:nvPr/>
        </p:nvGrpSpPr>
        <p:grpSpPr bwMode="auto">
          <a:xfrm rot="2415499">
            <a:off x="5562600" y="3848100"/>
            <a:ext cx="609600" cy="1104900"/>
            <a:chOff x="2177" y="1140"/>
            <a:chExt cx="1132" cy="2304"/>
          </a:xfrm>
        </p:grpSpPr>
        <p:grpSp>
          <p:nvGrpSpPr>
            <p:cNvPr id="100" name="Group 28"/>
            <p:cNvGrpSpPr>
              <a:grpSpLocks/>
            </p:cNvGrpSpPr>
            <p:nvPr/>
          </p:nvGrpSpPr>
          <p:grpSpPr bwMode="auto">
            <a:xfrm>
              <a:off x="2452" y="1140"/>
              <a:ext cx="857" cy="2304"/>
              <a:chOff x="2452" y="1140"/>
              <a:chExt cx="857" cy="2304"/>
            </a:xfrm>
          </p:grpSpPr>
          <p:sp>
            <p:nvSpPr>
              <p:cNvPr id="104" name="Freeform 29"/>
              <p:cNvSpPr>
                <a:spLocks/>
              </p:cNvSpPr>
              <p:nvPr/>
            </p:nvSpPr>
            <p:spPr bwMode="auto">
              <a:xfrm>
                <a:off x="2493" y="1550"/>
                <a:ext cx="330" cy="401"/>
              </a:xfrm>
              <a:custGeom>
                <a:avLst/>
                <a:gdLst>
                  <a:gd name="T0" fmla="*/ 230 w 330"/>
                  <a:gd name="T1" fmla="*/ 126 h 401"/>
                  <a:gd name="T2" fmla="*/ 215 w 330"/>
                  <a:gd name="T3" fmla="*/ 61 h 401"/>
                  <a:gd name="T4" fmla="*/ 180 w 330"/>
                  <a:gd name="T5" fmla="*/ 21 h 401"/>
                  <a:gd name="T6" fmla="*/ 130 w 330"/>
                  <a:gd name="T7" fmla="*/ 0 h 401"/>
                  <a:gd name="T8" fmla="*/ 55 w 330"/>
                  <a:gd name="T9" fmla="*/ 16 h 401"/>
                  <a:gd name="T10" fmla="*/ 15 w 330"/>
                  <a:gd name="T11" fmla="*/ 91 h 401"/>
                  <a:gd name="T12" fmla="*/ 0 w 330"/>
                  <a:gd name="T13" fmla="*/ 166 h 401"/>
                  <a:gd name="T14" fmla="*/ 0 w 330"/>
                  <a:gd name="T15" fmla="*/ 246 h 401"/>
                  <a:gd name="T16" fmla="*/ 15 w 330"/>
                  <a:gd name="T17" fmla="*/ 336 h 401"/>
                  <a:gd name="T18" fmla="*/ 70 w 330"/>
                  <a:gd name="T19" fmla="*/ 391 h 401"/>
                  <a:gd name="T20" fmla="*/ 120 w 330"/>
                  <a:gd name="T21" fmla="*/ 401 h 401"/>
                  <a:gd name="T22" fmla="*/ 185 w 330"/>
                  <a:gd name="T23" fmla="*/ 386 h 401"/>
                  <a:gd name="T24" fmla="*/ 215 w 330"/>
                  <a:gd name="T25" fmla="*/ 326 h 401"/>
                  <a:gd name="T26" fmla="*/ 235 w 330"/>
                  <a:gd name="T27" fmla="*/ 266 h 401"/>
                  <a:gd name="T28" fmla="*/ 245 w 330"/>
                  <a:gd name="T29" fmla="*/ 216 h 401"/>
                  <a:gd name="T30" fmla="*/ 245 w 330"/>
                  <a:gd name="T31" fmla="*/ 181 h 401"/>
                  <a:gd name="T32" fmla="*/ 325 w 330"/>
                  <a:gd name="T33" fmla="*/ 106 h 401"/>
                  <a:gd name="T34" fmla="*/ 330 w 330"/>
                  <a:gd name="T35" fmla="*/ 81 h 401"/>
                  <a:gd name="T36" fmla="*/ 315 w 330"/>
                  <a:gd name="T37" fmla="*/ 71 h 401"/>
                  <a:gd name="T38" fmla="*/ 235 w 330"/>
                  <a:gd name="T39" fmla="*/ 156 h 401"/>
                  <a:gd name="T40" fmla="*/ 230 w 330"/>
                  <a:gd name="T41" fmla="*/ 126 h 4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30"/>
                  <a:gd name="T64" fmla="*/ 0 h 401"/>
                  <a:gd name="T65" fmla="*/ 330 w 330"/>
                  <a:gd name="T66" fmla="*/ 401 h 40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30" h="401">
                    <a:moveTo>
                      <a:pt x="230" y="126"/>
                    </a:moveTo>
                    <a:lnTo>
                      <a:pt x="215" y="61"/>
                    </a:lnTo>
                    <a:lnTo>
                      <a:pt x="180" y="21"/>
                    </a:lnTo>
                    <a:lnTo>
                      <a:pt x="130" y="0"/>
                    </a:lnTo>
                    <a:lnTo>
                      <a:pt x="55" y="16"/>
                    </a:lnTo>
                    <a:lnTo>
                      <a:pt x="15" y="91"/>
                    </a:lnTo>
                    <a:lnTo>
                      <a:pt x="0" y="166"/>
                    </a:lnTo>
                    <a:lnTo>
                      <a:pt x="0" y="246"/>
                    </a:lnTo>
                    <a:lnTo>
                      <a:pt x="15" y="336"/>
                    </a:lnTo>
                    <a:lnTo>
                      <a:pt x="70" y="391"/>
                    </a:lnTo>
                    <a:lnTo>
                      <a:pt x="120" y="401"/>
                    </a:lnTo>
                    <a:lnTo>
                      <a:pt x="185" y="386"/>
                    </a:lnTo>
                    <a:lnTo>
                      <a:pt x="215" y="326"/>
                    </a:lnTo>
                    <a:lnTo>
                      <a:pt x="235" y="266"/>
                    </a:lnTo>
                    <a:lnTo>
                      <a:pt x="245" y="216"/>
                    </a:lnTo>
                    <a:lnTo>
                      <a:pt x="245" y="181"/>
                    </a:lnTo>
                    <a:lnTo>
                      <a:pt x="325" y="106"/>
                    </a:lnTo>
                    <a:lnTo>
                      <a:pt x="330" y="81"/>
                    </a:lnTo>
                    <a:lnTo>
                      <a:pt x="315" y="71"/>
                    </a:lnTo>
                    <a:lnTo>
                      <a:pt x="235" y="156"/>
                    </a:lnTo>
                    <a:lnTo>
                      <a:pt x="230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5" name="Freeform 30"/>
              <p:cNvSpPr>
                <a:spLocks/>
              </p:cNvSpPr>
              <p:nvPr/>
            </p:nvSpPr>
            <p:spPr bwMode="auto">
              <a:xfrm>
                <a:off x="2567" y="1140"/>
                <a:ext cx="581" cy="681"/>
              </a:xfrm>
              <a:custGeom>
                <a:avLst/>
                <a:gdLst>
                  <a:gd name="T0" fmla="*/ 11 w 581"/>
                  <a:gd name="T1" fmla="*/ 681 h 681"/>
                  <a:gd name="T2" fmla="*/ 0 w 581"/>
                  <a:gd name="T3" fmla="*/ 620 h 681"/>
                  <a:gd name="T4" fmla="*/ 26 w 581"/>
                  <a:gd name="T5" fmla="*/ 540 h 681"/>
                  <a:gd name="T6" fmla="*/ 96 w 581"/>
                  <a:gd name="T7" fmla="*/ 475 h 681"/>
                  <a:gd name="T8" fmla="*/ 196 w 581"/>
                  <a:gd name="T9" fmla="*/ 385 h 681"/>
                  <a:gd name="T10" fmla="*/ 301 w 581"/>
                  <a:gd name="T11" fmla="*/ 285 h 681"/>
                  <a:gd name="T12" fmla="*/ 396 w 581"/>
                  <a:gd name="T13" fmla="*/ 160 h 681"/>
                  <a:gd name="T14" fmla="*/ 426 w 581"/>
                  <a:gd name="T15" fmla="*/ 85 h 681"/>
                  <a:gd name="T16" fmla="*/ 436 w 581"/>
                  <a:gd name="T17" fmla="*/ 0 h 681"/>
                  <a:gd name="T18" fmla="*/ 456 w 581"/>
                  <a:gd name="T19" fmla="*/ 0 h 681"/>
                  <a:gd name="T20" fmla="*/ 446 w 581"/>
                  <a:gd name="T21" fmla="*/ 90 h 681"/>
                  <a:gd name="T22" fmla="*/ 461 w 581"/>
                  <a:gd name="T23" fmla="*/ 90 h 681"/>
                  <a:gd name="T24" fmla="*/ 541 w 581"/>
                  <a:gd name="T25" fmla="*/ 30 h 681"/>
                  <a:gd name="T26" fmla="*/ 556 w 581"/>
                  <a:gd name="T27" fmla="*/ 50 h 681"/>
                  <a:gd name="T28" fmla="*/ 491 w 581"/>
                  <a:gd name="T29" fmla="*/ 95 h 681"/>
                  <a:gd name="T30" fmla="*/ 481 w 581"/>
                  <a:gd name="T31" fmla="*/ 125 h 681"/>
                  <a:gd name="T32" fmla="*/ 501 w 581"/>
                  <a:gd name="T33" fmla="*/ 135 h 681"/>
                  <a:gd name="T34" fmla="*/ 566 w 581"/>
                  <a:gd name="T35" fmla="*/ 135 h 681"/>
                  <a:gd name="T36" fmla="*/ 581 w 581"/>
                  <a:gd name="T37" fmla="*/ 145 h 681"/>
                  <a:gd name="T38" fmla="*/ 576 w 581"/>
                  <a:gd name="T39" fmla="*/ 160 h 681"/>
                  <a:gd name="T40" fmla="*/ 496 w 581"/>
                  <a:gd name="T41" fmla="*/ 155 h 681"/>
                  <a:gd name="T42" fmla="*/ 471 w 581"/>
                  <a:gd name="T43" fmla="*/ 155 h 681"/>
                  <a:gd name="T44" fmla="*/ 466 w 581"/>
                  <a:gd name="T45" fmla="*/ 170 h 681"/>
                  <a:gd name="T46" fmla="*/ 521 w 581"/>
                  <a:gd name="T47" fmla="*/ 245 h 681"/>
                  <a:gd name="T48" fmla="*/ 506 w 581"/>
                  <a:gd name="T49" fmla="*/ 260 h 681"/>
                  <a:gd name="T50" fmla="*/ 451 w 581"/>
                  <a:gd name="T51" fmla="*/ 190 h 681"/>
                  <a:gd name="T52" fmla="*/ 431 w 581"/>
                  <a:gd name="T53" fmla="*/ 190 h 681"/>
                  <a:gd name="T54" fmla="*/ 391 w 581"/>
                  <a:gd name="T55" fmla="*/ 220 h 681"/>
                  <a:gd name="T56" fmla="*/ 321 w 581"/>
                  <a:gd name="T57" fmla="*/ 315 h 681"/>
                  <a:gd name="T58" fmla="*/ 256 w 581"/>
                  <a:gd name="T59" fmla="*/ 395 h 681"/>
                  <a:gd name="T60" fmla="*/ 181 w 581"/>
                  <a:gd name="T61" fmla="*/ 480 h 681"/>
                  <a:gd name="T62" fmla="*/ 126 w 581"/>
                  <a:gd name="T63" fmla="*/ 565 h 681"/>
                  <a:gd name="T64" fmla="*/ 56 w 581"/>
                  <a:gd name="T65" fmla="*/ 675 h 681"/>
                  <a:gd name="T66" fmla="*/ 11 w 581"/>
                  <a:gd name="T67" fmla="*/ 681 h 68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81"/>
                  <a:gd name="T103" fmla="*/ 0 h 681"/>
                  <a:gd name="T104" fmla="*/ 581 w 581"/>
                  <a:gd name="T105" fmla="*/ 681 h 68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81" h="681">
                    <a:moveTo>
                      <a:pt x="11" y="681"/>
                    </a:moveTo>
                    <a:lnTo>
                      <a:pt x="0" y="620"/>
                    </a:lnTo>
                    <a:lnTo>
                      <a:pt x="26" y="540"/>
                    </a:lnTo>
                    <a:lnTo>
                      <a:pt x="96" y="475"/>
                    </a:lnTo>
                    <a:lnTo>
                      <a:pt x="196" y="385"/>
                    </a:lnTo>
                    <a:lnTo>
                      <a:pt x="301" y="285"/>
                    </a:lnTo>
                    <a:lnTo>
                      <a:pt x="396" y="160"/>
                    </a:lnTo>
                    <a:lnTo>
                      <a:pt x="426" y="85"/>
                    </a:lnTo>
                    <a:lnTo>
                      <a:pt x="436" y="0"/>
                    </a:lnTo>
                    <a:lnTo>
                      <a:pt x="456" y="0"/>
                    </a:lnTo>
                    <a:lnTo>
                      <a:pt x="446" y="90"/>
                    </a:lnTo>
                    <a:lnTo>
                      <a:pt x="461" y="90"/>
                    </a:lnTo>
                    <a:lnTo>
                      <a:pt x="541" y="30"/>
                    </a:lnTo>
                    <a:lnTo>
                      <a:pt x="556" y="50"/>
                    </a:lnTo>
                    <a:lnTo>
                      <a:pt x="491" y="95"/>
                    </a:lnTo>
                    <a:lnTo>
                      <a:pt x="481" y="125"/>
                    </a:lnTo>
                    <a:lnTo>
                      <a:pt x="501" y="135"/>
                    </a:lnTo>
                    <a:lnTo>
                      <a:pt x="566" y="135"/>
                    </a:lnTo>
                    <a:lnTo>
                      <a:pt x="581" y="145"/>
                    </a:lnTo>
                    <a:lnTo>
                      <a:pt x="576" y="160"/>
                    </a:lnTo>
                    <a:lnTo>
                      <a:pt x="496" y="155"/>
                    </a:lnTo>
                    <a:lnTo>
                      <a:pt x="471" y="155"/>
                    </a:lnTo>
                    <a:lnTo>
                      <a:pt x="466" y="170"/>
                    </a:lnTo>
                    <a:lnTo>
                      <a:pt x="521" y="245"/>
                    </a:lnTo>
                    <a:lnTo>
                      <a:pt x="506" y="260"/>
                    </a:lnTo>
                    <a:lnTo>
                      <a:pt x="451" y="190"/>
                    </a:lnTo>
                    <a:lnTo>
                      <a:pt x="431" y="190"/>
                    </a:lnTo>
                    <a:lnTo>
                      <a:pt x="391" y="220"/>
                    </a:lnTo>
                    <a:lnTo>
                      <a:pt x="321" y="315"/>
                    </a:lnTo>
                    <a:lnTo>
                      <a:pt x="256" y="395"/>
                    </a:lnTo>
                    <a:lnTo>
                      <a:pt x="181" y="480"/>
                    </a:lnTo>
                    <a:lnTo>
                      <a:pt x="126" y="565"/>
                    </a:lnTo>
                    <a:lnTo>
                      <a:pt x="56" y="675"/>
                    </a:lnTo>
                    <a:lnTo>
                      <a:pt x="11" y="6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6" name="Freeform 31"/>
              <p:cNvSpPr>
                <a:spLocks/>
              </p:cNvSpPr>
              <p:nvPr/>
            </p:nvSpPr>
            <p:spPr bwMode="auto">
              <a:xfrm>
                <a:off x="2628" y="1656"/>
                <a:ext cx="681" cy="481"/>
              </a:xfrm>
              <a:custGeom>
                <a:avLst/>
                <a:gdLst>
                  <a:gd name="T0" fmla="*/ 0 w 681"/>
                  <a:gd name="T1" fmla="*/ 360 h 481"/>
                  <a:gd name="T2" fmla="*/ 5 w 681"/>
                  <a:gd name="T3" fmla="*/ 400 h 481"/>
                  <a:gd name="T4" fmla="*/ 40 w 681"/>
                  <a:gd name="T5" fmla="*/ 430 h 481"/>
                  <a:gd name="T6" fmla="*/ 125 w 681"/>
                  <a:gd name="T7" fmla="*/ 455 h 481"/>
                  <a:gd name="T8" fmla="*/ 215 w 681"/>
                  <a:gd name="T9" fmla="*/ 475 h 481"/>
                  <a:gd name="T10" fmla="*/ 325 w 681"/>
                  <a:gd name="T11" fmla="*/ 481 h 481"/>
                  <a:gd name="T12" fmla="*/ 370 w 681"/>
                  <a:gd name="T13" fmla="*/ 475 h 481"/>
                  <a:gd name="T14" fmla="*/ 440 w 681"/>
                  <a:gd name="T15" fmla="*/ 315 h 481"/>
                  <a:gd name="T16" fmla="*/ 500 w 681"/>
                  <a:gd name="T17" fmla="*/ 190 h 481"/>
                  <a:gd name="T18" fmla="*/ 550 w 681"/>
                  <a:gd name="T19" fmla="*/ 110 h 481"/>
                  <a:gd name="T20" fmla="*/ 570 w 681"/>
                  <a:gd name="T21" fmla="*/ 110 h 481"/>
                  <a:gd name="T22" fmla="*/ 580 w 681"/>
                  <a:gd name="T23" fmla="*/ 125 h 481"/>
                  <a:gd name="T24" fmla="*/ 580 w 681"/>
                  <a:gd name="T25" fmla="*/ 165 h 481"/>
                  <a:gd name="T26" fmla="*/ 560 w 681"/>
                  <a:gd name="T27" fmla="*/ 190 h 481"/>
                  <a:gd name="T28" fmla="*/ 570 w 681"/>
                  <a:gd name="T29" fmla="*/ 200 h 481"/>
                  <a:gd name="T30" fmla="*/ 595 w 681"/>
                  <a:gd name="T31" fmla="*/ 185 h 481"/>
                  <a:gd name="T32" fmla="*/ 600 w 681"/>
                  <a:gd name="T33" fmla="*/ 160 h 481"/>
                  <a:gd name="T34" fmla="*/ 600 w 681"/>
                  <a:gd name="T35" fmla="*/ 115 h 481"/>
                  <a:gd name="T36" fmla="*/ 620 w 681"/>
                  <a:gd name="T37" fmla="*/ 135 h 481"/>
                  <a:gd name="T38" fmla="*/ 635 w 681"/>
                  <a:gd name="T39" fmla="*/ 170 h 481"/>
                  <a:gd name="T40" fmla="*/ 650 w 681"/>
                  <a:gd name="T41" fmla="*/ 165 h 481"/>
                  <a:gd name="T42" fmla="*/ 635 w 681"/>
                  <a:gd name="T43" fmla="*/ 125 h 481"/>
                  <a:gd name="T44" fmla="*/ 615 w 681"/>
                  <a:gd name="T45" fmla="*/ 105 h 481"/>
                  <a:gd name="T46" fmla="*/ 600 w 681"/>
                  <a:gd name="T47" fmla="*/ 90 h 481"/>
                  <a:gd name="T48" fmla="*/ 635 w 681"/>
                  <a:gd name="T49" fmla="*/ 80 h 481"/>
                  <a:gd name="T50" fmla="*/ 670 w 681"/>
                  <a:gd name="T51" fmla="*/ 95 h 481"/>
                  <a:gd name="T52" fmla="*/ 675 w 681"/>
                  <a:gd name="T53" fmla="*/ 75 h 481"/>
                  <a:gd name="T54" fmla="*/ 635 w 681"/>
                  <a:gd name="T55" fmla="*/ 60 h 481"/>
                  <a:gd name="T56" fmla="*/ 595 w 681"/>
                  <a:gd name="T57" fmla="*/ 65 h 481"/>
                  <a:gd name="T58" fmla="*/ 600 w 681"/>
                  <a:gd name="T59" fmla="*/ 40 h 481"/>
                  <a:gd name="T60" fmla="*/ 625 w 681"/>
                  <a:gd name="T61" fmla="*/ 20 h 481"/>
                  <a:gd name="T62" fmla="*/ 660 w 681"/>
                  <a:gd name="T63" fmla="*/ 20 h 481"/>
                  <a:gd name="T64" fmla="*/ 681 w 681"/>
                  <a:gd name="T65" fmla="*/ 10 h 481"/>
                  <a:gd name="T66" fmla="*/ 640 w 681"/>
                  <a:gd name="T67" fmla="*/ 0 h 481"/>
                  <a:gd name="T68" fmla="*/ 605 w 681"/>
                  <a:gd name="T69" fmla="*/ 5 h 481"/>
                  <a:gd name="T70" fmla="*/ 585 w 681"/>
                  <a:gd name="T71" fmla="*/ 20 h 481"/>
                  <a:gd name="T72" fmla="*/ 535 w 681"/>
                  <a:gd name="T73" fmla="*/ 50 h 481"/>
                  <a:gd name="T74" fmla="*/ 510 w 681"/>
                  <a:gd name="T75" fmla="*/ 90 h 481"/>
                  <a:gd name="T76" fmla="*/ 470 w 681"/>
                  <a:gd name="T77" fmla="*/ 155 h 481"/>
                  <a:gd name="T78" fmla="*/ 420 w 681"/>
                  <a:gd name="T79" fmla="*/ 245 h 481"/>
                  <a:gd name="T80" fmla="*/ 360 w 681"/>
                  <a:gd name="T81" fmla="*/ 350 h 481"/>
                  <a:gd name="T82" fmla="*/ 335 w 681"/>
                  <a:gd name="T83" fmla="*/ 410 h 481"/>
                  <a:gd name="T84" fmla="*/ 310 w 681"/>
                  <a:gd name="T85" fmla="*/ 410 h 481"/>
                  <a:gd name="T86" fmla="*/ 215 w 681"/>
                  <a:gd name="T87" fmla="*/ 405 h 481"/>
                  <a:gd name="T88" fmla="*/ 145 w 681"/>
                  <a:gd name="T89" fmla="*/ 375 h 481"/>
                  <a:gd name="T90" fmla="*/ 80 w 681"/>
                  <a:gd name="T91" fmla="*/ 340 h 481"/>
                  <a:gd name="T92" fmla="*/ 30 w 681"/>
                  <a:gd name="T93" fmla="*/ 330 h 481"/>
                  <a:gd name="T94" fmla="*/ 25 w 681"/>
                  <a:gd name="T95" fmla="*/ 330 h 481"/>
                  <a:gd name="T96" fmla="*/ 0 w 681"/>
                  <a:gd name="T97" fmla="*/ 360 h 48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81"/>
                  <a:gd name="T148" fmla="*/ 0 h 481"/>
                  <a:gd name="T149" fmla="*/ 681 w 681"/>
                  <a:gd name="T150" fmla="*/ 481 h 48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81" h="481">
                    <a:moveTo>
                      <a:pt x="0" y="360"/>
                    </a:moveTo>
                    <a:lnTo>
                      <a:pt x="5" y="400"/>
                    </a:lnTo>
                    <a:lnTo>
                      <a:pt x="40" y="430"/>
                    </a:lnTo>
                    <a:lnTo>
                      <a:pt x="125" y="455"/>
                    </a:lnTo>
                    <a:lnTo>
                      <a:pt x="215" y="475"/>
                    </a:lnTo>
                    <a:lnTo>
                      <a:pt x="325" y="481"/>
                    </a:lnTo>
                    <a:lnTo>
                      <a:pt x="370" y="475"/>
                    </a:lnTo>
                    <a:lnTo>
                      <a:pt x="440" y="315"/>
                    </a:lnTo>
                    <a:lnTo>
                      <a:pt x="500" y="190"/>
                    </a:lnTo>
                    <a:lnTo>
                      <a:pt x="550" y="110"/>
                    </a:lnTo>
                    <a:lnTo>
                      <a:pt x="570" y="110"/>
                    </a:lnTo>
                    <a:lnTo>
                      <a:pt x="580" y="125"/>
                    </a:lnTo>
                    <a:lnTo>
                      <a:pt x="580" y="165"/>
                    </a:lnTo>
                    <a:lnTo>
                      <a:pt x="560" y="190"/>
                    </a:lnTo>
                    <a:lnTo>
                      <a:pt x="570" y="200"/>
                    </a:lnTo>
                    <a:lnTo>
                      <a:pt x="595" y="185"/>
                    </a:lnTo>
                    <a:lnTo>
                      <a:pt x="600" y="160"/>
                    </a:lnTo>
                    <a:lnTo>
                      <a:pt x="600" y="115"/>
                    </a:lnTo>
                    <a:lnTo>
                      <a:pt x="620" y="135"/>
                    </a:lnTo>
                    <a:lnTo>
                      <a:pt x="635" y="170"/>
                    </a:lnTo>
                    <a:lnTo>
                      <a:pt x="650" y="165"/>
                    </a:lnTo>
                    <a:lnTo>
                      <a:pt x="635" y="125"/>
                    </a:lnTo>
                    <a:lnTo>
                      <a:pt x="615" y="105"/>
                    </a:lnTo>
                    <a:lnTo>
                      <a:pt x="600" y="90"/>
                    </a:lnTo>
                    <a:lnTo>
                      <a:pt x="635" y="80"/>
                    </a:lnTo>
                    <a:lnTo>
                      <a:pt x="670" y="95"/>
                    </a:lnTo>
                    <a:lnTo>
                      <a:pt x="675" y="75"/>
                    </a:lnTo>
                    <a:lnTo>
                      <a:pt x="635" y="60"/>
                    </a:lnTo>
                    <a:lnTo>
                      <a:pt x="595" y="65"/>
                    </a:lnTo>
                    <a:lnTo>
                      <a:pt x="600" y="40"/>
                    </a:lnTo>
                    <a:lnTo>
                      <a:pt x="625" y="20"/>
                    </a:lnTo>
                    <a:lnTo>
                      <a:pt x="660" y="20"/>
                    </a:lnTo>
                    <a:lnTo>
                      <a:pt x="681" y="10"/>
                    </a:lnTo>
                    <a:lnTo>
                      <a:pt x="640" y="0"/>
                    </a:lnTo>
                    <a:lnTo>
                      <a:pt x="605" y="5"/>
                    </a:lnTo>
                    <a:lnTo>
                      <a:pt x="585" y="20"/>
                    </a:lnTo>
                    <a:lnTo>
                      <a:pt x="535" y="50"/>
                    </a:lnTo>
                    <a:lnTo>
                      <a:pt x="510" y="90"/>
                    </a:lnTo>
                    <a:lnTo>
                      <a:pt x="470" y="155"/>
                    </a:lnTo>
                    <a:lnTo>
                      <a:pt x="420" y="245"/>
                    </a:lnTo>
                    <a:lnTo>
                      <a:pt x="360" y="350"/>
                    </a:lnTo>
                    <a:lnTo>
                      <a:pt x="335" y="410"/>
                    </a:lnTo>
                    <a:lnTo>
                      <a:pt x="310" y="410"/>
                    </a:lnTo>
                    <a:lnTo>
                      <a:pt x="215" y="405"/>
                    </a:lnTo>
                    <a:lnTo>
                      <a:pt x="145" y="375"/>
                    </a:lnTo>
                    <a:lnTo>
                      <a:pt x="80" y="340"/>
                    </a:lnTo>
                    <a:lnTo>
                      <a:pt x="30" y="330"/>
                    </a:lnTo>
                    <a:lnTo>
                      <a:pt x="25" y="33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7" name="Freeform 32"/>
              <p:cNvSpPr>
                <a:spLocks/>
              </p:cNvSpPr>
              <p:nvPr/>
            </p:nvSpPr>
            <p:spPr bwMode="auto">
              <a:xfrm>
                <a:off x="2452" y="2007"/>
                <a:ext cx="356" cy="726"/>
              </a:xfrm>
              <a:custGeom>
                <a:avLst/>
                <a:gdLst>
                  <a:gd name="T0" fmla="*/ 60 w 356"/>
                  <a:gd name="T1" fmla="*/ 75 h 726"/>
                  <a:gd name="T2" fmla="*/ 110 w 356"/>
                  <a:gd name="T3" fmla="*/ 15 h 726"/>
                  <a:gd name="T4" fmla="*/ 165 w 356"/>
                  <a:gd name="T5" fmla="*/ 0 h 726"/>
                  <a:gd name="T6" fmla="*/ 246 w 356"/>
                  <a:gd name="T7" fmla="*/ 20 h 726"/>
                  <a:gd name="T8" fmla="*/ 261 w 356"/>
                  <a:gd name="T9" fmla="*/ 60 h 726"/>
                  <a:gd name="T10" fmla="*/ 266 w 356"/>
                  <a:gd name="T11" fmla="*/ 135 h 726"/>
                  <a:gd name="T12" fmla="*/ 236 w 356"/>
                  <a:gd name="T13" fmla="*/ 255 h 726"/>
                  <a:gd name="T14" fmla="*/ 221 w 356"/>
                  <a:gd name="T15" fmla="*/ 305 h 726"/>
                  <a:gd name="T16" fmla="*/ 221 w 356"/>
                  <a:gd name="T17" fmla="*/ 360 h 726"/>
                  <a:gd name="T18" fmla="*/ 241 w 356"/>
                  <a:gd name="T19" fmla="*/ 411 h 726"/>
                  <a:gd name="T20" fmla="*/ 271 w 356"/>
                  <a:gd name="T21" fmla="*/ 451 h 726"/>
                  <a:gd name="T22" fmla="*/ 341 w 356"/>
                  <a:gd name="T23" fmla="*/ 511 h 726"/>
                  <a:gd name="T24" fmla="*/ 356 w 356"/>
                  <a:gd name="T25" fmla="*/ 576 h 726"/>
                  <a:gd name="T26" fmla="*/ 346 w 356"/>
                  <a:gd name="T27" fmla="*/ 626 h 726"/>
                  <a:gd name="T28" fmla="*/ 326 w 356"/>
                  <a:gd name="T29" fmla="*/ 666 h 726"/>
                  <a:gd name="T30" fmla="*/ 276 w 356"/>
                  <a:gd name="T31" fmla="*/ 711 h 726"/>
                  <a:gd name="T32" fmla="*/ 236 w 356"/>
                  <a:gd name="T33" fmla="*/ 726 h 726"/>
                  <a:gd name="T34" fmla="*/ 175 w 356"/>
                  <a:gd name="T35" fmla="*/ 721 h 726"/>
                  <a:gd name="T36" fmla="*/ 115 w 356"/>
                  <a:gd name="T37" fmla="*/ 706 h 726"/>
                  <a:gd name="T38" fmla="*/ 80 w 356"/>
                  <a:gd name="T39" fmla="*/ 666 h 726"/>
                  <a:gd name="T40" fmla="*/ 40 w 356"/>
                  <a:gd name="T41" fmla="*/ 601 h 726"/>
                  <a:gd name="T42" fmla="*/ 20 w 356"/>
                  <a:gd name="T43" fmla="*/ 541 h 726"/>
                  <a:gd name="T44" fmla="*/ 0 w 356"/>
                  <a:gd name="T45" fmla="*/ 436 h 726"/>
                  <a:gd name="T46" fmla="*/ 0 w 356"/>
                  <a:gd name="T47" fmla="*/ 320 h 726"/>
                  <a:gd name="T48" fmla="*/ 25 w 356"/>
                  <a:gd name="T49" fmla="*/ 195 h 726"/>
                  <a:gd name="T50" fmla="*/ 45 w 356"/>
                  <a:gd name="T51" fmla="*/ 120 h 726"/>
                  <a:gd name="T52" fmla="*/ 60 w 356"/>
                  <a:gd name="T53" fmla="*/ 75 h 72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6"/>
                  <a:gd name="T82" fmla="*/ 0 h 726"/>
                  <a:gd name="T83" fmla="*/ 356 w 356"/>
                  <a:gd name="T84" fmla="*/ 726 h 72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6" h="726">
                    <a:moveTo>
                      <a:pt x="60" y="75"/>
                    </a:moveTo>
                    <a:lnTo>
                      <a:pt x="110" y="15"/>
                    </a:lnTo>
                    <a:lnTo>
                      <a:pt x="165" y="0"/>
                    </a:lnTo>
                    <a:lnTo>
                      <a:pt x="246" y="20"/>
                    </a:lnTo>
                    <a:lnTo>
                      <a:pt x="261" y="60"/>
                    </a:lnTo>
                    <a:lnTo>
                      <a:pt x="266" y="135"/>
                    </a:lnTo>
                    <a:lnTo>
                      <a:pt x="236" y="255"/>
                    </a:lnTo>
                    <a:lnTo>
                      <a:pt x="221" y="305"/>
                    </a:lnTo>
                    <a:lnTo>
                      <a:pt x="221" y="360"/>
                    </a:lnTo>
                    <a:lnTo>
                      <a:pt x="241" y="411"/>
                    </a:lnTo>
                    <a:lnTo>
                      <a:pt x="271" y="451"/>
                    </a:lnTo>
                    <a:lnTo>
                      <a:pt x="341" y="511"/>
                    </a:lnTo>
                    <a:lnTo>
                      <a:pt x="356" y="576"/>
                    </a:lnTo>
                    <a:lnTo>
                      <a:pt x="346" y="626"/>
                    </a:lnTo>
                    <a:lnTo>
                      <a:pt x="326" y="666"/>
                    </a:lnTo>
                    <a:lnTo>
                      <a:pt x="276" y="711"/>
                    </a:lnTo>
                    <a:lnTo>
                      <a:pt x="236" y="726"/>
                    </a:lnTo>
                    <a:lnTo>
                      <a:pt x="175" y="721"/>
                    </a:lnTo>
                    <a:lnTo>
                      <a:pt x="115" y="706"/>
                    </a:lnTo>
                    <a:lnTo>
                      <a:pt x="80" y="666"/>
                    </a:lnTo>
                    <a:lnTo>
                      <a:pt x="40" y="601"/>
                    </a:lnTo>
                    <a:lnTo>
                      <a:pt x="20" y="541"/>
                    </a:lnTo>
                    <a:lnTo>
                      <a:pt x="0" y="436"/>
                    </a:lnTo>
                    <a:lnTo>
                      <a:pt x="0" y="320"/>
                    </a:lnTo>
                    <a:lnTo>
                      <a:pt x="25" y="195"/>
                    </a:lnTo>
                    <a:lnTo>
                      <a:pt x="45" y="120"/>
                    </a:lnTo>
                    <a:lnTo>
                      <a:pt x="6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Freeform 33"/>
              <p:cNvSpPr>
                <a:spLocks/>
              </p:cNvSpPr>
              <p:nvPr/>
            </p:nvSpPr>
            <p:spPr bwMode="auto">
              <a:xfrm>
                <a:off x="2603" y="2608"/>
                <a:ext cx="300" cy="836"/>
              </a:xfrm>
              <a:custGeom>
                <a:avLst/>
                <a:gdLst>
                  <a:gd name="T0" fmla="*/ 30 w 300"/>
                  <a:gd name="T1" fmla="*/ 55 h 836"/>
                  <a:gd name="T2" fmla="*/ 45 w 300"/>
                  <a:gd name="T3" fmla="*/ 10 h 836"/>
                  <a:gd name="T4" fmla="*/ 90 w 300"/>
                  <a:gd name="T5" fmla="*/ 0 h 836"/>
                  <a:gd name="T6" fmla="*/ 130 w 300"/>
                  <a:gd name="T7" fmla="*/ 20 h 836"/>
                  <a:gd name="T8" fmla="*/ 180 w 300"/>
                  <a:gd name="T9" fmla="*/ 105 h 836"/>
                  <a:gd name="T10" fmla="*/ 240 w 300"/>
                  <a:gd name="T11" fmla="*/ 205 h 836"/>
                  <a:gd name="T12" fmla="*/ 285 w 300"/>
                  <a:gd name="T13" fmla="*/ 288 h 836"/>
                  <a:gd name="T14" fmla="*/ 300 w 300"/>
                  <a:gd name="T15" fmla="*/ 375 h 836"/>
                  <a:gd name="T16" fmla="*/ 295 w 300"/>
                  <a:gd name="T17" fmla="*/ 436 h 836"/>
                  <a:gd name="T18" fmla="*/ 250 w 300"/>
                  <a:gd name="T19" fmla="*/ 516 h 836"/>
                  <a:gd name="T20" fmla="*/ 195 w 300"/>
                  <a:gd name="T21" fmla="*/ 571 h 836"/>
                  <a:gd name="T22" fmla="*/ 150 w 300"/>
                  <a:gd name="T23" fmla="*/ 596 h 836"/>
                  <a:gd name="T24" fmla="*/ 80 w 300"/>
                  <a:gd name="T25" fmla="*/ 611 h 836"/>
                  <a:gd name="T26" fmla="*/ 55 w 300"/>
                  <a:gd name="T27" fmla="*/ 636 h 836"/>
                  <a:gd name="T28" fmla="*/ 75 w 300"/>
                  <a:gd name="T29" fmla="*/ 676 h 836"/>
                  <a:gd name="T30" fmla="*/ 110 w 300"/>
                  <a:gd name="T31" fmla="*/ 711 h 836"/>
                  <a:gd name="T32" fmla="*/ 135 w 300"/>
                  <a:gd name="T33" fmla="*/ 776 h 836"/>
                  <a:gd name="T34" fmla="*/ 175 w 300"/>
                  <a:gd name="T35" fmla="*/ 771 h 836"/>
                  <a:gd name="T36" fmla="*/ 200 w 300"/>
                  <a:gd name="T37" fmla="*/ 806 h 836"/>
                  <a:gd name="T38" fmla="*/ 165 w 300"/>
                  <a:gd name="T39" fmla="*/ 836 h 836"/>
                  <a:gd name="T40" fmla="*/ 135 w 300"/>
                  <a:gd name="T41" fmla="*/ 821 h 836"/>
                  <a:gd name="T42" fmla="*/ 100 w 300"/>
                  <a:gd name="T43" fmla="*/ 796 h 836"/>
                  <a:gd name="T44" fmla="*/ 85 w 300"/>
                  <a:gd name="T45" fmla="*/ 731 h 836"/>
                  <a:gd name="T46" fmla="*/ 35 w 300"/>
                  <a:gd name="T47" fmla="*/ 686 h 836"/>
                  <a:gd name="T48" fmla="*/ 0 w 300"/>
                  <a:gd name="T49" fmla="*/ 636 h 836"/>
                  <a:gd name="T50" fmla="*/ 5 w 300"/>
                  <a:gd name="T51" fmla="*/ 601 h 836"/>
                  <a:gd name="T52" fmla="*/ 40 w 300"/>
                  <a:gd name="T53" fmla="*/ 586 h 836"/>
                  <a:gd name="T54" fmla="*/ 125 w 300"/>
                  <a:gd name="T55" fmla="*/ 556 h 836"/>
                  <a:gd name="T56" fmla="*/ 195 w 300"/>
                  <a:gd name="T57" fmla="*/ 516 h 836"/>
                  <a:gd name="T58" fmla="*/ 220 w 300"/>
                  <a:gd name="T59" fmla="*/ 456 h 836"/>
                  <a:gd name="T60" fmla="*/ 235 w 300"/>
                  <a:gd name="T61" fmla="*/ 410 h 836"/>
                  <a:gd name="T62" fmla="*/ 235 w 300"/>
                  <a:gd name="T63" fmla="*/ 370 h 836"/>
                  <a:gd name="T64" fmla="*/ 230 w 300"/>
                  <a:gd name="T65" fmla="*/ 320 h 836"/>
                  <a:gd name="T66" fmla="*/ 210 w 300"/>
                  <a:gd name="T67" fmla="*/ 280 h 836"/>
                  <a:gd name="T68" fmla="*/ 175 w 300"/>
                  <a:gd name="T69" fmla="*/ 220 h 836"/>
                  <a:gd name="T70" fmla="*/ 115 w 300"/>
                  <a:gd name="T71" fmla="*/ 155 h 836"/>
                  <a:gd name="T72" fmla="*/ 75 w 300"/>
                  <a:gd name="T73" fmla="*/ 120 h 836"/>
                  <a:gd name="T74" fmla="*/ 40 w 300"/>
                  <a:gd name="T75" fmla="*/ 80 h 836"/>
                  <a:gd name="T76" fmla="*/ 30 w 300"/>
                  <a:gd name="T77" fmla="*/ 55 h 8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00"/>
                  <a:gd name="T118" fmla="*/ 0 h 836"/>
                  <a:gd name="T119" fmla="*/ 300 w 300"/>
                  <a:gd name="T120" fmla="*/ 836 h 8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00" h="836">
                    <a:moveTo>
                      <a:pt x="30" y="55"/>
                    </a:moveTo>
                    <a:lnTo>
                      <a:pt x="45" y="10"/>
                    </a:lnTo>
                    <a:lnTo>
                      <a:pt x="90" y="0"/>
                    </a:lnTo>
                    <a:lnTo>
                      <a:pt x="130" y="20"/>
                    </a:lnTo>
                    <a:lnTo>
                      <a:pt x="180" y="105"/>
                    </a:lnTo>
                    <a:lnTo>
                      <a:pt x="240" y="205"/>
                    </a:lnTo>
                    <a:lnTo>
                      <a:pt x="285" y="288"/>
                    </a:lnTo>
                    <a:lnTo>
                      <a:pt x="300" y="375"/>
                    </a:lnTo>
                    <a:lnTo>
                      <a:pt x="295" y="436"/>
                    </a:lnTo>
                    <a:lnTo>
                      <a:pt x="250" y="516"/>
                    </a:lnTo>
                    <a:lnTo>
                      <a:pt x="195" y="571"/>
                    </a:lnTo>
                    <a:lnTo>
                      <a:pt x="150" y="596"/>
                    </a:lnTo>
                    <a:lnTo>
                      <a:pt x="80" y="611"/>
                    </a:lnTo>
                    <a:lnTo>
                      <a:pt x="55" y="636"/>
                    </a:lnTo>
                    <a:lnTo>
                      <a:pt x="75" y="676"/>
                    </a:lnTo>
                    <a:lnTo>
                      <a:pt x="110" y="711"/>
                    </a:lnTo>
                    <a:lnTo>
                      <a:pt x="135" y="776"/>
                    </a:lnTo>
                    <a:lnTo>
                      <a:pt x="175" y="771"/>
                    </a:lnTo>
                    <a:lnTo>
                      <a:pt x="200" y="806"/>
                    </a:lnTo>
                    <a:lnTo>
                      <a:pt x="165" y="836"/>
                    </a:lnTo>
                    <a:lnTo>
                      <a:pt x="135" y="821"/>
                    </a:lnTo>
                    <a:lnTo>
                      <a:pt x="100" y="796"/>
                    </a:lnTo>
                    <a:lnTo>
                      <a:pt x="85" y="731"/>
                    </a:lnTo>
                    <a:lnTo>
                      <a:pt x="35" y="686"/>
                    </a:lnTo>
                    <a:lnTo>
                      <a:pt x="0" y="636"/>
                    </a:lnTo>
                    <a:lnTo>
                      <a:pt x="5" y="601"/>
                    </a:lnTo>
                    <a:lnTo>
                      <a:pt x="40" y="586"/>
                    </a:lnTo>
                    <a:lnTo>
                      <a:pt x="125" y="556"/>
                    </a:lnTo>
                    <a:lnTo>
                      <a:pt x="195" y="516"/>
                    </a:lnTo>
                    <a:lnTo>
                      <a:pt x="220" y="456"/>
                    </a:lnTo>
                    <a:lnTo>
                      <a:pt x="235" y="410"/>
                    </a:lnTo>
                    <a:lnTo>
                      <a:pt x="235" y="370"/>
                    </a:lnTo>
                    <a:lnTo>
                      <a:pt x="230" y="320"/>
                    </a:lnTo>
                    <a:lnTo>
                      <a:pt x="210" y="280"/>
                    </a:lnTo>
                    <a:lnTo>
                      <a:pt x="175" y="220"/>
                    </a:lnTo>
                    <a:lnTo>
                      <a:pt x="115" y="155"/>
                    </a:lnTo>
                    <a:lnTo>
                      <a:pt x="75" y="120"/>
                    </a:lnTo>
                    <a:lnTo>
                      <a:pt x="40" y="80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9" name="Freeform 34"/>
              <p:cNvSpPr>
                <a:spLocks/>
              </p:cNvSpPr>
              <p:nvPr/>
            </p:nvSpPr>
            <p:spPr bwMode="auto">
              <a:xfrm>
                <a:off x="2613" y="2422"/>
                <a:ext cx="621" cy="441"/>
              </a:xfrm>
              <a:custGeom>
                <a:avLst/>
                <a:gdLst>
                  <a:gd name="T0" fmla="*/ 0 w 621"/>
                  <a:gd name="T1" fmla="*/ 225 h 441"/>
                  <a:gd name="T2" fmla="*/ 5 w 621"/>
                  <a:gd name="T3" fmla="*/ 265 h 441"/>
                  <a:gd name="T4" fmla="*/ 80 w 621"/>
                  <a:gd name="T5" fmla="*/ 295 h 441"/>
                  <a:gd name="T6" fmla="*/ 160 w 621"/>
                  <a:gd name="T7" fmla="*/ 300 h 441"/>
                  <a:gd name="T8" fmla="*/ 235 w 621"/>
                  <a:gd name="T9" fmla="*/ 270 h 441"/>
                  <a:gd name="T10" fmla="*/ 290 w 621"/>
                  <a:gd name="T11" fmla="*/ 185 h 441"/>
                  <a:gd name="T12" fmla="*/ 330 w 621"/>
                  <a:gd name="T13" fmla="*/ 100 h 441"/>
                  <a:gd name="T14" fmla="*/ 345 w 621"/>
                  <a:gd name="T15" fmla="*/ 85 h 441"/>
                  <a:gd name="T16" fmla="*/ 370 w 621"/>
                  <a:gd name="T17" fmla="*/ 90 h 441"/>
                  <a:gd name="T18" fmla="*/ 405 w 621"/>
                  <a:gd name="T19" fmla="*/ 160 h 441"/>
                  <a:gd name="T20" fmla="*/ 435 w 621"/>
                  <a:gd name="T21" fmla="*/ 285 h 441"/>
                  <a:gd name="T22" fmla="*/ 455 w 621"/>
                  <a:gd name="T23" fmla="*/ 380 h 441"/>
                  <a:gd name="T24" fmla="*/ 465 w 621"/>
                  <a:gd name="T25" fmla="*/ 430 h 441"/>
                  <a:gd name="T26" fmla="*/ 495 w 621"/>
                  <a:gd name="T27" fmla="*/ 441 h 441"/>
                  <a:gd name="T28" fmla="*/ 520 w 621"/>
                  <a:gd name="T29" fmla="*/ 420 h 441"/>
                  <a:gd name="T30" fmla="*/ 540 w 621"/>
                  <a:gd name="T31" fmla="*/ 350 h 441"/>
                  <a:gd name="T32" fmla="*/ 570 w 621"/>
                  <a:gd name="T33" fmla="*/ 285 h 441"/>
                  <a:gd name="T34" fmla="*/ 585 w 621"/>
                  <a:gd name="T35" fmla="*/ 205 h 441"/>
                  <a:gd name="T36" fmla="*/ 615 w 621"/>
                  <a:gd name="T37" fmla="*/ 200 h 441"/>
                  <a:gd name="T38" fmla="*/ 621 w 621"/>
                  <a:gd name="T39" fmla="*/ 185 h 441"/>
                  <a:gd name="T40" fmla="*/ 600 w 621"/>
                  <a:gd name="T41" fmla="*/ 165 h 441"/>
                  <a:gd name="T42" fmla="*/ 565 w 621"/>
                  <a:gd name="T43" fmla="*/ 170 h 441"/>
                  <a:gd name="T44" fmla="*/ 550 w 621"/>
                  <a:gd name="T45" fmla="*/ 220 h 441"/>
                  <a:gd name="T46" fmla="*/ 545 w 621"/>
                  <a:gd name="T47" fmla="*/ 260 h 441"/>
                  <a:gd name="T48" fmla="*/ 525 w 621"/>
                  <a:gd name="T49" fmla="*/ 315 h 441"/>
                  <a:gd name="T50" fmla="*/ 500 w 621"/>
                  <a:gd name="T51" fmla="*/ 335 h 441"/>
                  <a:gd name="T52" fmla="*/ 480 w 621"/>
                  <a:gd name="T53" fmla="*/ 275 h 441"/>
                  <a:gd name="T54" fmla="*/ 455 w 621"/>
                  <a:gd name="T55" fmla="*/ 170 h 441"/>
                  <a:gd name="T56" fmla="*/ 440 w 621"/>
                  <a:gd name="T57" fmla="*/ 120 h 441"/>
                  <a:gd name="T58" fmla="*/ 410 w 621"/>
                  <a:gd name="T59" fmla="*/ 60 h 441"/>
                  <a:gd name="T60" fmla="*/ 385 w 621"/>
                  <a:gd name="T61" fmla="*/ 15 h 441"/>
                  <a:gd name="T62" fmla="*/ 340 w 621"/>
                  <a:gd name="T63" fmla="*/ 0 h 441"/>
                  <a:gd name="T64" fmla="*/ 320 w 621"/>
                  <a:gd name="T65" fmla="*/ 5 h 441"/>
                  <a:gd name="T66" fmla="*/ 290 w 621"/>
                  <a:gd name="T67" fmla="*/ 70 h 441"/>
                  <a:gd name="T68" fmla="*/ 255 w 621"/>
                  <a:gd name="T69" fmla="*/ 150 h 441"/>
                  <a:gd name="T70" fmla="*/ 220 w 621"/>
                  <a:gd name="T71" fmla="*/ 185 h 441"/>
                  <a:gd name="T72" fmla="*/ 175 w 621"/>
                  <a:gd name="T73" fmla="*/ 220 h 441"/>
                  <a:gd name="T74" fmla="*/ 120 w 621"/>
                  <a:gd name="T75" fmla="*/ 190 h 441"/>
                  <a:gd name="T76" fmla="*/ 55 w 621"/>
                  <a:gd name="T77" fmla="*/ 170 h 441"/>
                  <a:gd name="T78" fmla="*/ 30 w 621"/>
                  <a:gd name="T79" fmla="*/ 190 h 441"/>
                  <a:gd name="T80" fmla="*/ 0 w 621"/>
                  <a:gd name="T81" fmla="*/ 225 h 4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21"/>
                  <a:gd name="T124" fmla="*/ 0 h 441"/>
                  <a:gd name="T125" fmla="*/ 621 w 621"/>
                  <a:gd name="T126" fmla="*/ 441 h 4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21" h="441">
                    <a:moveTo>
                      <a:pt x="0" y="225"/>
                    </a:moveTo>
                    <a:lnTo>
                      <a:pt x="5" y="265"/>
                    </a:lnTo>
                    <a:lnTo>
                      <a:pt x="80" y="295"/>
                    </a:lnTo>
                    <a:lnTo>
                      <a:pt x="160" y="300"/>
                    </a:lnTo>
                    <a:lnTo>
                      <a:pt x="235" y="270"/>
                    </a:lnTo>
                    <a:lnTo>
                      <a:pt x="290" y="185"/>
                    </a:lnTo>
                    <a:lnTo>
                      <a:pt x="330" y="100"/>
                    </a:lnTo>
                    <a:lnTo>
                      <a:pt x="345" y="85"/>
                    </a:lnTo>
                    <a:lnTo>
                      <a:pt x="370" y="90"/>
                    </a:lnTo>
                    <a:lnTo>
                      <a:pt x="405" y="160"/>
                    </a:lnTo>
                    <a:lnTo>
                      <a:pt x="435" y="285"/>
                    </a:lnTo>
                    <a:lnTo>
                      <a:pt x="455" y="380"/>
                    </a:lnTo>
                    <a:lnTo>
                      <a:pt x="465" y="430"/>
                    </a:lnTo>
                    <a:lnTo>
                      <a:pt x="495" y="441"/>
                    </a:lnTo>
                    <a:lnTo>
                      <a:pt x="520" y="420"/>
                    </a:lnTo>
                    <a:lnTo>
                      <a:pt x="540" y="350"/>
                    </a:lnTo>
                    <a:lnTo>
                      <a:pt x="570" y="285"/>
                    </a:lnTo>
                    <a:lnTo>
                      <a:pt x="585" y="205"/>
                    </a:lnTo>
                    <a:lnTo>
                      <a:pt x="615" y="200"/>
                    </a:lnTo>
                    <a:lnTo>
                      <a:pt x="621" y="185"/>
                    </a:lnTo>
                    <a:lnTo>
                      <a:pt x="600" y="165"/>
                    </a:lnTo>
                    <a:lnTo>
                      <a:pt x="565" y="170"/>
                    </a:lnTo>
                    <a:lnTo>
                      <a:pt x="550" y="220"/>
                    </a:lnTo>
                    <a:lnTo>
                      <a:pt x="545" y="260"/>
                    </a:lnTo>
                    <a:lnTo>
                      <a:pt x="525" y="315"/>
                    </a:lnTo>
                    <a:lnTo>
                      <a:pt x="500" y="335"/>
                    </a:lnTo>
                    <a:lnTo>
                      <a:pt x="480" y="275"/>
                    </a:lnTo>
                    <a:lnTo>
                      <a:pt x="455" y="170"/>
                    </a:lnTo>
                    <a:lnTo>
                      <a:pt x="440" y="120"/>
                    </a:lnTo>
                    <a:lnTo>
                      <a:pt x="410" y="60"/>
                    </a:lnTo>
                    <a:lnTo>
                      <a:pt x="385" y="15"/>
                    </a:lnTo>
                    <a:lnTo>
                      <a:pt x="340" y="0"/>
                    </a:lnTo>
                    <a:lnTo>
                      <a:pt x="320" y="5"/>
                    </a:lnTo>
                    <a:lnTo>
                      <a:pt x="290" y="70"/>
                    </a:lnTo>
                    <a:lnTo>
                      <a:pt x="255" y="150"/>
                    </a:lnTo>
                    <a:lnTo>
                      <a:pt x="220" y="185"/>
                    </a:lnTo>
                    <a:lnTo>
                      <a:pt x="175" y="220"/>
                    </a:lnTo>
                    <a:lnTo>
                      <a:pt x="120" y="190"/>
                    </a:lnTo>
                    <a:lnTo>
                      <a:pt x="55" y="170"/>
                    </a:lnTo>
                    <a:lnTo>
                      <a:pt x="30" y="190"/>
                    </a:lnTo>
                    <a:lnTo>
                      <a:pt x="0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01" name="Group 35"/>
            <p:cNvGrpSpPr>
              <a:grpSpLocks/>
            </p:cNvGrpSpPr>
            <p:nvPr/>
          </p:nvGrpSpPr>
          <p:grpSpPr bwMode="auto">
            <a:xfrm>
              <a:off x="2177" y="1952"/>
              <a:ext cx="421" cy="686"/>
              <a:chOff x="2177" y="1952"/>
              <a:chExt cx="421" cy="686"/>
            </a:xfrm>
          </p:grpSpPr>
          <p:sp>
            <p:nvSpPr>
              <p:cNvPr id="102" name="Freeform 36"/>
              <p:cNvSpPr>
                <a:spLocks/>
              </p:cNvSpPr>
              <p:nvPr/>
            </p:nvSpPr>
            <p:spPr bwMode="auto">
              <a:xfrm>
                <a:off x="2192" y="1962"/>
                <a:ext cx="391" cy="656"/>
              </a:xfrm>
              <a:custGeom>
                <a:avLst/>
                <a:gdLst>
                  <a:gd name="T0" fmla="*/ 100 w 391"/>
                  <a:gd name="T1" fmla="*/ 95 h 656"/>
                  <a:gd name="T2" fmla="*/ 130 w 391"/>
                  <a:gd name="T3" fmla="*/ 35 h 656"/>
                  <a:gd name="T4" fmla="*/ 150 w 391"/>
                  <a:gd name="T5" fmla="*/ 15 h 656"/>
                  <a:gd name="T6" fmla="*/ 180 w 391"/>
                  <a:gd name="T7" fmla="*/ 5 h 656"/>
                  <a:gd name="T8" fmla="*/ 220 w 391"/>
                  <a:gd name="T9" fmla="*/ 0 h 656"/>
                  <a:gd name="T10" fmla="*/ 270 w 391"/>
                  <a:gd name="T11" fmla="*/ 10 h 656"/>
                  <a:gd name="T12" fmla="*/ 340 w 391"/>
                  <a:gd name="T13" fmla="*/ 45 h 656"/>
                  <a:gd name="T14" fmla="*/ 360 w 391"/>
                  <a:gd name="T15" fmla="*/ 75 h 656"/>
                  <a:gd name="T16" fmla="*/ 380 w 391"/>
                  <a:gd name="T17" fmla="*/ 105 h 656"/>
                  <a:gd name="T18" fmla="*/ 385 w 391"/>
                  <a:gd name="T19" fmla="*/ 135 h 656"/>
                  <a:gd name="T20" fmla="*/ 391 w 391"/>
                  <a:gd name="T21" fmla="*/ 175 h 656"/>
                  <a:gd name="T22" fmla="*/ 391 w 391"/>
                  <a:gd name="T23" fmla="*/ 225 h 656"/>
                  <a:gd name="T24" fmla="*/ 385 w 391"/>
                  <a:gd name="T25" fmla="*/ 275 h 656"/>
                  <a:gd name="T26" fmla="*/ 380 w 391"/>
                  <a:gd name="T27" fmla="*/ 315 h 656"/>
                  <a:gd name="T28" fmla="*/ 380 w 391"/>
                  <a:gd name="T29" fmla="*/ 356 h 656"/>
                  <a:gd name="T30" fmla="*/ 380 w 391"/>
                  <a:gd name="T31" fmla="*/ 391 h 656"/>
                  <a:gd name="T32" fmla="*/ 385 w 391"/>
                  <a:gd name="T33" fmla="*/ 436 h 656"/>
                  <a:gd name="T34" fmla="*/ 391 w 391"/>
                  <a:gd name="T35" fmla="*/ 476 h 656"/>
                  <a:gd name="T36" fmla="*/ 385 w 391"/>
                  <a:gd name="T37" fmla="*/ 506 h 656"/>
                  <a:gd name="T38" fmla="*/ 370 w 391"/>
                  <a:gd name="T39" fmla="*/ 556 h 656"/>
                  <a:gd name="T40" fmla="*/ 350 w 391"/>
                  <a:gd name="T41" fmla="*/ 586 h 656"/>
                  <a:gd name="T42" fmla="*/ 330 w 391"/>
                  <a:gd name="T43" fmla="*/ 611 h 656"/>
                  <a:gd name="T44" fmla="*/ 285 w 391"/>
                  <a:gd name="T45" fmla="*/ 626 h 656"/>
                  <a:gd name="T46" fmla="*/ 235 w 391"/>
                  <a:gd name="T47" fmla="*/ 641 h 656"/>
                  <a:gd name="T48" fmla="*/ 180 w 391"/>
                  <a:gd name="T49" fmla="*/ 646 h 656"/>
                  <a:gd name="T50" fmla="*/ 135 w 391"/>
                  <a:gd name="T51" fmla="*/ 656 h 656"/>
                  <a:gd name="T52" fmla="*/ 80 w 391"/>
                  <a:gd name="T53" fmla="*/ 641 h 656"/>
                  <a:gd name="T54" fmla="*/ 30 w 391"/>
                  <a:gd name="T55" fmla="*/ 591 h 656"/>
                  <a:gd name="T56" fmla="*/ 10 w 391"/>
                  <a:gd name="T57" fmla="*/ 541 h 656"/>
                  <a:gd name="T58" fmla="*/ 0 w 391"/>
                  <a:gd name="T59" fmla="*/ 471 h 656"/>
                  <a:gd name="T60" fmla="*/ 0 w 391"/>
                  <a:gd name="T61" fmla="*/ 391 h 656"/>
                  <a:gd name="T62" fmla="*/ 15 w 391"/>
                  <a:gd name="T63" fmla="*/ 320 h 656"/>
                  <a:gd name="T64" fmla="*/ 30 w 391"/>
                  <a:gd name="T65" fmla="*/ 255 h 656"/>
                  <a:gd name="T66" fmla="*/ 50 w 391"/>
                  <a:gd name="T67" fmla="*/ 200 h 656"/>
                  <a:gd name="T68" fmla="*/ 60 w 391"/>
                  <a:gd name="T69" fmla="*/ 170 h 656"/>
                  <a:gd name="T70" fmla="*/ 75 w 391"/>
                  <a:gd name="T71" fmla="*/ 120 h 656"/>
                  <a:gd name="T72" fmla="*/ 100 w 391"/>
                  <a:gd name="T73" fmla="*/ 95 h 65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91"/>
                  <a:gd name="T112" fmla="*/ 0 h 656"/>
                  <a:gd name="T113" fmla="*/ 391 w 391"/>
                  <a:gd name="T114" fmla="*/ 656 h 65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91" h="656">
                    <a:moveTo>
                      <a:pt x="100" y="95"/>
                    </a:moveTo>
                    <a:lnTo>
                      <a:pt x="130" y="35"/>
                    </a:lnTo>
                    <a:lnTo>
                      <a:pt x="150" y="15"/>
                    </a:lnTo>
                    <a:lnTo>
                      <a:pt x="180" y="5"/>
                    </a:lnTo>
                    <a:lnTo>
                      <a:pt x="220" y="0"/>
                    </a:lnTo>
                    <a:lnTo>
                      <a:pt x="270" y="10"/>
                    </a:lnTo>
                    <a:lnTo>
                      <a:pt x="340" y="45"/>
                    </a:lnTo>
                    <a:lnTo>
                      <a:pt x="360" y="75"/>
                    </a:lnTo>
                    <a:lnTo>
                      <a:pt x="380" y="105"/>
                    </a:lnTo>
                    <a:lnTo>
                      <a:pt x="385" y="135"/>
                    </a:lnTo>
                    <a:lnTo>
                      <a:pt x="391" y="175"/>
                    </a:lnTo>
                    <a:lnTo>
                      <a:pt x="391" y="225"/>
                    </a:lnTo>
                    <a:lnTo>
                      <a:pt x="385" y="275"/>
                    </a:lnTo>
                    <a:lnTo>
                      <a:pt x="380" y="315"/>
                    </a:lnTo>
                    <a:lnTo>
                      <a:pt x="380" y="356"/>
                    </a:lnTo>
                    <a:lnTo>
                      <a:pt x="380" y="391"/>
                    </a:lnTo>
                    <a:lnTo>
                      <a:pt x="385" y="436"/>
                    </a:lnTo>
                    <a:lnTo>
                      <a:pt x="391" y="476"/>
                    </a:lnTo>
                    <a:lnTo>
                      <a:pt x="385" y="506"/>
                    </a:lnTo>
                    <a:lnTo>
                      <a:pt x="370" y="556"/>
                    </a:lnTo>
                    <a:lnTo>
                      <a:pt x="350" y="586"/>
                    </a:lnTo>
                    <a:lnTo>
                      <a:pt x="330" y="611"/>
                    </a:lnTo>
                    <a:lnTo>
                      <a:pt x="285" y="626"/>
                    </a:lnTo>
                    <a:lnTo>
                      <a:pt x="235" y="641"/>
                    </a:lnTo>
                    <a:lnTo>
                      <a:pt x="180" y="646"/>
                    </a:lnTo>
                    <a:lnTo>
                      <a:pt x="135" y="656"/>
                    </a:lnTo>
                    <a:lnTo>
                      <a:pt x="80" y="641"/>
                    </a:lnTo>
                    <a:lnTo>
                      <a:pt x="30" y="591"/>
                    </a:lnTo>
                    <a:lnTo>
                      <a:pt x="10" y="541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15" y="320"/>
                    </a:lnTo>
                    <a:lnTo>
                      <a:pt x="30" y="255"/>
                    </a:lnTo>
                    <a:lnTo>
                      <a:pt x="50" y="200"/>
                    </a:lnTo>
                    <a:lnTo>
                      <a:pt x="60" y="170"/>
                    </a:lnTo>
                    <a:lnTo>
                      <a:pt x="75" y="120"/>
                    </a:lnTo>
                    <a:lnTo>
                      <a:pt x="100" y="95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3" name="Freeform 37"/>
              <p:cNvSpPr>
                <a:spLocks/>
              </p:cNvSpPr>
              <p:nvPr/>
            </p:nvSpPr>
            <p:spPr bwMode="auto">
              <a:xfrm>
                <a:off x="2177" y="1952"/>
                <a:ext cx="421" cy="686"/>
              </a:xfrm>
              <a:custGeom>
                <a:avLst/>
                <a:gdLst>
                  <a:gd name="T0" fmla="*/ 190 w 421"/>
                  <a:gd name="T1" fmla="*/ 25 h 686"/>
                  <a:gd name="T2" fmla="*/ 255 w 421"/>
                  <a:gd name="T3" fmla="*/ 70 h 686"/>
                  <a:gd name="T4" fmla="*/ 240 w 421"/>
                  <a:gd name="T5" fmla="*/ 220 h 686"/>
                  <a:gd name="T6" fmla="*/ 290 w 421"/>
                  <a:gd name="T7" fmla="*/ 95 h 686"/>
                  <a:gd name="T8" fmla="*/ 365 w 421"/>
                  <a:gd name="T9" fmla="*/ 85 h 686"/>
                  <a:gd name="T10" fmla="*/ 395 w 421"/>
                  <a:gd name="T11" fmla="*/ 185 h 686"/>
                  <a:gd name="T12" fmla="*/ 265 w 421"/>
                  <a:gd name="T13" fmla="*/ 240 h 686"/>
                  <a:gd name="T14" fmla="*/ 290 w 421"/>
                  <a:gd name="T15" fmla="*/ 260 h 686"/>
                  <a:gd name="T16" fmla="*/ 395 w 421"/>
                  <a:gd name="T17" fmla="*/ 230 h 686"/>
                  <a:gd name="T18" fmla="*/ 380 w 421"/>
                  <a:gd name="T19" fmla="*/ 386 h 686"/>
                  <a:gd name="T20" fmla="*/ 300 w 421"/>
                  <a:gd name="T21" fmla="*/ 481 h 686"/>
                  <a:gd name="T22" fmla="*/ 200 w 421"/>
                  <a:gd name="T23" fmla="*/ 506 h 686"/>
                  <a:gd name="T24" fmla="*/ 375 w 421"/>
                  <a:gd name="T25" fmla="*/ 486 h 686"/>
                  <a:gd name="T26" fmla="*/ 350 w 421"/>
                  <a:gd name="T27" fmla="*/ 601 h 686"/>
                  <a:gd name="T28" fmla="*/ 225 w 421"/>
                  <a:gd name="T29" fmla="*/ 641 h 686"/>
                  <a:gd name="T30" fmla="*/ 200 w 421"/>
                  <a:gd name="T31" fmla="*/ 516 h 686"/>
                  <a:gd name="T32" fmla="*/ 220 w 421"/>
                  <a:gd name="T33" fmla="*/ 356 h 686"/>
                  <a:gd name="T34" fmla="*/ 235 w 421"/>
                  <a:gd name="T35" fmla="*/ 230 h 686"/>
                  <a:gd name="T36" fmla="*/ 140 w 421"/>
                  <a:gd name="T37" fmla="*/ 145 h 686"/>
                  <a:gd name="T38" fmla="*/ 130 w 421"/>
                  <a:gd name="T39" fmla="*/ 185 h 686"/>
                  <a:gd name="T40" fmla="*/ 220 w 421"/>
                  <a:gd name="T41" fmla="*/ 265 h 686"/>
                  <a:gd name="T42" fmla="*/ 180 w 421"/>
                  <a:gd name="T43" fmla="*/ 421 h 686"/>
                  <a:gd name="T44" fmla="*/ 95 w 421"/>
                  <a:gd name="T45" fmla="*/ 416 h 686"/>
                  <a:gd name="T46" fmla="*/ 50 w 421"/>
                  <a:gd name="T47" fmla="*/ 386 h 686"/>
                  <a:gd name="T48" fmla="*/ 120 w 421"/>
                  <a:gd name="T49" fmla="*/ 481 h 686"/>
                  <a:gd name="T50" fmla="*/ 160 w 421"/>
                  <a:gd name="T51" fmla="*/ 536 h 686"/>
                  <a:gd name="T52" fmla="*/ 185 w 421"/>
                  <a:gd name="T53" fmla="*/ 621 h 686"/>
                  <a:gd name="T54" fmla="*/ 135 w 421"/>
                  <a:gd name="T55" fmla="*/ 651 h 686"/>
                  <a:gd name="T56" fmla="*/ 50 w 421"/>
                  <a:gd name="T57" fmla="*/ 541 h 686"/>
                  <a:gd name="T58" fmla="*/ 35 w 421"/>
                  <a:gd name="T59" fmla="*/ 406 h 686"/>
                  <a:gd name="T60" fmla="*/ 65 w 421"/>
                  <a:gd name="T61" fmla="*/ 240 h 686"/>
                  <a:gd name="T62" fmla="*/ 45 w 421"/>
                  <a:gd name="T63" fmla="*/ 235 h 686"/>
                  <a:gd name="T64" fmla="*/ 0 w 421"/>
                  <a:gd name="T65" fmla="*/ 406 h 686"/>
                  <a:gd name="T66" fmla="*/ 35 w 421"/>
                  <a:gd name="T67" fmla="*/ 611 h 686"/>
                  <a:gd name="T68" fmla="*/ 180 w 421"/>
                  <a:gd name="T69" fmla="*/ 686 h 686"/>
                  <a:gd name="T70" fmla="*/ 275 w 421"/>
                  <a:gd name="T71" fmla="*/ 666 h 686"/>
                  <a:gd name="T72" fmla="*/ 390 w 421"/>
                  <a:gd name="T73" fmla="*/ 581 h 686"/>
                  <a:gd name="T74" fmla="*/ 415 w 421"/>
                  <a:gd name="T75" fmla="*/ 466 h 686"/>
                  <a:gd name="T76" fmla="*/ 410 w 421"/>
                  <a:gd name="T77" fmla="*/ 340 h 686"/>
                  <a:gd name="T78" fmla="*/ 415 w 421"/>
                  <a:gd name="T79" fmla="*/ 175 h 686"/>
                  <a:gd name="T80" fmla="*/ 370 w 421"/>
                  <a:gd name="T81" fmla="*/ 35 h 686"/>
                  <a:gd name="T82" fmla="*/ 225 w 421"/>
                  <a:gd name="T83" fmla="*/ 0 h 686"/>
                  <a:gd name="T84" fmla="*/ 120 w 421"/>
                  <a:gd name="T85" fmla="*/ 80 h 686"/>
                  <a:gd name="T86" fmla="*/ 95 w 421"/>
                  <a:gd name="T87" fmla="*/ 155 h 6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1"/>
                  <a:gd name="T133" fmla="*/ 0 h 686"/>
                  <a:gd name="T134" fmla="*/ 421 w 421"/>
                  <a:gd name="T135" fmla="*/ 686 h 6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1" h="686">
                    <a:moveTo>
                      <a:pt x="130" y="100"/>
                    </a:moveTo>
                    <a:lnTo>
                      <a:pt x="160" y="50"/>
                    </a:lnTo>
                    <a:lnTo>
                      <a:pt x="190" y="25"/>
                    </a:lnTo>
                    <a:lnTo>
                      <a:pt x="250" y="25"/>
                    </a:lnTo>
                    <a:lnTo>
                      <a:pt x="290" y="35"/>
                    </a:lnTo>
                    <a:lnTo>
                      <a:pt x="255" y="70"/>
                    </a:lnTo>
                    <a:lnTo>
                      <a:pt x="235" y="135"/>
                    </a:lnTo>
                    <a:lnTo>
                      <a:pt x="235" y="200"/>
                    </a:lnTo>
                    <a:lnTo>
                      <a:pt x="240" y="220"/>
                    </a:lnTo>
                    <a:lnTo>
                      <a:pt x="255" y="185"/>
                    </a:lnTo>
                    <a:lnTo>
                      <a:pt x="265" y="130"/>
                    </a:lnTo>
                    <a:lnTo>
                      <a:pt x="290" y="95"/>
                    </a:lnTo>
                    <a:lnTo>
                      <a:pt x="305" y="75"/>
                    </a:lnTo>
                    <a:lnTo>
                      <a:pt x="335" y="55"/>
                    </a:lnTo>
                    <a:lnTo>
                      <a:pt x="365" y="85"/>
                    </a:lnTo>
                    <a:lnTo>
                      <a:pt x="390" y="120"/>
                    </a:lnTo>
                    <a:lnTo>
                      <a:pt x="395" y="165"/>
                    </a:lnTo>
                    <a:lnTo>
                      <a:pt x="395" y="185"/>
                    </a:lnTo>
                    <a:lnTo>
                      <a:pt x="360" y="225"/>
                    </a:lnTo>
                    <a:lnTo>
                      <a:pt x="305" y="240"/>
                    </a:lnTo>
                    <a:lnTo>
                      <a:pt x="265" y="240"/>
                    </a:lnTo>
                    <a:lnTo>
                      <a:pt x="250" y="235"/>
                    </a:lnTo>
                    <a:lnTo>
                      <a:pt x="245" y="260"/>
                    </a:lnTo>
                    <a:lnTo>
                      <a:pt x="290" y="260"/>
                    </a:lnTo>
                    <a:lnTo>
                      <a:pt x="350" y="255"/>
                    </a:lnTo>
                    <a:lnTo>
                      <a:pt x="385" y="245"/>
                    </a:lnTo>
                    <a:lnTo>
                      <a:pt x="395" y="230"/>
                    </a:lnTo>
                    <a:lnTo>
                      <a:pt x="395" y="275"/>
                    </a:lnTo>
                    <a:lnTo>
                      <a:pt x="385" y="330"/>
                    </a:lnTo>
                    <a:lnTo>
                      <a:pt x="380" y="386"/>
                    </a:lnTo>
                    <a:lnTo>
                      <a:pt x="390" y="436"/>
                    </a:lnTo>
                    <a:lnTo>
                      <a:pt x="350" y="466"/>
                    </a:lnTo>
                    <a:lnTo>
                      <a:pt x="300" y="481"/>
                    </a:lnTo>
                    <a:lnTo>
                      <a:pt x="245" y="481"/>
                    </a:lnTo>
                    <a:lnTo>
                      <a:pt x="205" y="481"/>
                    </a:lnTo>
                    <a:lnTo>
                      <a:pt x="200" y="506"/>
                    </a:lnTo>
                    <a:lnTo>
                      <a:pt x="260" y="506"/>
                    </a:lnTo>
                    <a:lnTo>
                      <a:pt x="315" y="496"/>
                    </a:lnTo>
                    <a:lnTo>
                      <a:pt x="375" y="486"/>
                    </a:lnTo>
                    <a:lnTo>
                      <a:pt x="395" y="471"/>
                    </a:lnTo>
                    <a:lnTo>
                      <a:pt x="390" y="526"/>
                    </a:lnTo>
                    <a:lnTo>
                      <a:pt x="350" y="601"/>
                    </a:lnTo>
                    <a:lnTo>
                      <a:pt x="310" y="621"/>
                    </a:lnTo>
                    <a:lnTo>
                      <a:pt x="265" y="636"/>
                    </a:lnTo>
                    <a:lnTo>
                      <a:pt x="225" y="641"/>
                    </a:lnTo>
                    <a:lnTo>
                      <a:pt x="200" y="606"/>
                    </a:lnTo>
                    <a:lnTo>
                      <a:pt x="185" y="551"/>
                    </a:lnTo>
                    <a:lnTo>
                      <a:pt x="200" y="516"/>
                    </a:lnTo>
                    <a:lnTo>
                      <a:pt x="200" y="476"/>
                    </a:lnTo>
                    <a:lnTo>
                      <a:pt x="200" y="426"/>
                    </a:lnTo>
                    <a:lnTo>
                      <a:pt x="220" y="356"/>
                    </a:lnTo>
                    <a:lnTo>
                      <a:pt x="240" y="295"/>
                    </a:lnTo>
                    <a:lnTo>
                      <a:pt x="240" y="255"/>
                    </a:lnTo>
                    <a:lnTo>
                      <a:pt x="235" y="230"/>
                    </a:lnTo>
                    <a:lnTo>
                      <a:pt x="205" y="225"/>
                    </a:lnTo>
                    <a:lnTo>
                      <a:pt x="160" y="190"/>
                    </a:lnTo>
                    <a:lnTo>
                      <a:pt x="140" y="145"/>
                    </a:lnTo>
                    <a:lnTo>
                      <a:pt x="120" y="120"/>
                    </a:lnTo>
                    <a:lnTo>
                      <a:pt x="115" y="145"/>
                    </a:lnTo>
                    <a:lnTo>
                      <a:pt x="130" y="185"/>
                    </a:lnTo>
                    <a:lnTo>
                      <a:pt x="160" y="220"/>
                    </a:lnTo>
                    <a:lnTo>
                      <a:pt x="190" y="250"/>
                    </a:lnTo>
                    <a:lnTo>
                      <a:pt x="220" y="265"/>
                    </a:lnTo>
                    <a:lnTo>
                      <a:pt x="200" y="330"/>
                    </a:lnTo>
                    <a:lnTo>
                      <a:pt x="185" y="376"/>
                    </a:lnTo>
                    <a:lnTo>
                      <a:pt x="180" y="421"/>
                    </a:lnTo>
                    <a:lnTo>
                      <a:pt x="170" y="461"/>
                    </a:lnTo>
                    <a:lnTo>
                      <a:pt x="140" y="461"/>
                    </a:lnTo>
                    <a:lnTo>
                      <a:pt x="95" y="416"/>
                    </a:lnTo>
                    <a:lnTo>
                      <a:pt x="70" y="381"/>
                    </a:lnTo>
                    <a:lnTo>
                      <a:pt x="50" y="356"/>
                    </a:lnTo>
                    <a:lnTo>
                      <a:pt x="50" y="386"/>
                    </a:lnTo>
                    <a:lnTo>
                      <a:pt x="70" y="416"/>
                    </a:lnTo>
                    <a:lnTo>
                      <a:pt x="105" y="451"/>
                    </a:lnTo>
                    <a:lnTo>
                      <a:pt x="120" y="481"/>
                    </a:lnTo>
                    <a:lnTo>
                      <a:pt x="150" y="496"/>
                    </a:lnTo>
                    <a:lnTo>
                      <a:pt x="165" y="511"/>
                    </a:lnTo>
                    <a:lnTo>
                      <a:pt x="160" y="536"/>
                    </a:lnTo>
                    <a:lnTo>
                      <a:pt x="165" y="571"/>
                    </a:lnTo>
                    <a:lnTo>
                      <a:pt x="170" y="601"/>
                    </a:lnTo>
                    <a:lnTo>
                      <a:pt x="185" y="621"/>
                    </a:lnTo>
                    <a:lnTo>
                      <a:pt x="190" y="646"/>
                    </a:lnTo>
                    <a:lnTo>
                      <a:pt x="175" y="656"/>
                    </a:lnTo>
                    <a:lnTo>
                      <a:pt x="135" y="651"/>
                    </a:lnTo>
                    <a:lnTo>
                      <a:pt x="95" y="626"/>
                    </a:lnTo>
                    <a:lnTo>
                      <a:pt x="65" y="586"/>
                    </a:lnTo>
                    <a:lnTo>
                      <a:pt x="50" y="541"/>
                    </a:lnTo>
                    <a:lnTo>
                      <a:pt x="35" y="506"/>
                    </a:lnTo>
                    <a:lnTo>
                      <a:pt x="35" y="461"/>
                    </a:lnTo>
                    <a:lnTo>
                      <a:pt x="35" y="406"/>
                    </a:lnTo>
                    <a:lnTo>
                      <a:pt x="45" y="371"/>
                    </a:lnTo>
                    <a:lnTo>
                      <a:pt x="50" y="325"/>
                    </a:lnTo>
                    <a:lnTo>
                      <a:pt x="65" y="240"/>
                    </a:lnTo>
                    <a:lnTo>
                      <a:pt x="90" y="165"/>
                    </a:lnTo>
                    <a:lnTo>
                      <a:pt x="65" y="175"/>
                    </a:lnTo>
                    <a:lnTo>
                      <a:pt x="45" y="235"/>
                    </a:lnTo>
                    <a:lnTo>
                      <a:pt x="20" y="295"/>
                    </a:lnTo>
                    <a:lnTo>
                      <a:pt x="10" y="361"/>
                    </a:lnTo>
                    <a:lnTo>
                      <a:pt x="0" y="406"/>
                    </a:lnTo>
                    <a:lnTo>
                      <a:pt x="0" y="481"/>
                    </a:lnTo>
                    <a:lnTo>
                      <a:pt x="10" y="561"/>
                    </a:lnTo>
                    <a:lnTo>
                      <a:pt x="35" y="611"/>
                    </a:lnTo>
                    <a:lnTo>
                      <a:pt x="75" y="651"/>
                    </a:lnTo>
                    <a:lnTo>
                      <a:pt x="130" y="671"/>
                    </a:lnTo>
                    <a:lnTo>
                      <a:pt x="180" y="686"/>
                    </a:lnTo>
                    <a:lnTo>
                      <a:pt x="215" y="676"/>
                    </a:lnTo>
                    <a:lnTo>
                      <a:pt x="230" y="671"/>
                    </a:lnTo>
                    <a:lnTo>
                      <a:pt x="275" y="666"/>
                    </a:lnTo>
                    <a:lnTo>
                      <a:pt x="325" y="651"/>
                    </a:lnTo>
                    <a:lnTo>
                      <a:pt x="370" y="621"/>
                    </a:lnTo>
                    <a:lnTo>
                      <a:pt x="390" y="581"/>
                    </a:lnTo>
                    <a:lnTo>
                      <a:pt x="415" y="536"/>
                    </a:lnTo>
                    <a:lnTo>
                      <a:pt x="421" y="501"/>
                    </a:lnTo>
                    <a:lnTo>
                      <a:pt x="415" y="466"/>
                    </a:lnTo>
                    <a:lnTo>
                      <a:pt x="410" y="421"/>
                    </a:lnTo>
                    <a:lnTo>
                      <a:pt x="410" y="381"/>
                    </a:lnTo>
                    <a:lnTo>
                      <a:pt x="410" y="340"/>
                    </a:lnTo>
                    <a:lnTo>
                      <a:pt x="415" y="285"/>
                    </a:lnTo>
                    <a:lnTo>
                      <a:pt x="415" y="220"/>
                    </a:lnTo>
                    <a:lnTo>
                      <a:pt x="415" y="175"/>
                    </a:lnTo>
                    <a:lnTo>
                      <a:pt x="410" y="115"/>
                    </a:lnTo>
                    <a:lnTo>
                      <a:pt x="390" y="70"/>
                    </a:lnTo>
                    <a:lnTo>
                      <a:pt x="370" y="35"/>
                    </a:lnTo>
                    <a:lnTo>
                      <a:pt x="320" y="15"/>
                    </a:lnTo>
                    <a:lnTo>
                      <a:pt x="265" y="0"/>
                    </a:lnTo>
                    <a:lnTo>
                      <a:pt x="225" y="0"/>
                    </a:lnTo>
                    <a:lnTo>
                      <a:pt x="170" y="5"/>
                    </a:lnTo>
                    <a:lnTo>
                      <a:pt x="135" y="35"/>
                    </a:lnTo>
                    <a:lnTo>
                      <a:pt x="120" y="80"/>
                    </a:lnTo>
                    <a:lnTo>
                      <a:pt x="80" y="115"/>
                    </a:lnTo>
                    <a:lnTo>
                      <a:pt x="75" y="150"/>
                    </a:lnTo>
                    <a:lnTo>
                      <a:pt x="95" y="155"/>
                    </a:lnTo>
                    <a:lnTo>
                      <a:pt x="120" y="120"/>
                    </a:lnTo>
                    <a:lnTo>
                      <a:pt x="13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10" name="AutoShape 38"/>
          <p:cNvSpPr>
            <a:spLocks noChangeArrowheads="1"/>
          </p:cNvSpPr>
          <p:nvPr/>
        </p:nvSpPr>
        <p:spPr bwMode="auto">
          <a:xfrm>
            <a:off x="1265238" y="2667000"/>
            <a:ext cx="2146300" cy="647700"/>
          </a:xfrm>
          <a:prstGeom prst="wedgeEllipseCallout">
            <a:avLst>
              <a:gd name="adj1" fmla="val 33245"/>
              <a:gd name="adj2" fmla="val 86273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 am not at the top.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My high is better!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1" name="AutoShape 39"/>
          <p:cNvSpPr>
            <a:spLocks noChangeArrowheads="1"/>
          </p:cNvSpPr>
          <p:nvPr/>
        </p:nvSpPr>
        <p:spPr bwMode="auto">
          <a:xfrm>
            <a:off x="4483100" y="2600325"/>
            <a:ext cx="1689100" cy="647700"/>
          </a:xfrm>
          <a:prstGeom prst="wedgeEllipseCallout">
            <a:avLst>
              <a:gd name="adj1" fmla="val 31486"/>
              <a:gd name="adj2" fmla="val 15613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 am at the top</a:t>
            </a:r>
          </a:p>
          <a:p>
            <a:pPr algn="ctr" eaLnBrk="0" hangingPunct="0">
              <a:defRPr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Height is ...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2" name="AutoShape 40"/>
          <p:cNvSpPr>
            <a:spLocks noChangeArrowheads="1"/>
          </p:cNvSpPr>
          <p:nvPr/>
        </p:nvSpPr>
        <p:spPr bwMode="auto">
          <a:xfrm>
            <a:off x="3787775" y="3657600"/>
            <a:ext cx="1774825" cy="411163"/>
          </a:xfrm>
          <a:prstGeom prst="cloudCallout">
            <a:avLst>
              <a:gd name="adj1" fmla="val 63236"/>
              <a:gd name="adj2" fmla="val 45366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 will continue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>
            <a:spLocks/>
          </p:cNvSpPr>
          <p:nvPr/>
        </p:nvSpPr>
        <p:spPr bwMode="auto">
          <a:xfrm>
            <a:off x="1143000" y="2819400"/>
            <a:ext cx="7315200" cy="3289300"/>
          </a:xfrm>
          <a:custGeom>
            <a:avLst/>
            <a:gdLst>
              <a:gd name="T0" fmla="*/ 0 w 4608"/>
              <a:gd name="T1" fmla="*/ 2147483647 h 2072"/>
              <a:gd name="T2" fmla="*/ 2147483647 w 4608"/>
              <a:gd name="T3" fmla="*/ 2147483647 h 2072"/>
              <a:gd name="T4" fmla="*/ 2147483647 w 4608"/>
              <a:gd name="T5" fmla="*/ 2147483647 h 2072"/>
              <a:gd name="T6" fmla="*/ 2147483647 w 4608"/>
              <a:gd name="T7" fmla="*/ 2147483647 h 2072"/>
              <a:gd name="T8" fmla="*/ 2147483647 w 4608"/>
              <a:gd name="T9" fmla="*/ 2147483647 h 2072"/>
              <a:gd name="T10" fmla="*/ 2147483647 w 4608"/>
              <a:gd name="T11" fmla="*/ 2147483647 h 2072"/>
              <a:gd name="T12" fmla="*/ 2147483647 w 4608"/>
              <a:gd name="T13" fmla="*/ 2147483647 h 2072"/>
              <a:gd name="T14" fmla="*/ 2147483647 w 4608"/>
              <a:gd name="T15" fmla="*/ 2147483647 h 2072"/>
              <a:gd name="T16" fmla="*/ 2147483647 w 4608"/>
              <a:gd name="T17" fmla="*/ 2147483647 h 20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8"/>
              <a:gd name="T28" fmla="*/ 0 h 2072"/>
              <a:gd name="T29" fmla="*/ 4608 w 4608"/>
              <a:gd name="T30" fmla="*/ 2072 h 20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08" h="2072">
                <a:moveTo>
                  <a:pt x="0" y="2072"/>
                </a:moveTo>
                <a:cubicBezTo>
                  <a:pt x="140" y="1872"/>
                  <a:pt x="280" y="1672"/>
                  <a:pt x="432" y="1640"/>
                </a:cubicBezTo>
                <a:cubicBezTo>
                  <a:pt x="584" y="1608"/>
                  <a:pt x="728" y="2008"/>
                  <a:pt x="912" y="1880"/>
                </a:cubicBezTo>
                <a:cubicBezTo>
                  <a:pt x="1096" y="1752"/>
                  <a:pt x="1288" y="944"/>
                  <a:pt x="1536" y="872"/>
                </a:cubicBezTo>
                <a:cubicBezTo>
                  <a:pt x="1784" y="800"/>
                  <a:pt x="2168" y="1392"/>
                  <a:pt x="2400" y="1448"/>
                </a:cubicBezTo>
                <a:cubicBezTo>
                  <a:pt x="2632" y="1504"/>
                  <a:pt x="2776" y="1208"/>
                  <a:pt x="2928" y="1208"/>
                </a:cubicBezTo>
                <a:cubicBezTo>
                  <a:pt x="3080" y="1208"/>
                  <a:pt x="3152" y="1640"/>
                  <a:pt x="3312" y="1448"/>
                </a:cubicBezTo>
                <a:cubicBezTo>
                  <a:pt x="3472" y="1256"/>
                  <a:pt x="3672" y="0"/>
                  <a:pt x="3888" y="56"/>
                </a:cubicBezTo>
                <a:cubicBezTo>
                  <a:pt x="4104" y="112"/>
                  <a:pt x="4356" y="948"/>
                  <a:pt x="4608" y="178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 rot="-491010">
            <a:off x="2286000" y="4343400"/>
            <a:ext cx="609600" cy="1333500"/>
            <a:chOff x="2177" y="1140"/>
            <a:chExt cx="1132" cy="2304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452" y="1140"/>
              <a:ext cx="857" cy="2304"/>
              <a:chOff x="2452" y="1140"/>
              <a:chExt cx="857" cy="2304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493" y="1550"/>
                <a:ext cx="330" cy="401"/>
              </a:xfrm>
              <a:custGeom>
                <a:avLst/>
                <a:gdLst>
                  <a:gd name="T0" fmla="*/ 230 w 330"/>
                  <a:gd name="T1" fmla="*/ 126 h 401"/>
                  <a:gd name="T2" fmla="*/ 215 w 330"/>
                  <a:gd name="T3" fmla="*/ 61 h 401"/>
                  <a:gd name="T4" fmla="*/ 180 w 330"/>
                  <a:gd name="T5" fmla="*/ 21 h 401"/>
                  <a:gd name="T6" fmla="*/ 130 w 330"/>
                  <a:gd name="T7" fmla="*/ 0 h 401"/>
                  <a:gd name="T8" fmla="*/ 55 w 330"/>
                  <a:gd name="T9" fmla="*/ 16 h 401"/>
                  <a:gd name="T10" fmla="*/ 15 w 330"/>
                  <a:gd name="T11" fmla="*/ 91 h 401"/>
                  <a:gd name="T12" fmla="*/ 0 w 330"/>
                  <a:gd name="T13" fmla="*/ 166 h 401"/>
                  <a:gd name="T14" fmla="*/ 0 w 330"/>
                  <a:gd name="T15" fmla="*/ 246 h 401"/>
                  <a:gd name="T16" fmla="*/ 15 w 330"/>
                  <a:gd name="T17" fmla="*/ 336 h 401"/>
                  <a:gd name="T18" fmla="*/ 70 w 330"/>
                  <a:gd name="T19" fmla="*/ 391 h 401"/>
                  <a:gd name="T20" fmla="*/ 120 w 330"/>
                  <a:gd name="T21" fmla="*/ 401 h 401"/>
                  <a:gd name="T22" fmla="*/ 185 w 330"/>
                  <a:gd name="T23" fmla="*/ 386 h 401"/>
                  <a:gd name="T24" fmla="*/ 215 w 330"/>
                  <a:gd name="T25" fmla="*/ 326 h 401"/>
                  <a:gd name="T26" fmla="*/ 235 w 330"/>
                  <a:gd name="T27" fmla="*/ 266 h 401"/>
                  <a:gd name="T28" fmla="*/ 245 w 330"/>
                  <a:gd name="T29" fmla="*/ 216 h 401"/>
                  <a:gd name="T30" fmla="*/ 245 w 330"/>
                  <a:gd name="T31" fmla="*/ 181 h 401"/>
                  <a:gd name="T32" fmla="*/ 325 w 330"/>
                  <a:gd name="T33" fmla="*/ 106 h 401"/>
                  <a:gd name="T34" fmla="*/ 330 w 330"/>
                  <a:gd name="T35" fmla="*/ 81 h 401"/>
                  <a:gd name="T36" fmla="*/ 315 w 330"/>
                  <a:gd name="T37" fmla="*/ 71 h 401"/>
                  <a:gd name="T38" fmla="*/ 235 w 330"/>
                  <a:gd name="T39" fmla="*/ 156 h 401"/>
                  <a:gd name="T40" fmla="*/ 230 w 330"/>
                  <a:gd name="T41" fmla="*/ 126 h 4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30"/>
                  <a:gd name="T64" fmla="*/ 0 h 401"/>
                  <a:gd name="T65" fmla="*/ 330 w 330"/>
                  <a:gd name="T66" fmla="*/ 401 h 40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30" h="401">
                    <a:moveTo>
                      <a:pt x="230" y="126"/>
                    </a:moveTo>
                    <a:lnTo>
                      <a:pt x="215" y="61"/>
                    </a:lnTo>
                    <a:lnTo>
                      <a:pt x="180" y="21"/>
                    </a:lnTo>
                    <a:lnTo>
                      <a:pt x="130" y="0"/>
                    </a:lnTo>
                    <a:lnTo>
                      <a:pt x="55" y="16"/>
                    </a:lnTo>
                    <a:lnTo>
                      <a:pt x="15" y="91"/>
                    </a:lnTo>
                    <a:lnTo>
                      <a:pt x="0" y="166"/>
                    </a:lnTo>
                    <a:lnTo>
                      <a:pt x="0" y="246"/>
                    </a:lnTo>
                    <a:lnTo>
                      <a:pt x="15" y="336"/>
                    </a:lnTo>
                    <a:lnTo>
                      <a:pt x="70" y="391"/>
                    </a:lnTo>
                    <a:lnTo>
                      <a:pt x="120" y="401"/>
                    </a:lnTo>
                    <a:lnTo>
                      <a:pt x="185" y="386"/>
                    </a:lnTo>
                    <a:lnTo>
                      <a:pt x="215" y="326"/>
                    </a:lnTo>
                    <a:lnTo>
                      <a:pt x="235" y="266"/>
                    </a:lnTo>
                    <a:lnTo>
                      <a:pt x="245" y="216"/>
                    </a:lnTo>
                    <a:lnTo>
                      <a:pt x="245" y="181"/>
                    </a:lnTo>
                    <a:lnTo>
                      <a:pt x="325" y="106"/>
                    </a:lnTo>
                    <a:lnTo>
                      <a:pt x="330" y="81"/>
                    </a:lnTo>
                    <a:lnTo>
                      <a:pt x="315" y="71"/>
                    </a:lnTo>
                    <a:lnTo>
                      <a:pt x="235" y="156"/>
                    </a:lnTo>
                    <a:lnTo>
                      <a:pt x="230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567" y="1140"/>
                <a:ext cx="581" cy="681"/>
              </a:xfrm>
              <a:custGeom>
                <a:avLst/>
                <a:gdLst>
                  <a:gd name="T0" fmla="*/ 11 w 581"/>
                  <a:gd name="T1" fmla="*/ 681 h 681"/>
                  <a:gd name="T2" fmla="*/ 0 w 581"/>
                  <a:gd name="T3" fmla="*/ 620 h 681"/>
                  <a:gd name="T4" fmla="*/ 26 w 581"/>
                  <a:gd name="T5" fmla="*/ 540 h 681"/>
                  <a:gd name="T6" fmla="*/ 96 w 581"/>
                  <a:gd name="T7" fmla="*/ 475 h 681"/>
                  <a:gd name="T8" fmla="*/ 196 w 581"/>
                  <a:gd name="T9" fmla="*/ 385 h 681"/>
                  <a:gd name="T10" fmla="*/ 301 w 581"/>
                  <a:gd name="T11" fmla="*/ 285 h 681"/>
                  <a:gd name="T12" fmla="*/ 396 w 581"/>
                  <a:gd name="T13" fmla="*/ 160 h 681"/>
                  <a:gd name="T14" fmla="*/ 426 w 581"/>
                  <a:gd name="T15" fmla="*/ 85 h 681"/>
                  <a:gd name="T16" fmla="*/ 436 w 581"/>
                  <a:gd name="T17" fmla="*/ 0 h 681"/>
                  <a:gd name="T18" fmla="*/ 456 w 581"/>
                  <a:gd name="T19" fmla="*/ 0 h 681"/>
                  <a:gd name="T20" fmla="*/ 446 w 581"/>
                  <a:gd name="T21" fmla="*/ 90 h 681"/>
                  <a:gd name="T22" fmla="*/ 461 w 581"/>
                  <a:gd name="T23" fmla="*/ 90 h 681"/>
                  <a:gd name="T24" fmla="*/ 541 w 581"/>
                  <a:gd name="T25" fmla="*/ 30 h 681"/>
                  <a:gd name="T26" fmla="*/ 556 w 581"/>
                  <a:gd name="T27" fmla="*/ 50 h 681"/>
                  <a:gd name="T28" fmla="*/ 491 w 581"/>
                  <a:gd name="T29" fmla="*/ 95 h 681"/>
                  <a:gd name="T30" fmla="*/ 481 w 581"/>
                  <a:gd name="T31" fmla="*/ 125 h 681"/>
                  <a:gd name="T32" fmla="*/ 501 w 581"/>
                  <a:gd name="T33" fmla="*/ 135 h 681"/>
                  <a:gd name="T34" fmla="*/ 566 w 581"/>
                  <a:gd name="T35" fmla="*/ 135 h 681"/>
                  <a:gd name="T36" fmla="*/ 581 w 581"/>
                  <a:gd name="T37" fmla="*/ 145 h 681"/>
                  <a:gd name="T38" fmla="*/ 576 w 581"/>
                  <a:gd name="T39" fmla="*/ 160 h 681"/>
                  <a:gd name="T40" fmla="*/ 496 w 581"/>
                  <a:gd name="T41" fmla="*/ 155 h 681"/>
                  <a:gd name="T42" fmla="*/ 471 w 581"/>
                  <a:gd name="T43" fmla="*/ 155 h 681"/>
                  <a:gd name="T44" fmla="*/ 466 w 581"/>
                  <a:gd name="T45" fmla="*/ 170 h 681"/>
                  <a:gd name="T46" fmla="*/ 521 w 581"/>
                  <a:gd name="T47" fmla="*/ 245 h 681"/>
                  <a:gd name="T48" fmla="*/ 506 w 581"/>
                  <a:gd name="T49" fmla="*/ 260 h 681"/>
                  <a:gd name="T50" fmla="*/ 451 w 581"/>
                  <a:gd name="T51" fmla="*/ 190 h 681"/>
                  <a:gd name="T52" fmla="*/ 431 w 581"/>
                  <a:gd name="T53" fmla="*/ 190 h 681"/>
                  <a:gd name="T54" fmla="*/ 391 w 581"/>
                  <a:gd name="T55" fmla="*/ 220 h 681"/>
                  <a:gd name="T56" fmla="*/ 321 w 581"/>
                  <a:gd name="T57" fmla="*/ 315 h 681"/>
                  <a:gd name="T58" fmla="*/ 256 w 581"/>
                  <a:gd name="T59" fmla="*/ 395 h 681"/>
                  <a:gd name="T60" fmla="*/ 181 w 581"/>
                  <a:gd name="T61" fmla="*/ 480 h 681"/>
                  <a:gd name="T62" fmla="*/ 126 w 581"/>
                  <a:gd name="T63" fmla="*/ 565 h 681"/>
                  <a:gd name="T64" fmla="*/ 56 w 581"/>
                  <a:gd name="T65" fmla="*/ 675 h 681"/>
                  <a:gd name="T66" fmla="*/ 11 w 581"/>
                  <a:gd name="T67" fmla="*/ 681 h 68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81"/>
                  <a:gd name="T103" fmla="*/ 0 h 681"/>
                  <a:gd name="T104" fmla="*/ 581 w 581"/>
                  <a:gd name="T105" fmla="*/ 681 h 68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81" h="681">
                    <a:moveTo>
                      <a:pt x="11" y="681"/>
                    </a:moveTo>
                    <a:lnTo>
                      <a:pt x="0" y="620"/>
                    </a:lnTo>
                    <a:lnTo>
                      <a:pt x="26" y="540"/>
                    </a:lnTo>
                    <a:lnTo>
                      <a:pt x="96" y="475"/>
                    </a:lnTo>
                    <a:lnTo>
                      <a:pt x="196" y="385"/>
                    </a:lnTo>
                    <a:lnTo>
                      <a:pt x="301" y="285"/>
                    </a:lnTo>
                    <a:lnTo>
                      <a:pt x="396" y="160"/>
                    </a:lnTo>
                    <a:lnTo>
                      <a:pt x="426" y="85"/>
                    </a:lnTo>
                    <a:lnTo>
                      <a:pt x="436" y="0"/>
                    </a:lnTo>
                    <a:lnTo>
                      <a:pt x="456" y="0"/>
                    </a:lnTo>
                    <a:lnTo>
                      <a:pt x="446" y="90"/>
                    </a:lnTo>
                    <a:lnTo>
                      <a:pt x="461" y="90"/>
                    </a:lnTo>
                    <a:lnTo>
                      <a:pt x="541" y="30"/>
                    </a:lnTo>
                    <a:lnTo>
                      <a:pt x="556" y="50"/>
                    </a:lnTo>
                    <a:lnTo>
                      <a:pt x="491" y="95"/>
                    </a:lnTo>
                    <a:lnTo>
                      <a:pt x="481" y="125"/>
                    </a:lnTo>
                    <a:lnTo>
                      <a:pt x="501" y="135"/>
                    </a:lnTo>
                    <a:lnTo>
                      <a:pt x="566" y="135"/>
                    </a:lnTo>
                    <a:lnTo>
                      <a:pt x="581" y="145"/>
                    </a:lnTo>
                    <a:lnTo>
                      <a:pt x="576" y="160"/>
                    </a:lnTo>
                    <a:lnTo>
                      <a:pt x="496" y="155"/>
                    </a:lnTo>
                    <a:lnTo>
                      <a:pt x="471" y="155"/>
                    </a:lnTo>
                    <a:lnTo>
                      <a:pt x="466" y="170"/>
                    </a:lnTo>
                    <a:lnTo>
                      <a:pt x="521" y="245"/>
                    </a:lnTo>
                    <a:lnTo>
                      <a:pt x="506" y="260"/>
                    </a:lnTo>
                    <a:lnTo>
                      <a:pt x="451" y="190"/>
                    </a:lnTo>
                    <a:lnTo>
                      <a:pt x="431" y="190"/>
                    </a:lnTo>
                    <a:lnTo>
                      <a:pt x="391" y="220"/>
                    </a:lnTo>
                    <a:lnTo>
                      <a:pt x="321" y="315"/>
                    </a:lnTo>
                    <a:lnTo>
                      <a:pt x="256" y="395"/>
                    </a:lnTo>
                    <a:lnTo>
                      <a:pt x="181" y="480"/>
                    </a:lnTo>
                    <a:lnTo>
                      <a:pt x="126" y="565"/>
                    </a:lnTo>
                    <a:lnTo>
                      <a:pt x="56" y="675"/>
                    </a:lnTo>
                    <a:lnTo>
                      <a:pt x="11" y="6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628" y="1656"/>
                <a:ext cx="681" cy="481"/>
              </a:xfrm>
              <a:custGeom>
                <a:avLst/>
                <a:gdLst>
                  <a:gd name="T0" fmla="*/ 0 w 681"/>
                  <a:gd name="T1" fmla="*/ 360 h 481"/>
                  <a:gd name="T2" fmla="*/ 5 w 681"/>
                  <a:gd name="T3" fmla="*/ 400 h 481"/>
                  <a:gd name="T4" fmla="*/ 40 w 681"/>
                  <a:gd name="T5" fmla="*/ 430 h 481"/>
                  <a:gd name="T6" fmla="*/ 125 w 681"/>
                  <a:gd name="T7" fmla="*/ 455 h 481"/>
                  <a:gd name="T8" fmla="*/ 215 w 681"/>
                  <a:gd name="T9" fmla="*/ 475 h 481"/>
                  <a:gd name="T10" fmla="*/ 325 w 681"/>
                  <a:gd name="T11" fmla="*/ 481 h 481"/>
                  <a:gd name="T12" fmla="*/ 370 w 681"/>
                  <a:gd name="T13" fmla="*/ 475 h 481"/>
                  <a:gd name="T14" fmla="*/ 440 w 681"/>
                  <a:gd name="T15" fmla="*/ 315 h 481"/>
                  <a:gd name="T16" fmla="*/ 500 w 681"/>
                  <a:gd name="T17" fmla="*/ 190 h 481"/>
                  <a:gd name="T18" fmla="*/ 550 w 681"/>
                  <a:gd name="T19" fmla="*/ 110 h 481"/>
                  <a:gd name="T20" fmla="*/ 570 w 681"/>
                  <a:gd name="T21" fmla="*/ 110 h 481"/>
                  <a:gd name="T22" fmla="*/ 580 w 681"/>
                  <a:gd name="T23" fmla="*/ 125 h 481"/>
                  <a:gd name="T24" fmla="*/ 580 w 681"/>
                  <a:gd name="T25" fmla="*/ 165 h 481"/>
                  <a:gd name="T26" fmla="*/ 560 w 681"/>
                  <a:gd name="T27" fmla="*/ 190 h 481"/>
                  <a:gd name="T28" fmla="*/ 570 w 681"/>
                  <a:gd name="T29" fmla="*/ 200 h 481"/>
                  <a:gd name="T30" fmla="*/ 595 w 681"/>
                  <a:gd name="T31" fmla="*/ 185 h 481"/>
                  <a:gd name="T32" fmla="*/ 600 w 681"/>
                  <a:gd name="T33" fmla="*/ 160 h 481"/>
                  <a:gd name="T34" fmla="*/ 600 w 681"/>
                  <a:gd name="T35" fmla="*/ 115 h 481"/>
                  <a:gd name="T36" fmla="*/ 620 w 681"/>
                  <a:gd name="T37" fmla="*/ 135 h 481"/>
                  <a:gd name="T38" fmla="*/ 635 w 681"/>
                  <a:gd name="T39" fmla="*/ 170 h 481"/>
                  <a:gd name="T40" fmla="*/ 650 w 681"/>
                  <a:gd name="T41" fmla="*/ 165 h 481"/>
                  <a:gd name="T42" fmla="*/ 635 w 681"/>
                  <a:gd name="T43" fmla="*/ 125 h 481"/>
                  <a:gd name="T44" fmla="*/ 615 w 681"/>
                  <a:gd name="T45" fmla="*/ 105 h 481"/>
                  <a:gd name="T46" fmla="*/ 600 w 681"/>
                  <a:gd name="T47" fmla="*/ 90 h 481"/>
                  <a:gd name="T48" fmla="*/ 635 w 681"/>
                  <a:gd name="T49" fmla="*/ 80 h 481"/>
                  <a:gd name="T50" fmla="*/ 670 w 681"/>
                  <a:gd name="T51" fmla="*/ 95 h 481"/>
                  <a:gd name="T52" fmla="*/ 675 w 681"/>
                  <a:gd name="T53" fmla="*/ 75 h 481"/>
                  <a:gd name="T54" fmla="*/ 635 w 681"/>
                  <a:gd name="T55" fmla="*/ 60 h 481"/>
                  <a:gd name="T56" fmla="*/ 595 w 681"/>
                  <a:gd name="T57" fmla="*/ 65 h 481"/>
                  <a:gd name="T58" fmla="*/ 600 w 681"/>
                  <a:gd name="T59" fmla="*/ 40 h 481"/>
                  <a:gd name="T60" fmla="*/ 625 w 681"/>
                  <a:gd name="T61" fmla="*/ 20 h 481"/>
                  <a:gd name="T62" fmla="*/ 660 w 681"/>
                  <a:gd name="T63" fmla="*/ 20 h 481"/>
                  <a:gd name="T64" fmla="*/ 681 w 681"/>
                  <a:gd name="T65" fmla="*/ 10 h 481"/>
                  <a:gd name="T66" fmla="*/ 640 w 681"/>
                  <a:gd name="T67" fmla="*/ 0 h 481"/>
                  <a:gd name="T68" fmla="*/ 605 w 681"/>
                  <a:gd name="T69" fmla="*/ 5 h 481"/>
                  <a:gd name="T70" fmla="*/ 585 w 681"/>
                  <a:gd name="T71" fmla="*/ 20 h 481"/>
                  <a:gd name="T72" fmla="*/ 535 w 681"/>
                  <a:gd name="T73" fmla="*/ 50 h 481"/>
                  <a:gd name="T74" fmla="*/ 510 w 681"/>
                  <a:gd name="T75" fmla="*/ 90 h 481"/>
                  <a:gd name="T76" fmla="*/ 470 w 681"/>
                  <a:gd name="T77" fmla="*/ 155 h 481"/>
                  <a:gd name="T78" fmla="*/ 420 w 681"/>
                  <a:gd name="T79" fmla="*/ 245 h 481"/>
                  <a:gd name="T80" fmla="*/ 360 w 681"/>
                  <a:gd name="T81" fmla="*/ 350 h 481"/>
                  <a:gd name="T82" fmla="*/ 335 w 681"/>
                  <a:gd name="T83" fmla="*/ 410 h 481"/>
                  <a:gd name="T84" fmla="*/ 310 w 681"/>
                  <a:gd name="T85" fmla="*/ 410 h 481"/>
                  <a:gd name="T86" fmla="*/ 215 w 681"/>
                  <a:gd name="T87" fmla="*/ 405 h 481"/>
                  <a:gd name="T88" fmla="*/ 145 w 681"/>
                  <a:gd name="T89" fmla="*/ 375 h 481"/>
                  <a:gd name="T90" fmla="*/ 80 w 681"/>
                  <a:gd name="T91" fmla="*/ 340 h 481"/>
                  <a:gd name="T92" fmla="*/ 30 w 681"/>
                  <a:gd name="T93" fmla="*/ 330 h 481"/>
                  <a:gd name="T94" fmla="*/ 25 w 681"/>
                  <a:gd name="T95" fmla="*/ 330 h 481"/>
                  <a:gd name="T96" fmla="*/ 0 w 681"/>
                  <a:gd name="T97" fmla="*/ 360 h 48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81"/>
                  <a:gd name="T148" fmla="*/ 0 h 481"/>
                  <a:gd name="T149" fmla="*/ 681 w 681"/>
                  <a:gd name="T150" fmla="*/ 481 h 48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81" h="481">
                    <a:moveTo>
                      <a:pt x="0" y="360"/>
                    </a:moveTo>
                    <a:lnTo>
                      <a:pt x="5" y="400"/>
                    </a:lnTo>
                    <a:lnTo>
                      <a:pt x="40" y="430"/>
                    </a:lnTo>
                    <a:lnTo>
                      <a:pt x="125" y="455"/>
                    </a:lnTo>
                    <a:lnTo>
                      <a:pt x="215" y="475"/>
                    </a:lnTo>
                    <a:lnTo>
                      <a:pt x="325" y="481"/>
                    </a:lnTo>
                    <a:lnTo>
                      <a:pt x="370" y="475"/>
                    </a:lnTo>
                    <a:lnTo>
                      <a:pt x="440" y="315"/>
                    </a:lnTo>
                    <a:lnTo>
                      <a:pt x="500" y="190"/>
                    </a:lnTo>
                    <a:lnTo>
                      <a:pt x="550" y="110"/>
                    </a:lnTo>
                    <a:lnTo>
                      <a:pt x="570" y="110"/>
                    </a:lnTo>
                    <a:lnTo>
                      <a:pt x="580" y="125"/>
                    </a:lnTo>
                    <a:lnTo>
                      <a:pt x="580" y="165"/>
                    </a:lnTo>
                    <a:lnTo>
                      <a:pt x="560" y="190"/>
                    </a:lnTo>
                    <a:lnTo>
                      <a:pt x="570" y="200"/>
                    </a:lnTo>
                    <a:lnTo>
                      <a:pt x="595" y="185"/>
                    </a:lnTo>
                    <a:lnTo>
                      <a:pt x="600" y="160"/>
                    </a:lnTo>
                    <a:lnTo>
                      <a:pt x="600" y="115"/>
                    </a:lnTo>
                    <a:lnTo>
                      <a:pt x="620" y="135"/>
                    </a:lnTo>
                    <a:lnTo>
                      <a:pt x="635" y="170"/>
                    </a:lnTo>
                    <a:lnTo>
                      <a:pt x="650" y="165"/>
                    </a:lnTo>
                    <a:lnTo>
                      <a:pt x="635" y="125"/>
                    </a:lnTo>
                    <a:lnTo>
                      <a:pt x="615" y="105"/>
                    </a:lnTo>
                    <a:lnTo>
                      <a:pt x="600" y="90"/>
                    </a:lnTo>
                    <a:lnTo>
                      <a:pt x="635" y="80"/>
                    </a:lnTo>
                    <a:lnTo>
                      <a:pt x="670" y="95"/>
                    </a:lnTo>
                    <a:lnTo>
                      <a:pt x="675" y="75"/>
                    </a:lnTo>
                    <a:lnTo>
                      <a:pt x="635" y="60"/>
                    </a:lnTo>
                    <a:lnTo>
                      <a:pt x="595" y="65"/>
                    </a:lnTo>
                    <a:lnTo>
                      <a:pt x="600" y="40"/>
                    </a:lnTo>
                    <a:lnTo>
                      <a:pt x="625" y="20"/>
                    </a:lnTo>
                    <a:lnTo>
                      <a:pt x="660" y="20"/>
                    </a:lnTo>
                    <a:lnTo>
                      <a:pt x="681" y="10"/>
                    </a:lnTo>
                    <a:lnTo>
                      <a:pt x="640" y="0"/>
                    </a:lnTo>
                    <a:lnTo>
                      <a:pt x="605" y="5"/>
                    </a:lnTo>
                    <a:lnTo>
                      <a:pt x="585" y="20"/>
                    </a:lnTo>
                    <a:lnTo>
                      <a:pt x="535" y="50"/>
                    </a:lnTo>
                    <a:lnTo>
                      <a:pt x="510" y="90"/>
                    </a:lnTo>
                    <a:lnTo>
                      <a:pt x="470" y="155"/>
                    </a:lnTo>
                    <a:lnTo>
                      <a:pt x="420" y="245"/>
                    </a:lnTo>
                    <a:lnTo>
                      <a:pt x="360" y="350"/>
                    </a:lnTo>
                    <a:lnTo>
                      <a:pt x="335" y="410"/>
                    </a:lnTo>
                    <a:lnTo>
                      <a:pt x="310" y="410"/>
                    </a:lnTo>
                    <a:lnTo>
                      <a:pt x="215" y="405"/>
                    </a:lnTo>
                    <a:lnTo>
                      <a:pt x="145" y="375"/>
                    </a:lnTo>
                    <a:lnTo>
                      <a:pt x="80" y="340"/>
                    </a:lnTo>
                    <a:lnTo>
                      <a:pt x="30" y="330"/>
                    </a:lnTo>
                    <a:lnTo>
                      <a:pt x="25" y="33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452" y="2007"/>
                <a:ext cx="356" cy="726"/>
              </a:xfrm>
              <a:custGeom>
                <a:avLst/>
                <a:gdLst>
                  <a:gd name="T0" fmla="*/ 60 w 356"/>
                  <a:gd name="T1" fmla="*/ 75 h 726"/>
                  <a:gd name="T2" fmla="*/ 110 w 356"/>
                  <a:gd name="T3" fmla="*/ 15 h 726"/>
                  <a:gd name="T4" fmla="*/ 165 w 356"/>
                  <a:gd name="T5" fmla="*/ 0 h 726"/>
                  <a:gd name="T6" fmla="*/ 246 w 356"/>
                  <a:gd name="T7" fmla="*/ 20 h 726"/>
                  <a:gd name="T8" fmla="*/ 261 w 356"/>
                  <a:gd name="T9" fmla="*/ 60 h 726"/>
                  <a:gd name="T10" fmla="*/ 266 w 356"/>
                  <a:gd name="T11" fmla="*/ 135 h 726"/>
                  <a:gd name="T12" fmla="*/ 236 w 356"/>
                  <a:gd name="T13" fmla="*/ 255 h 726"/>
                  <a:gd name="T14" fmla="*/ 221 w 356"/>
                  <a:gd name="T15" fmla="*/ 305 h 726"/>
                  <a:gd name="T16" fmla="*/ 221 w 356"/>
                  <a:gd name="T17" fmla="*/ 360 h 726"/>
                  <a:gd name="T18" fmla="*/ 241 w 356"/>
                  <a:gd name="T19" fmla="*/ 411 h 726"/>
                  <a:gd name="T20" fmla="*/ 271 w 356"/>
                  <a:gd name="T21" fmla="*/ 451 h 726"/>
                  <a:gd name="T22" fmla="*/ 341 w 356"/>
                  <a:gd name="T23" fmla="*/ 511 h 726"/>
                  <a:gd name="T24" fmla="*/ 356 w 356"/>
                  <a:gd name="T25" fmla="*/ 576 h 726"/>
                  <a:gd name="T26" fmla="*/ 346 w 356"/>
                  <a:gd name="T27" fmla="*/ 626 h 726"/>
                  <a:gd name="T28" fmla="*/ 326 w 356"/>
                  <a:gd name="T29" fmla="*/ 666 h 726"/>
                  <a:gd name="T30" fmla="*/ 276 w 356"/>
                  <a:gd name="T31" fmla="*/ 711 h 726"/>
                  <a:gd name="T32" fmla="*/ 236 w 356"/>
                  <a:gd name="T33" fmla="*/ 726 h 726"/>
                  <a:gd name="T34" fmla="*/ 175 w 356"/>
                  <a:gd name="T35" fmla="*/ 721 h 726"/>
                  <a:gd name="T36" fmla="*/ 115 w 356"/>
                  <a:gd name="T37" fmla="*/ 706 h 726"/>
                  <a:gd name="T38" fmla="*/ 80 w 356"/>
                  <a:gd name="T39" fmla="*/ 666 h 726"/>
                  <a:gd name="T40" fmla="*/ 40 w 356"/>
                  <a:gd name="T41" fmla="*/ 601 h 726"/>
                  <a:gd name="T42" fmla="*/ 20 w 356"/>
                  <a:gd name="T43" fmla="*/ 541 h 726"/>
                  <a:gd name="T44" fmla="*/ 0 w 356"/>
                  <a:gd name="T45" fmla="*/ 436 h 726"/>
                  <a:gd name="T46" fmla="*/ 0 w 356"/>
                  <a:gd name="T47" fmla="*/ 320 h 726"/>
                  <a:gd name="T48" fmla="*/ 25 w 356"/>
                  <a:gd name="T49" fmla="*/ 195 h 726"/>
                  <a:gd name="T50" fmla="*/ 45 w 356"/>
                  <a:gd name="T51" fmla="*/ 120 h 726"/>
                  <a:gd name="T52" fmla="*/ 60 w 356"/>
                  <a:gd name="T53" fmla="*/ 75 h 72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6"/>
                  <a:gd name="T82" fmla="*/ 0 h 726"/>
                  <a:gd name="T83" fmla="*/ 356 w 356"/>
                  <a:gd name="T84" fmla="*/ 726 h 72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6" h="726">
                    <a:moveTo>
                      <a:pt x="60" y="75"/>
                    </a:moveTo>
                    <a:lnTo>
                      <a:pt x="110" y="15"/>
                    </a:lnTo>
                    <a:lnTo>
                      <a:pt x="165" y="0"/>
                    </a:lnTo>
                    <a:lnTo>
                      <a:pt x="246" y="20"/>
                    </a:lnTo>
                    <a:lnTo>
                      <a:pt x="261" y="60"/>
                    </a:lnTo>
                    <a:lnTo>
                      <a:pt x="266" y="135"/>
                    </a:lnTo>
                    <a:lnTo>
                      <a:pt x="236" y="255"/>
                    </a:lnTo>
                    <a:lnTo>
                      <a:pt x="221" y="305"/>
                    </a:lnTo>
                    <a:lnTo>
                      <a:pt x="221" y="360"/>
                    </a:lnTo>
                    <a:lnTo>
                      <a:pt x="241" y="411"/>
                    </a:lnTo>
                    <a:lnTo>
                      <a:pt x="271" y="451"/>
                    </a:lnTo>
                    <a:lnTo>
                      <a:pt x="341" y="511"/>
                    </a:lnTo>
                    <a:lnTo>
                      <a:pt x="356" y="576"/>
                    </a:lnTo>
                    <a:lnTo>
                      <a:pt x="346" y="626"/>
                    </a:lnTo>
                    <a:lnTo>
                      <a:pt x="326" y="666"/>
                    </a:lnTo>
                    <a:lnTo>
                      <a:pt x="276" y="711"/>
                    </a:lnTo>
                    <a:lnTo>
                      <a:pt x="236" y="726"/>
                    </a:lnTo>
                    <a:lnTo>
                      <a:pt x="175" y="721"/>
                    </a:lnTo>
                    <a:lnTo>
                      <a:pt x="115" y="706"/>
                    </a:lnTo>
                    <a:lnTo>
                      <a:pt x="80" y="666"/>
                    </a:lnTo>
                    <a:lnTo>
                      <a:pt x="40" y="601"/>
                    </a:lnTo>
                    <a:lnTo>
                      <a:pt x="20" y="541"/>
                    </a:lnTo>
                    <a:lnTo>
                      <a:pt x="0" y="436"/>
                    </a:lnTo>
                    <a:lnTo>
                      <a:pt x="0" y="320"/>
                    </a:lnTo>
                    <a:lnTo>
                      <a:pt x="25" y="195"/>
                    </a:lnTo>
                    <a:lnTo>
                      <a:pt x="45" y="120"/>
                    </a:lnTo>
                    <a:lnTo>
                      <a:pt x="6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603" y="2608"/>
                <a:ext cx="300" cy="836"/>
              </a:xfrm>
              <a:custGeom>
                <a:avLst/>
                <a:gdLst>
                  <a:gd name="T0" fmla="*/ 30 w 300"/>
                  <a:gd name="T1" fmla="*/ 55 h 836"/>
                  <a:gd name="T2" fmla="*/ 45 w 300"/>
                  <a:gd name="T3" fmla="*/ 10 h 836"/>
                  <a:gd name="T4" fmla="*/ 90 w 300"/>
                  <a:gd name="T5" fmla="*/ 0 h 836"/>
                  <a:gd name="T6" fmla="*/ 130 w 300"/>
                  <a:gd name="T7" fmla="*/ 20 h 836"/>
                  <a:gd name="T8" fmla="*/ 180 w 300"/>
                  <a:gd name="T9" fmla="*/ 105 h 836"/>
                  <a:gd name="T10" fmla="*/ 240 w 300"/>
                  <a:gd name="T11" fmla="*/ 205 h 836"/>
                  <a:gd name="T12" fmla="*/ 285 w 300"/>
                  <a:gd name="T13" fmla="*/ 288 h 836"/>
                  <a:gd name="T14" fmla="*/ 300 w 300"/>
                  <a:gd name="T15" fmla="*/ 375 h 836"/>
                  <a:gd name="T16" fmla="*/ 295 w 300"/>
                  <a:gd name="T17" fmla="*/ 436 h 836"/>
                  <a:gd name="T18" fmla="*/ 250 w 300"/>
                  <a:gd name="T19" fmla="*/ 516 h 836"/>
                  <a:gd name="T20" fmla="*/ 195 w 300"/>
                  <a:gd name="T21" fmla="*/ 571 h 836"/>
                  <a:gd name="T22" fmla="*/ 150 w 300"/>
                  <a:gd name="T23" fmla="*/ 596 h 836"/>
                  <a:gd name="T24" fmla="*/ 80 w 300"/>
                  <a:gd name="T25" fmla="*/ 611 h 836"/>
                  <a:gd name="T26" fmla="*/ 55 w 300"/>
                  <a:gd name="T27" fmla="*/ 636 h 836"/>
                  <a:gd name="T28" fmla="*/ 75 w 300"/>
                  <a:gd name="T29" fmla="*/ 676 h 836"/>
                  <a:gd name="T30" fmla="*/ 110 w 300"/>
                  <a:gd name="T31" fmla="*/ 711 h 836"/>
                  <a:gd name="T32" fmla="*/ 135 w 300"/>
                  <a:gd name="T33" fmla="*/ 776 h 836"/>
                  <a:gd name="T34" fmla="*/ 175 w 300"/>
                  <a:gd name="T35" fmla="*/ 771 h 836"/>
                  <a:gd name="T36" fmla="*/ 200 w 300"/>
                  <a:gd name="T37" fmla="*/ 806 h 836"/>
                  <a:gd name="T38" fmla="*/ 165 w 300"/>
                  <a:gd name="T39" fmla="*/ 836 h 836"/>
                  <a:gd name="T40" fmla="*/ 135 w 300"/>
                  <a:gd name="T41" fmla="*/ 821 h 836"/>
                  <a:gd name="T42" fmla="*/ 100 w 300"/>
                  <a:gd name="T43" fmla="*/ 796 h 836"/>
                  <a:gd name="T44" fmla="*/ 85 w 300"/>
                  <a:gd name="T45" fmla="*/ 731 h 836"/>
                  <a:gd name="T46" fmla="*/ 35 w 300"/>
                  <a:gd name="T47" fmla="*/ 686 h 836"/>
                  <a:gd name="T48" fmla="*/ 0 w 300"/>
                  <a:gd name="T49" fmla="*/ 636 h 836"/>
                  <a:gd name="T50" fmla="*/ 5 w 300"/>
                  <a:gd name="T51" fmla="*/ 601 h 836"/>
                  <a:gd name="T52" fmla="*/ 40 w 300"/>
                  <a:gd name="T53" fmla="*/ 586 h 836"/>
                  <a:gd name="T54" fmla="*/ 125 w 300"/>
                  <a:gd name="T55" fmla="*/ 556 h 836"/>
                  <a:gd name="T56" fmla="*/ 195 w 300"/>
                  <a:gd name="T57" fmla="*/ 516 h 836"/>
                  <a:gd name="T58" fmla="*/ 220 w 300"/>
                  <a:gd name="T59" fmla="*/ 456 h 836"/>
                  <a:gd name="T60" fmla="*/ 235 w 300"/>
                  <a:gd name="T61" fmla="*/ 410 h 836"/>
                  <a:gd name="T62" fmla="*/ 235 w 300"/>
                  <a:gd name="T63" fmla="*/ 370 h 836"/>
                  <a:gd name="T64" fmla="*/ 230 w 300"/>
                  <a:gd name="T65" fmla="*/ 320 h 836"/>
                  <a:gd name="T66" fmla="*/ 210 w 300"/>
                  <a:gd name="T67" fmla="*/ 280 h 836"/>
                  <a:gd name="T68" fmla="*/ 175 w 300"/>
                  <a:gd name="T69" fmla="*/ 220 h 836"/>
                  <a:gd name="T70" fmla="*/ 115 w 300"/>
                  <a:gd name="T71" fmla="*/ 155 h 836"/>
                  <a:gd name="T72" fmla="*/ 75 w 300"/>
                  <a:gd name="T73" fmla="*/ 120 h 836"/>
                  <a:gd name="T74" fmla="*/ 40 w 300"/>
                  <a:gd name="T75" fmla="*/ 80 h 836"/>
                  <a:gd name="T76" fmla="*/ 30 w 300"/>
                  <a:gd name="T77" fmla="*/ 55 h 8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00"/>
                  <a:gd name="T118" fmla="*/ 0 h 836"/>
                  <a:gd name="T119" fmla="*/ 300 w 300"/>
                  <a:gd name="T120" fmla="*/ 836 h 8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00" h="836">
                    <a:moveTo>
                      <a:pt x="30" y="55"/>
                    </a:moveTo>
                    <a:lnTo>
                      <a:pt x="45" y="10"/>
                    </a:lnTo>
                    <a:lnTo>
                      <a:pt x="90" y="0"/>
                    </a:lnTo>
                    <a:lnTo>
                      <a:pt x="130" y="20"/>
                    </a:lnTo>
                    <a:lnTo>
                      <a:pt x="180" y="105"/>
                    </a:lnTo>
                    <a:lnTo>
                      <a:pt x="240" y="205"/>
                    </a:lnTo>
                    <a:lnTo>
                      <a:pt x="285" y="288"/>
                    </a:lnTo>
                    <a:lnTo>
                      <a:pt x="300" y="375"/>
                    </a:lnTo>
                    <a:lnTo>
                      <a:pt x="295" y="436"/>
                    </a:lnTo>
                    <a:lnTo>
                      <a:pt x="250" y="516"/>
                    </a:lnTo>
                    <a:lnTo>
                      <a:pt x="195" y="571"/>
                    </a:lnTo>
                    <a:lnTo>
                      <a:pt x="150" y="596"/>
                    </a:lnTo>
                    <a:lnTo>
                      <a:pt x="80" y="611"/>
                    </a:lnTo>
                    <a:lnTo>
                      <a:pt x="55" y="636"/>
                    </a:lnTo>
                    <a:lnTo>
                      <a:pt x="75" y="676"/>
                    </a:lnTo>
                    <a:lnTo>
                      <a:pt x="110" y="711"/>
                    </a:lnTo>
                    <a:lnTo>
                      <a:pt x="135" y="776"/>
                    </a:lnTo>
                    <a:lnTo>
                      <a:pt x="175" y="771"/>
                    </a:lnTo>
                    <a:lnTo>
                      <a:pt x="200" y="806"/>
                    </a:lnTo>
                    <a:lnTo>
                      <a:pt x="165" y="836"/>
                    </a:lnTo>
                    <a:lnTo>
                      <a:pt x="135" y="821"/>
                    </a:lnTo>
                    <a:lnTo>
                      <a:pt x="100" y="796"/>
                    </a:lnTo>
                    <a:lnTo>
                      <a:pt x="85" y="731"/>
                    </a:lnTo>
                    <a:lnTo>
                      <a:pt x="35" y="686"/>
                    </a:lnTo>
                    <a:lnTo>
                      <a:pt x="0" y="636"/>
                    </a:lnTo>
                    <a:lnTo>
                      <a:pt x="5" y="601"/>
                    </a:lnTo>
                    <a:lnTo>
                      <a:pt x="40" y="586"/>
                    </a:lnTo>
                    <a:lnTo>
                      <a:pt x="125" y="556"/>
                    </a:lnTo>
                    <a:lnTo>
                      <a:pt x="195" y="516"/>
                    </a:lnTo>
                    <a:lnTo>
                      <a:pt x="220" y="456"/>
                    </a:lnTo>
                    <a:lnTo>
                      <a:pt x="235" y="410"/>
                    </a:lnTo>
                    <a:lnTo>
                      <a:pt x="235" y="370"/>
                    </a:lnTo>
                    <a:lnTo>
                      <a:pt x="230" y="320"/>
                    </a:lnTo>
                    <a:lnTo>
                      <a:pt x="210" y="280"/>
                    </a:lnTo>
                    <a:lnTo>
                      <a:pt x="175" y="220"/>
                    </a:lnTo>
                    <a:lnTo>
                      <a:pt x="115" y="155"/>
                    </a:lnTo>
                    <a:lnTo>
                      <a:pt x="75" y="120"/>
                    </a:lnTo>
                    <a:lnTo>
                      <a:pt x="40" y="80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613" y="2422"/>
                <a:ext cx="621" cy="441"/>
              </a:xfrm>
              <a:custGeom>
                <a:avLst/>
                <a:gdLst>
                  <a:gd name="T0" fmla="*/ 0 w 621"/>
                  <a:gd name="T1" fmla="*/ 225 h 441"/>
                  <a:gd name="T2" fmla="*/ 5 w 621"/>
                  <a:gd name="T3" fmla="*/ 265 h 441"/>
                  <a:gd name="T4" fmla="*/ 80 w 621"/>
                  <a:gd name="T5" fmla="*/ 295 h 441"/>
                  <a:gd name="T6" fmla="*/ 160 w 621"/>
                  <a:gd name="T7" fmla="*/ 300 h 441"/>
                  <a:gd name="T8" fmla="*/ 235 w 621"/>
                  <a:gd name="T9" fmla="*/ 270 h 441"/>
                  <a:gd name="T10" fmla="*/ 290 w 621"/>
                  <a:gd name="T11" fmla="*/ 185 h 441"/>
                  <a:gd name="T12" fmla="*/ 330 w 621"/>
                  <a:gd name="T13" fmla="*/ 100 h 441"/>
                  <a:gd name="T14" fmla="*/ 345 w 621"/>
                  <a:gd name="T15" fmla="*/ 85 h 441"/>
                  <a:gd name="T16" fmla="*/ 370 w 621"/>
                  <a:gd name="T17" fmla="*/ 90 h 441"/>
                  <a:gd name="T18" fmla="*/ 405 w 621"/>
                  <a:gd name="T19" fmla="*/ 160 h 441"/>
                  <a:gd name="T20" fmla="*/ 435 w 621"/>
                  <a:gd name="T21" fmla="*/ 285 h 441"/>
                  <a:gd name="T22" fmla="*/ 455 w 621"/>
                  <a:gd name="T23" fmla="*/ 380 h 441"/>
                  <a:gd name="T24" fmla="*/ 465 w 621"/>
                  <a:gd name="T25" fmla="*/ 430 h 441"/>
                  <a:gd name="T26" fmla="*/ 495 w 621"/>
                  <a:gd name="T27" fmla="*/ 441 h 441"/>
                  <a:gd name="T28" fmla="*/ 520 w 621"/>
                  <a:gd name="T29" fmla="*/ 420 h 441"/>
                  <a:gd name="T30" fmla="*/ 540 w 621"/>
                  <a:gd name="T31" fmla="*/ 350 h 441"/>
                  <a:gd name="T32" fmla="*/ 570 w 621"/>
                  <a:gd name="T33" fmla="*/ 285 h 441"/>
                  <a:gd name="T34" fmla="*/ 585 w 621"/>
                  <a:gd name="T35" fmla="*/ 205 h 441"/>
                  <a:gd name="T36" fmla="*/ 615 w 621"/>
                  <a:gd name="T37" fmla="*/ 200 h 441"/>
                  <a:gd name="T38" fmla="*/ 621 w 621"/>
                  <a:gd name="T39" fmla="*/ 185 h 441"/>
                  <a:gd name="T40" fmla="*/ 600 w 621"/>
                  <a:gd name="T41" fmla="*/ 165 h 441"/>
                  <a:gd name="T42" fmla="*/ 565 w 621"/>
                  <a:gd name="T43" fmla="*/ 170 h 441"/>
                  <a:gd name="T44" fmla="*/ 550 w 621"/>
                  <a:gd name="T45" fmla="*/ 220 h 441"/>
                  <a:gd name="T46" fmla="*/ 545 w 621"/>
                  <a:gd name="T47" fmla="*/ 260 h 441"/>
                  <a:gd name="T48" fmla="*/ 525 w 621"/>
                  <a:gd name="T49" fmla="*/ 315 h 441"/>
                  <a:gd name="T50" fmla="*/ 500 w 621"/>
                  <a:gd name="T51" fmla="*/ 335 h 441"/>
                  <a:gd name="T52" fmla="*/ 480 w 621"/>
                  <a:gd name="T53" fmla="*/ 275 h 441"/>
                  <a:gd name="T54" fmla="*/ 455 w 621"/>
                  <a:gd name="T55" fmla="*/ 170 h 441"/>
                  <a:gd name="T56" fmla="*/ 440 w 621"/>
                  <a:gd name="T57" fmla="*/ 120 h 441"/>
                  <a:gd name="T58" fmla="*/ 410 w 621"/>
                  <a:gd name="T59" fmla="*/ 60 h 441"/>
                  <a:gd name="T60" fmla="*/ 385 w 621"/>
                  <a:gd name="T61" fmla="*/ 15 h 441"/>
                  <a:gd name="T62" fmla="*/ 340 w 621"/>
                  <a:gd name="T63" fmla="*/ 0 h 441"/>
                  <a:gd name="T64" fmla="*/ 320 w 621"/>
                  <a:gd name="T65" fmla="*/ 5 h 441"/>
                  <a:gd name="T66" fmla="*/ 290 w 621"/>
                  <a:gd name="T67" fmla="*/ 70 h 441"/>
                  <a:gd name="T68" fmla="*/ 255 w 621"/>
                  <a:gd name="T69" fmla="*/ 150 h 441"/>
                  <a:gd name="T70" fmla="*/ 220 w 621"/>
                  <a:gd name="T71" fmla="*/ 185 h 441"/>
                  <a:gd name="T72" fmla="*/ 175 w 621"/>
                  <a:gd name="T73" fmla="*/ 220 h 441"/>
                  <a:gd name="T74" fmla="*/ 120 w 621"/>
                  <a:gd name="T75" fmla="*/ 190 h 441"/>
                  <a:gd name="T76" fmla="*/ 55 w 621"/>
                  <a:gd name="T77" fmla="*/ 170 h 441"/>
                  <a:gd name="T78" fmla="*/ 30 w 621"/>
                  <a:gd name="T79" fmla="*/ 190 h 441"/>
                  <a:gd name="T80" fmla="*/ 0 w 621"/>
                  <a:gd name="T81" fmla="*/ 225 h 4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21"/>
                  <a:gd name="T124" fmla="*/ 0 h 441"/>
                  <a:gd name="T125" fmla="*/ 621 w 621"/>
                  <a:gd name="T126" fmla="*/ 441 h 4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21" h="441">
                    <a:moveTo>
                      <a:pt x="0" y="225"/>
                    </a:moveTo>
                    <a:lnTo>
                      <a:pt x="5" y="265"/>
                    </a:lnTo>
                    <a:lnTo>
                      <a:pt x="80" y="295"/>
                    </a:lnTo>
                    <a:lnTo>
                      <a:pt x="160" y="300"/>
                    </a:lnTo>
                    <a:lnTo>
                      <a:pt x="235" y="270"/>
                    </a:lnTo>
                    <a:lnTo>
                      <a:pt x="290" y="185"/>
                    </a:lnTo>
                    <a:lnTo>
                      <a:pt x="330" y="100"/>
                    </a:lnTo>
                    <a:lnTo>
                      <a:pt x="345" y="85"/>
                    </a:lnTo>
                    <a:lnTo>
                      <a:pt x="370" y="90"/>
                    </a:lnTo>
                    <a:lnTo>
                      <a:pt x="405" y="160"/>
                    </a:lnTo>
                    <a:lnTo>
                      <a:pt x="435" y="285"/>
                    </a:lnTo>
                    <a:lnTo>
                      <a:pt x="455" y="380"/>
                    </a:lnTo>
                    <a:lnTo>
                      <a:pt x="465" y="430"/>
                    </a:lnTo>
                    <a:lnTo>
                      <a:pt x="495" y="441"/>
                    </a:lnTo>
                    <a:lnTo>
                      <a:pt x="520" y="420"/>
                    </a:lnTo>
                    <a:lnTo>
                      <a:pt x="540" y="350"/>
                    </a:lnTo>
                    <a:lnTo>
                      <a:pt x="570" y="285"/>
                    </a:lnTo>
                    <a:lnTo>
                      <a:pt x="585" y="205"/>
                    </a:lnTo>
                    <a:lnTo>
                      <a:pt x="615" y="200"/>
                    </a:lnTo>
                    <a:lnTo>
                      <a:pt x="621" y="185"/>
                    </a:lnTo>
                    <a:lnTo>
                      <a:pt x="600" y="165"/>
                    </a:lnTo>
                    <a:lnTo>
                      <a:pt x="565" y="170"/>
                    </a:lnTo>
                    <a:lnTo>
                      <a:pt x="550" y="220"/>
                    </a:lnTo>
                    <a:lnTo>
                      <a:pt x="545" y="260"/>
                    </a:lnTo>
                    <a:lnTo>
                      <a:pt x="525" y="315"/>
                    </a:lnTo>
                    <a:lnTo>
                      <a:pt x="500" y="335"/>
                    </a:lnTo>
                    <a:lnTo>
                      <a:pt x="480" y="275"/>
                    </a:lnTo>
                    <a:lnTo>
                      <a:pt x="455" y="170"/>
                    </a:lnTo>
                    <a:lnTo>
                      <a:pt x="440" y="120"/>
                    </a:lnTo>
                    <a:lnTo>
                      <a:pt x="410" y="60"/>
                    </a:lnTo>
                    <a:lnTo>
                      <a:pt x="385" y="15"/>
                    </a:lnTo>
                    <a:lnTo>
                      <a:pt x="340" y="0"/>
                    </a:lnTo>
                    <a:lnTo>
                      <a:pt x="320" y="5"/>
                    </a:lnTo>
                    <a:lnTo>
                      <a:pt x="290" y="70"/>
                    </a:lnTo>
                    <a:lnTo>
                      <a:pt x="255" y="150"/>
                    </a:lnTo>
                    <a:lnTo>
                      <a:pt x="220" y="185"/>
                    </a:lnTo>
                    <a:lnTo>
                      <a:pt x="175" y="220"/>
                    </a:lnTo>
                    <a:lnTo>
                      <a:pt x="120" y="190"/>
                    </a:lnTo>
                    <a:lnTo>
                      <a:pt x="55" y="170"/>
                    </a:lnTo>
                    <a:lnTo>
                      <a:pt x="30" y="190"/>
                    </a:lnTo>
                    <a:lnTo>
                      <a:pt x="0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177" y="1952"/>
              <a:ext cx="421" cy="686"/>
              <a:chOff x="2177" y="1952"/>
              <a:chExt cx="421" cy="686"/>
            </a:xfrm>
          </p:grpSpPr>
          <p:sp>
            <p:nvSpPr>
              <p:cNvPr id="6" name="Freeform 14"/>
              <p:cNvSpPr>
                <a:spLocks/>
              </p:cNvSpPr>
              <p:nvPr/>
            </p:nvSpPr>
            <p:spPr bwMode="auto">
              <a:xfrm>
                <a:off x="2192" y="1962"/>
                <a:ext cx="391" cy="656"/>
              </a:xfrm>
              <a:custGeom>
                <a:avLst/>
                <a:gdLst>
                  <a:gd name="T0" fmla="*/ 100 w 391"/>
                  <a:gd name="T1" fmla="*/ 95 h 656"/>
                  <a:gd name="T2" fmla="*/ 130 w 391"/>
                  <a:gd name="T3" fmla="*/ 35 h 656"/>
                  <a:gd name="T4" fmla="*/ 150 w 391"/>
                  <a:gd name="T5" fmla="*/ 15 h 656"/>
                  <a:gd name="T6" fmla="*/ 180 w 391"/>
                  <a:gd name="T7" fmla="*/ 5 h 656"/>
                  <a:gd name="T8" fmla="*/ 220 w 391"/>
                  <a:gd name="T9" fmla="*/ 0 h 656"/>
                  <a:gd name="T10" fmla="*/ 270 w 391"/>
                  <a:gd name="T11" fmla="*/ 10 h 656"/>
                  <a:gd name="T12" fmla="*/ 340 w 391"/>
                  <a:gd name="T13" fmla="*/ 45 h 656"/>
                  <a:gd name="T14" fmla="*/ 360 w 391"/>
                  <a:gd name="T15" fmla="*/ 75 h 656"/>
                  <a:gd name="T16" fmla="*/ 380 w 391"/>
                  <a:gd name="T17" fmla="*/ 105 h 656"/>
                  <a:gd name="T18" fmla="*/ 385 w 391"/>
                  <a:gd name="T19" fmla="*/ 135 h 656"/>
                  <a:gd name="T20" fmla="*/ 391 w 391"/>
                  <a:gd name="T21" fmla="*/ 175 h 656"/>
                  <a:gd name="T22" fmla="*/ 391 w 391"/>
                  <a:gd name="T23" fmla="*/ 225 h 656"/>
                  <a:gd name="T24" fmla="*/ 385 w 391"/>
                  <a:gd name="T25" fmla="*/ 275 h 656"/>
                  <a:gd name="T26" fmla="*/ 380 w 391"/>
                  <a:gd name="T27" fmla="*/ 315 h 656"/>
                  <a:gd name="T28" fmla="*/ 380 w 391"/>
                  <a:gd name="T29" fmla="*/ 356 h 656"/>
                  <a:gd name="T30" fmla="*/ 380 w 391"/>
                  <a:gd name="T31" fmla="*/ 391 h 656"/>
                  <a:gd name="T32" fmla="*/ 385 w 391"/>
                  <a:gd name="T33" fmla="*/ 436 h 656"/>
                  <a:gd name="T34" fmla="*/ 391 w 391"/>
                  <a:gd name="T35" fmla="*/ 476 h 656"/>
                  <a:gd name="T36" fmla="*/ 385 w 391"/>
                  <a:gd name="T37" fmla="*/ 506 h 656"/>
                  <a:gd name="T38" fmla="*/ 370 w 391"/>
                  <a:gd name="T39" fmla="*/ 556 h 656"/>
                  <a:gd name="T40" fmla="*/ 350 w 391"/>
                  <a:gd name="T41" fmla="*/ 586 h 656"/>
                  <a:gd name="T42" fmla="*/ 330 w 391"/>
                  <a:gd name="T43" fmla="*/ 611 h 656"/>
                  <a:gd name="T44" fmla="*/ 285 w 391"/>
                  <a:gd name="T45" fmla="*/ 626 h 656"/>
                  <a:gd name="T46" fmla="*/ 235 w 391"/>
                  <a:gd name="T47" fmla="*/ 641 h 656"/>
                  <a:gd name="T48" fmla="*/ 180 w 391"/>
                  <a:gd name="T49" fmla="*/ 646 h 656"/>
                  <a:gd name="T50" fmla="*/ 135 w 391"/>
                  <a:gd name="T51" fmla="*/ 656 h 656"/>
                  <a:gd name="T52" fmla="*/ 80 w 391"/>
                  <a:gd name="T53" fmla="*/ 641 h 656"/>
                  <a:gd name="T54" fmla="*/ 30 w 391"/>
                  <a:gd name="T55" fmla="*/ 591 h 656"/>
                  <a:gd name="T56" fmla="*/ 10 w 391"/>
                  <a:gd name="T57" fmla="*/ 541 h 656"/>
                  <a:gd name="T58" fmla="*/ 0 w 391"/>
                  <a:gd name="T59" fmla="*/ 471 h 656"/>
                  <a:gd name="T60" fmla="*/ 0 w 391"/>
                  <a:gd name="T61" fmla="*/ 391 h 656"/>
                  <a:gd name="T62" fmla="*/ 15 w 391"/>
                  <a:gd name="T63" fmla="*/ 320 h 656"/>
                  <a:gd name="T64" fmla="*/ 30 w 391"/>
                  <a:gd name="T65" fmla="*/ 255 h 656"/>
                  <a:gd name="T66" fmla="*/ 50 w 391"/>
                  <a:gd name="T67" fmla="*/ 200 h 656"/>
                  <a:gd name="T68" fmla="*/ 60 w 391"/>
                  <a:gd name="T69" fmla="*/ 170 h 656"/>
                  <a:gd name="T70" fmla="*/ 75 w 391"/>
                  <a:gd name="T71" fmla="*/ 120 h 656"/>
                  <a:gd name="T72" fmla="*/ 100 w 391"/>
                  <a:gd name="T73" fmla="*/ 95 h 65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91"/>
                  <a:gd name="T112" fmla="*/ 0 h 656"/>
                  <a:gd name="T113" fmla="*/ 391 w 391"/>
                  <a:gd name="T114" fmla="*/ 656 h 65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91" h="656">
                    <a:moveTo>
                      <a:pt x="100" y="95"/>
                    </a:moveTo>
                    <a:lnTo>
                      <a:pt x="130" y="35"/>
                    </a:lnTo>
                    <a:lnTo>
                      <a:pt x="150" y="15"/>
                    </a:lnTo>
                    <a:lnTo>
                      <a:pt x="180" y="5"/>
                    </a:lnTo>
                    <a:lnTo>
                      <a:pt x="220" y="0"/>
                    </a:lnTo>
                    <a:lnTo>
                      <a:pt x="270" y="10"/>
                    </a:lnTo>
                    <a:lnTo>
                      <a:pt x="340" y="45"/>
                    </a:lnTo>
                    <a:lnTo>
                      <a:pt x="360" y="75"/>
                    </a:lnTo>
                    <a:lnTo>
                      <a:pt x="380" y="105"/>
                    </a:lnTo>
                    <a:lnTo>
                      <a:pt x="385" y="135"/>
                    </a:lnTo>
                    <a:lnTo>
                      <a:pt x="391" y="175"/>
                    </a:lnTo>
                    <a:lnTo>
                      <a:pt x="391" y="225"/>
                    </a:lnTo>
                    <a:lnTo>
                      <a:pt x="385" y="275"/>
                    </a:lnTo>
                    <a:lnTo>
                      <a:pt x="380" y="315"/>
                    </a:lnTo>
                    <a:lnTo>
                      <a:pt x="380" y="356"/>
                    </a:lnTo>
                    <a:lnTo>
                      <a:pt x="380" y="391"/>
                    </a:lnTo>
                    <a:lnTo>
                      <a:pt x="385" y="436"/>
                    </a:lnTo>
                    <a:lnTo>
                      <a:pt x="391" y="476"/>
                    </a:lnTo>
                    <a:lnTo>
                      <a:pt x="385" y="506"/>
                    </a:lnTo>
                    <a:lnTo>
                      <a:pt x="370" y="556"/>
                    </a:lnTo>
                    <a:lnTo>
                      <a:pt x="350" y="586"/>
                    </a:lnTo>
                    <a:lnTo>
                      <a:pt x="330" y="611"/>
                    </a:lnTo>
                    <a:lnTo>
                      <a:pt x="285" y="626"/>
                    </a:lnTo>
                    <a:lnTo>
                      <a:pt x="235" y="641"/>
                    </a:lnTo>
                    <a:lnTo>
                      <a:pt x="180" y="646"/>
                    </a:lnTo>
                    <a:lnTo>
                      <a:pt x="135" y="656"/>
                    </a:lnTo>
                    <a:lnTo>
                      <a:pt x="80" y="641"/>
                    </a:lnTo>
                    <a:lnTo>
                      <a:pt x="30" y="591"/>
                    </a:lnTo>
                    <a:lnTo>
                      <a:pt x="10" y="541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15" y="320"/>
                    </a:lnTo>
                    <a:lnTo>
                      <a:pt x="30" y="255"/>
                    </a:lnTo>
                    <a:lnTo>
                      <a:pt x="50" y="200"/>
                    </a:lnTo>
                    <a:lnTo>
                      <a:pt x="60" y="170"/>
                    </a:lnTo>
                    <a:lnTo>
                      <a:pt x="75" y="120"/>
                    </a:lnTo>
                    <a:lnTo>
                      <a:pt x="100" y="95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" name="Freeform 15"/>
              <p:cNvSpPr>
                <a:spLocks/>
              </p:cNvSpPr>
              <p:nvPr/>
            </p:nvSpPr>
            <p:spPr bwMode="auto">
              <a:xfrm>
                <a:off x="2177" y="1952"/>
                <a:ext cx="421" cy="686"/>
              </a:xfrm>
              <a:custGeom>
                <a:avLst/>
                <a:gdLst>
                  <a:gd name="T0" fmla="*/ 190 w 421"/>
                  <a:gd name="T1" fmla="*/ 25 h 686"/>
                  <a:gd name="T2" fmla="*/ 255 w 421"/>
                  <a:gd name="T3" fmla="*/ 70 h 686"/>
                  <a:gd name="T4" fmla="*/ 240 w 421"/>
                  <a:gd name="T5" fmla="*/ 220 h 686"/>
                  <a:gd name="T6" fmla="*/ 290 w 421"/>
                  <a:gd name="T7" fmla="*/ 95 h 686"/>
                  <a:gd name="T8" fmla="*/ 365 w 421"/>
                  <a:gd name="T9" fmla="*/ 85 h 686"/>
                  <a:gd name="T10" fmla="*/ 395 w 421"/>
                  <a:gd name="T11" fmla="*/ 185 h 686"/>
                  <a:gd name="T12" fmla="*/ 265 w 421"/>
                  <a:gd name="T13" fmla="*/ 240 h 686"/>
                  <a:gd name="T14" fmla="*/ 290 w 421"/>
                  <a:gd name="T15" fmla="*/ 260 h 686"/>
                  <a:gd name="T16" fmla="*/ 395 w 421"/>
                  <a:gd name="T17" fmla="*/ 230 h 686"/>
                  <a:gd name="T18" fmla="*/ 380 w 421"/>
                  <a:gd name="T19" fmla="*/ 386 h 686"/>
                  <a:gd name="T20" fmla="*/ 300 w 421"/>
                  <a:gd name="T21" fmla="*/ 481 h 686"/>
                  <a:gd name="T22" fmla="*/ 200 w 421"/>
                  <a:gd name="T23" fmla="*/ 506 h 686"/>
                  <a:gd name="T24" fmla="*/ 375 w 421"/>
                  <a:gd name="T25" fmla="*/ 486 h 686"/>
                  <a:gd name="T26" fmla="*/ 350 w 421"/>
                  <a:gd name="T27" fmla="*/ 601 h 686"/>
                  <a:gd name="T28" fmla="*/ 225 w 421"/>
                  <a:gd name="T29" fmla="*/ 641 h 686"/>
                  <a:gd name="T30" fmla="*/ 200 w 421"/>
                  <a:gd name="T31" fmla="*/ 516 h 686"/>
                  <a:gd name="T32" fmla="*/ 220 w 421"/>
                  <a:gd name="T33" fmla="*/ 356 h 686"/>
                  <a:gd name="T34" fmla="*/ 235 w 421"/>
                  <a:gd name="T35" fmla="*/ 230 h 686"/>
                  <a:gd name="T36" fmla="*/ 140 w 421"/>
                  <a:gd name="T37" fmla="*/ 145 h 686"/>
                  <a:gd name="T38" fmla="*/ 130 w 421"/>
                  <a:gd name="T39" fmla="*/ 185 h 686"/>
                  <a:gd name="T40" fmla="*/ 220 w 421"/>
                  <a:gd name="T41" fmla="*/ 265 h 686"/>
                  <a:gd name="T42" fmla="*/ 180 w 421"/>
                  <a:gd name="T43" fmla="*/ 421 h 686"/>
                  <a:gd name="T44" fmla="*/ 95 w 421"/>
                  <a:gd name="T45" fmla="*/ 416 h 686"/>
                  <a:gd name="T46" fmla="*/ 50 w 421"/>
                  <a:gd name="T47" fmla="*/ 386 h 686"/>
                  <a:gd name="T48" fmla="*/ 120 w 421"/>
                  <a:gd name="T49" fmla="*/ 481 h 686"/>
                  <a:gd name="T50" fmla="*/ 160 w 421"/>
                  <a:gd name="T51" fmla="*/ 536 h 686"/>
                  <a:gd name="T52" fmla="*/ 185 w 421"/>
                  <a:gd name="T53" fmla="*/ 621 h 686"/>
                  <a:gd name="T54" fmla="*/ 135 w 421"/>
                  <a:gd name="T55" fmla="*/ 651 h 686"/>
                  <a:gd name="T56" fmla="*/ 50 w 421"/>
                  <a:gd name="T57" fmla="*/ 541 h 686"/>
                  <a:gd name="T58" fmla="*/ 35 w 421"/>
                  <a:gd name="T59" fmla="*/ 406 h 686"/>
                  <a:gd name="T60" fmla="*/ 65 w 421"/>
                  <a:gd name="T61" fmla="*/ 240 h 686"/>
                  <a:gd name="T62" fmla="*/ 45 w 421"/>
                  <a:gd name="T63" fmla="*/ 235 h 686"/>
                  <a:gd name="T64" fmla="*/ 0 w 421"/>
                  <a:gd name="T65" fmla="*/ 406 h 686"/>
                  <a:gd name="T66" fmla="*/ 35 w 421"/>
                  <a:gd name="T67" fmla="*/ 611 h 686"/>
                  <a:gd name="T68" fmla="*/ 180 w 421"/>
                  <a:gd name="T69" fmla="*/ 686 h 686"/>
                  <a:gd name="T70" fmla="*/ 275 w 421"/>
                  <a:gd name="T71" fmla="*/ 666 h 686"/>
                  <a:gd name="T72" fmla="*/ 390 w 421"/>
                  <a:gd name="T73" fmla="*/ 581 h 686"/>
                  <a:gd name="T74" fmla="*/ 415 w 421"/>
                  <a:gd name="T75" fmla="*/ 466 h 686"/>
                  <a:gd name="T76" fmla="*/ 410 w 421"/>
                  <a:gd name="T77" fmla="*/ 340 h 686"/>
                  <a:gd name="T78" fmla="*/ 415 w 421"/>
                  <a:gd name="T79" fmla="*/ 175 h 686"/>
                  <a:gd name="T80" fmla="*/ 370 w 421"/>
                  <a:gd name="T81" fmla="*/ 35 h 686"/>
                  <a:gd name="T82" fmla="*/ 225 w 421"/>
                  <a:gd name="T83" fmla="*/ 0 h 686"/>
                  <a:gd name="T84" fmla="*/ 120 w 421"/>
                  <a:gd name="T85" fmla="*/ 80 h 686"/>
                  <a:gd name="T86" fmla="*/ 95 w 421"/>
                  <a:gd name="T87" fmla="*/ 155 h 6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1"/>
                  <a:gd name="T133" fmla="*/ 0 h 686"/>
                  <a:gd name="T134" fmla="*/ 421 w 421"/>
                  <a:gd name="T135" fmla="*/ 686 h 6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1" h="686">
                    <a:moveTo>
                      <a:pt x="130" y="100"/>
                    </a:moveTo>
                    <a:lnTo>
                      <a:pt x="160" y="50"/>
                    </a:lnTo>
                    <a:lnTo>
                      <a:pt x="190" y="25"/>
                    </a:lnTo>
                    <a:lnTo>
                      <a:pt x="250" y="25"/>
                    </a:lnTo>
                    <a:lnTo>
                      <a:pt x="290" y="35"/>
                    </a:lnTo>
                    <a:lnTo>
                      <a:pt x="255" y="70"/>
                    </a:lnTo>
                    <a:lnTo>
                      <a:pt x="235" y="135"/>
                    </a:lnTo>
                    <a:lnTo>
                      <a:pt x="235" y="200"/>
                    </a:lnTo>
                    <a:lnTo>
                      <a:pt x="240" y="220"/>
                    </a:lnTo>
                    <a:lnTo>
                      <a:pt x="255" y="185"/>
                    </a:lnTo>
                    <a:lnTo>
                      <a:pt x="265" y="130"/>
                    </a:lnTo>
                    <a:lnTo>
                      <a:pt x="290" y="95"/>
                    </a:lnTo>
                    <a:lnTo>
                      <a:pt x="305" y="75"/>
                    </a:lnTo>
                    <a:lnTo>
                      <a:pt x="335" y="55"/>
                    </a:lnTo>
                    <a:lnTo>
                      <a:pt x="365" y="85"/>
                    </a:lnTo>
                    <a:lnTo>
                      <a:pt x="390" y="120"/>
                    </a:lnTo>
                    <a:lnTo>
                      <a:pt x="395" y="165"/>
                    </a:lnTo>
                    <a:lnTo>
                      <a:pt x="395" y="185"/>
                    </a:lnTo>
                    <a:lnTo>
                      <a:pt x="360" y="225"/>
                    </a:lnTo>
                    <a:lnTo>
                      <a:pt x="305" y="240"/>
                    </a:lnTo>
                    <a:lnTo>
                      <a:pt x="265" y="240"/>
                    </a:lnTo>
                    <a:lnTo>
                      <a:pt x="250" y="235"/>
                    </a:lnTo>
                    <a:lnTo>
                      <a:pt x="245" y="260"/>
                    </a:lnTo>
                    <a:lnTo>
                      <a:pt x="290" y="260"/>
                    </a:lnTo>
                    <a:lnTo>
                      <a:pt x="350" y="255"/>
                    </a:lnTo>
                    <a:lnTo>
                      <a:pt x="385" y="245"/>
                    </a:lnTo>
                    <a:lnTo>
                      <a:pt x="395" y="230"/>
                    </a:lnTo>
                    <a:lnTo>
                      <a:pt x="395" y="275"/>
                    </a:lnTo>
                    <a:lnTo>
                      <a:pt x="385" y="330"/>
                    </a:lnTo>
                    <a:lnTo>
                      <a:pt x="380" y="386"/>
                    </a:lnTo>
                    <a:lnTo>
                      <a:pt x="390" y="436"/>
                    </a:lnTo>
                    <a:lnTo>
                      <a:pt x="350" y="466"/>
                    </a:lnTo>
                    <a:lnTo>
                      <a:pt x="300" y="481"/>
                    </a:lnTo>
                    <a:lnTo>
                      <a:pt x="245" y="481"/>
                    </a:lnTo>
                    <a:lnTo>
                      <a:pt x="205" y="481"/>
                    </a:lnTo>
                    <a:lnTo>
                      <a:pt x="200" y="506"/>
                    </a:lnTo>
                    <a:lnTo>
                      <a:pt x="260" y="506"/>
                    </a:lnTo>
                    <a:lnTo>
                      <a:pt x="315" y="496"/>
                    </a:lnTo>
                    <a:lnTo>
                      <a:pt x="375" y="486"/>
                    </a:lnTo>
                    <a:lnTo>
                      <a:pt x="395" y="471"/>
                    </a:lnTo>
                    <a:lnTo>
                      <a:pt x="390" y="526"/>
                    </a:lnTo>
                    <a:lnTo>
                      <a:pt x="350" y="601"/>
                    </a:lnTo>
                    <a:lnTo>
                      <a:pt x="310" y="621"/>
                    </a:lnTo>
                    <a:lnTo>
                      <a:pt x="265" y="636"/>
                    </a:lnTo>
                    <a:lnTo>
                      <a:pt x="225" y="641"/>
                    </a:lnTo>
                    <a:lnTo>
                      <a:pt x="200" y="606"/>
                    </a:lnTo>
                    <a:lnTo>
                      <a:pt x="185" y="551"/>
                    </a:lnTo>
                    <a:lnTo>
                      <a:pt x="200" y="516"/>
                    </a:lnTo>
                    <a:lnTo>
                      <a:pt x="200" y="476"/>
                    </a:lnTo>
                    <a:lnTo>
                      <a:pt x="200" y="426"/>
                    </a:lnTo>
                    <a:lnTo>
                      <a:pt x="220" y="356"/>
                    </a:lnTo>
                    <a:lnTo>
                      <a:pt x="240" y="295"/>
                    </a:lnTo>
                    <a:lnTo>
                      <a:pt x="240" y="255"/>
                    </a:lnTo>
                    <a:lnTo>
                      <a:pt x="235" y="230"/>
                    </a:lnTo>
                    <a:lnTo>
                      <a:pt x="205" y="225"/>
                    </a:lnTo>
                    <a:lnTo>
                      <a:pt x="160" y="190"/>
                    </a:lnTo>
                    <a:lnTo>
                      <a:pt x="140" y="145"/>
                    </a:lnTo>
                    <a:lnTo>
                      <a:pt x="120" y="120"/>
                    </a:lnTo>
                    <a:lnTo>
                      <a:pt x="115" y="145"/>
                    </a:lnTo>
                    <a:lnTo>
                      <a:pt x="130" y="185"/>
                    </a:lnTo>
                    <a:lnTo>
                      <a:pt x="160" y="220"/>
                    </a:lnTo>
                    <a:lnTo>
                      <a:pt x="190" y="250"/>
                    </a:lnTo>
                    <a:lnTo>
                      <a:pt x="220" y="265"/>
                    </a:lnTo>
                    <a:lnTo>
                      <a:pt x="200" y="330"/>
                    </a:lnTo>
                    <a:lnTo>
                      <a:pt x="185" y="376"/>
                    </a:lnTo>
                    <a:lnTo>
                      <a:pt x="180" y="421"/>
                    </a:lnTo>
                    <a:lnTo>
                      <a:pt x="170" y="461"/>
                    </a:lnTo>
                    <a:lnTo>
                      <a:pt x="140" y="461"/>
                    </a:lnTo>
                    <a:lnTo>
                      <a:pt x="95" y="416"/>
                    </a:lnTo>
                    <a:lnTo>
                      <a:pt x="70" y="381"/>
                    </a:lnTo>
                    <a:lnTo>
                      <a:pt x="50" y="356"/>
                    </a:lnTo>
                    <a:lnTo>
                      <a:pt x="50" y="386"/>
                    </a:lnTo>
                    <a:lnTo>
                      <a:pt x="70" y="416"/>
                    </a:lnTo>
                    <a:lnTo>
                      <a:pt x="105" y="451"/>
                    </a:lnTo>
                    <a:lnTo>
                      <a:pt x="120" y="481"/>
                    </a:lnTo>
                    <a:lnTo>
                      <a:pt x="150" y="496"/>
                    </a:lnTo>
                    <a:lnTo>
                      <a:pt x="165" y="511"/>
                    </a:lnTo>
                    <a:lnTo>
                      <a:pt x="160" y="536"/>
                    </a:lnTo>
                    <a:lnTo>
                      <a:pt x="165" y="571"/>
                    </a:lnTo>
                    <a:lnTo>
                      <a:pt x="170" y="601"/>
                    </a:lnTo>
                    <a:lnTo>
                      <a:pt x="185" y="621"/>
                    </a:lnTo>
                    <a:lnTo>
                      <a:pt x="190" y="646"/>
                    </a:lnTo>
                    <a:lnTo>
                      <a:pt x="175" y="656"/>
                    </a:lnTo>
                    <a:lnTo>
                      <a:pt x="135" y="651"/>
                    </a:lnTo>
                    <a:lnTo>
                      <a:pt x="95" y="626"/>
                    </a:lnTo>
                    <a:lnTo>
                      <a:pt x="65" y="586"/>
                    </a:lnTo>
                    <a:lnTo>
                      <a:pt x="50" y="541"/>
                    </a:lnTo>
                    <a:lnTo>
                      <a:pt x="35" y="506"/>
                    </a:lnTo>
                    <a:lnTo>
                      <a:pt x="35" y="461"/>
                    </a:lnTo>
                    <a:lnTo>
                      <a:pt x="35" y="406"/>
                    </a:lnTo>
                    <a:lnTo>
                      <a:pt x="45" y="371"/>
                    </a:lnTo>
                    <a:lnTo>
                      <a:pt x="50" y="325"/>
                    </a:lnTo>
                    <a:lnTo>
                      <a:pt x="65" y="240"/>
                    </a:lnTo>
                    <a:lnTo>
                      <a:pt x="90" y="165"/>
                    </a:lnTo>
                    <a:lnTo>
                      <a:pt x="65" y="175"/>
                    </a:lnTo>
                    <a:lnTo>
                      <a:pt x="45" y="235"/>
                    </a:lnTo>
                    <a:lnTo>
                      <a:pt x="20" y="295"/>
                    </a:lnTo>
                    <a:lnTo>
                      <a:pt x="10" y="361"/>
                    </a:lnTo>
                    <a:lnTo>
                      <a:pt x="0" y="406"/>
                    </a:lnTo>
                    <a:lnTo>
                      <a:pt x="0" y="481"/>
                    </a:lnTo>
                    <a:lnTo>
                      <a:pt x="10" y="561"/>
                    </a:lnTo>
                    <a:lnTo>
                      <a:pt x="35" y="611"/>
                    </a:lnTo>
                    <a:lnTo>
                      <a:pt x="75" y="651"/>
                    </a:lnTo>
                    <a:lnTo>
                      <a:pt x="130" y="671"/>
                    </a:lnTo>
                    <a:lnTo>
                      <a:pt x="180" y="686"/>
                    </a:lnTo>
                    <a:lnTo>
                      <a:pt x="215" y="676"/>
                    </a:lnTo>
                    <a:lnTo>
                      <a:pt x="230" y="671"/>
                    </a:lnTo>
                    <a:lnTo>
                      <a:pt x="275" y="666"/>
                    </a:lnTo>
                    <a:lnTo>
                      <a:pt x="325" y="651"/>
                    </a:lnTo>
                    <a:lnTo>
                      <a:pt x="370" y="621"/>
                    </a:lnTo>
                    <a:lnTo>
                      <a:pt x="390" y="581"/>
                    </a:lnTo>
                    <a:lnTo>
                      <a:pt x="415" y="536"/>
                    </a:lnTo>
                    <a:lnTo>
                      <a:pt x="421" y="501"/>
                    </a:lnTo>
                    <a:lnTo>
                      <a:pt x="415" y="466"/>
                    </a:lnTo>
                    <a:lnTo>
                      <a:pt x="410" y="421"/>
                    </a:lnTo>
                    <a:lnTo>
                      <a:pt x="410" y="381"/>
                    </a:lnTo>
                    <a:lnTo>
                      <a:pt x="410" y="340"/>
                    </a:lnTo>
                    <a:lnTo>
                      <a:pt x="415" y="285"/>
                    </a:lnTo>
                    <a:lnTo>
                      <a:pt x="415" y="220"/>
                    </a:lnTo>
                    <a:lnTo>
                      <a:pt x="415" y="175"/>
                    </a:lnTo>
                    <a:lnTo>
                      <a:pt x="410" y="115"/>
                    </a:lnTo>
                    <a:lnTo>
                      <a:pt x="390" y="70"/>
                    </a:lnTo>
                    <a:lnTo>
                      <a:pt x="370" y="35"/>
                    </a:lnTo>
                    <a:lnTo>
                      <a:pt x="320" y="15"/>
                    </a:lnTo>
                    <a:lnTo>
                      <a:pt x="265" y="0"/>
                    </a:lnTo>
                    <a:lnTo>
                      <a:pt x="225" y="0"/>
                    </a:lnTo>
                    <a:lnTo>
                      <a:pt x="170" y="5"/>
                    </a:lnTo>
                    <a:lnTo>
                      <a:pt x="135" y="35"/>
                    </a:lnTo>
                    <a:lnTo>
                      <a:pt x="120" y="80"/>
                    </a:lnTo>
                    <a:lnTo>
                      <a:pt x="80" y="115"/>
                    </a:lnTo>
                    <a:lnTo>
                      <a:pt x="75" y="150"/>
                    </a:lnTo>
                    <a:lnTo>
                      <a:pt x="95" y="155"/>
                    </a:lnTo>
                    <a:lnTo>
                      <a:pt x="120" y="120"/>
                    </a:lnTo>
                    <a:lnTo>
                      <a:pt x="13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4" name="Group 16"/>
          <p:cNvGrpSpPr>
            <a:grpSpLocks/>
          </p:cNvGrpSpPr>
          <p:nvPr/>
        </p:nvGrpSpPr>
        <p:grpSpPr bwMode="auto">
          <a:xfrm rot="1926884">
            <a:off x="3352800" y="3200400"/>
            <a:ext cx="685800" cy="1143000"/>
            <a:chOff x="2177" y="1140"/>
            <a:chExt cx="1132" cy="2304"/>
          </a:xfrm>
        </p:grpSpPr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2452" y="1140"/>
              <a:ext cx="857" cy="2304"/>
              <a:chOff x="2452" y="1140"/>
              <a:chExt cx="857" cy="2304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2493" y="1550"/>
                <a:ext cx="330" cy="401"/>
              </a:xfrm>
              <a:custGeom>
                <a:avLst/>
                <a:gdLst>
                  <a:gd name="T0" fmla="*/ 230 w 330"/>
                  <a:gd name="T1" fmla="*/ 126 h 401"/>
                  <a:gd name="T2" fmla="*/ 215 w 330"/>
                  <a:gd name="T3" fmla="*/ 61 h 401"/>
                  <a:gd name="T4" fmla="*/ 180 w 330"/>
                  <a:gd name="T5" fmla="*/ 21 h 401"/>
                  <a:gd name="T6" fmla="*/ 130 w 330"/>
                  <a:gd name="T7" fmla="*/ 0 h 401"/>
                  <a:gd name="T8" fmla="*/ 55 w 330"/>
                  <a:gd name="T9" fmla="*/ 16 h 401"/>
                  <a:gd name="T10" fmla="*/ 15 w 330"/>
                  <a:gd name="T11" fmla="*/ 91 h 401"/>
                  <a:gd name="T12" fmla="*/ 0 w 330"/>
                  <a:gd name="T13" fmla="*/ 166 h 401"/>
                  <a:gd name="T14" fmla="*/ 0 w 330"/>
                  <a:gd name="T15" fmla="*/ 246 h 401"/>
                  <a:gd name="T16" fmla="*/ 15 w 330"/>
                  <a:gd name="T17" fmla="*/ 336 h 401"/>
                  <a:gd name="T18" fmla="*/ 70 w 330"/>
                  <a:gd name="T19" fmla="*/ 391 h 401"/>
                  <a:gd name="T20" fmla="*/ 120 w 330"/>
                  <a:gd name="T21" fmla="*/ 401 h 401"/>
                  <a:gd name="T22" fmla="*/ 185 w 330"/>
                  <a:gd name="T23" fmla="*/ 386 h 401"/>
                  <a:gd name="T24" fmla="*/ 215 w 330"/>
                  <a:gd name="T25" fmla="*/ 326 h 401"/>
                  <a:gd name="T26" fmla="*/ 235 w 330"/>
                  <a:gd name="T27" fmla="*/ 266 h 401"/>
                  <a:gd name="T28" fmla="*/ 245 w 330"/>
                  <a:gd name="T29" fmla="*/ 216 h 401"/>
                  <a:gd name="T30" fmla="*/ 245 w 330"/>
                  <a:gd name="T31" fmla="*/ 181 h 401"/>
                  <a:gd name="T32" fmla="*/ 325 w 330"/>
                  <a:gd name="T33" fmla="*/ 106 h 401"/>
                  <a:gd name="T34" fmla="*/ 330 w 330"/>
                  <a:gd name="T35" fmla="*/ 81 h 401"/>
                  <a:gd name="T36" fmla="*/ 315 w 330"/>
                  <a:gd name="T37" fmla="*/ 71 h 401"/>
                  <a:gd name="T38" fmla="*/ 235 w 330"/>
                  <a:gd name="T39" fmla="*/ 156 h 401"/>
                  <a:gd name="T40" fmla="*/ 230 w 330"/>
                  <a:gd name="T41" fmla="*/ 126 h 40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30"/>
                  <a:gd name="T64" fmla="*/ 0 h 401"/>
                  <a:gd name="T65" fmla="*/ 330 w 330"/>
                  <a:gd name="T66" fmla="*/ 401 h 40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30" h="401">
                    <a:moveTo>
                      <a:pt x="230" y="126"/>
                    </a:moveTo>
                    <a:lnTo>
                      <a:pt x="215" y="61"/>
                    </a:lnTo>
                    <a:lnTo>
                      <a:pt x="180" y="21"/>
                    </a:lnTo>
                    <a:lnTo>
                      <a:pt x="130" y="0"/>
                    </a:lnTo>
                    <a:lnTo>
                      <a:pt x="55" y="16"/>
                    </a:lnTo>
                    <a:lnTo>
                      <a:pt x="15" y="91"/>
                    </a:lnTo>
                    <a:lnTo>
                      <a:pt x="0" y="166"/>
                    </a:lnTo>
                    <a:lnTo>
                      <a:pt x="0" y="246"/>
                    </a:lnTo>
                    <a:lnTo>
                      <a:pt x="15" y="336"/>
                    </a:lnTo>
                    <a:lnTo>
                      <a:pt x="70" y="391"/>
                    </a:lnTo>
                    <a:lnTo>
                      <a:pt x="120" y="401"/>
                    </a:lnTo>
                    <a:lnTo>
                      <a:pt x="185" y="386"/>
                    </a:lnTo>
                    <a:lnTo>
                      <a:pt x="215" y="326"/>
                    </a:lnTo>
                    <a:lnTo>
                      <a:pt x="235" y="266"/>
                    </a:lnTo>
                    <a:lnTo>
                      <a:pt x="245" y="216"/>
                    </a:lnTo>
                    <a:lnTo>
                      <a:pt x="245" y="181"/>
                    </a:lnTo>
                    <a:lnTo>
                      <a:pt x="325" y="106"/>
                    </a:lnTo>
                    <a:lnTo>
                      <a:pt x="330" y="81"/>
                    </a:lnTo>
                    <a:lnTo>
                      <a:pt x="315" y="71"/>
                    </a:lnTo>
                    <a:lnTo>
                      <a:pt x="235" y="156"/>
                    </a:lnTo>
                    <a:lnTo>
                      <a:pt x="230" y="1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2567" y="1140"/>
                <a:ext cx="581" cy="681"/>
              </a:xfrm>
              <a:custGeom>
                <a:avLst/>
                <a:gdLst>
                  <a:gd name="T0" fmla="*/ 11 w 581"/>
                  <a:gd name="T1" fmla="*/ 681 h 681"/>
                  <a:gd name="T2" fmla="*/ 0 w 581"/>
                  <a:gd name="T3" fmla="*/ 620 h 681"/>
                  <a:gd name="T4" fmla="*/ 26 w 581"/>
                  <a:gd name="T5" fmla="*/ 540 h 681"/>
                  <a:gd name="T6" fmla="*/ 96 w 581"/>
                  <a:gd name="T7" fmla="*/ 475 h 681"/>
                  <a:gd name="T8" fmla="*/ 196 w 581"/>
                  <a:gd name="T9" fmla="*/ 385 h 681"/>
                  <a:gd name="T10" fmla="*/ 301 w 581"/>
                  <a:gd name="T11" fmla="*/ 285 h 681"/>
                  <a:gd name="T12" fmla="*/ 396 w 581"/>
                  <a:gd name="T13" fmla="*/ 160 h 681"/>
                  <a:gd name="T14" fmla="*/ 426 w 581"/>
                  <a:gd name="T15" fmla="*/ 85 h 681"/>
                  <a:gd name="T16" fmla="*/ 436 w 581"/>
                  <a:gd name="T17" fmla="*/ 0 h 681"/>
                  <a:gd name="T18" fmla="*/ 456 w 581"/>
                  <a:gd name="T19" fmla="*/ 0 h 681"/>
                  <a:gd name="T20" fmla="*/ 446 w 581"/>
                  <a:gd name="T21" fmla="*/ 90 h 681"/>
                  <a:gd name="T22" fmla="*/ 461 w 581"/>
                  <a:gd name="T23" fmla="*/ 90 h 681"/>
                  <a:gd name="T24" fmla="*/ 541 w 581"/>
                  <a:gd name="T25" fmla="*/ 30 h 681"/>
                  <a:gd name="T26" fmla="*/ 556 w 581"/>
                  <a:gd name="T27" fmla="*/ 50 h 681"/>
                  <a:gd name="T28" fmla="*/ 491 w 581"/>
                  <a:gd name="T29" fmla="*/ 95 h 681"/>
                  <a:gd name="T30" fmla="*/ 481 w 581"/>
                  <a:gd name="T31" fmla="*/ 125 h 681"/>
                  <a:gd name="T32" fmla="*/ 501 w 581"/>
                  <a:gd name="T33" fmla="*/ 135 h 681"/>
                  <a:gd name="T34" fmla="*/ 566 w 581"/>
                  <a:gd name="T35" fmla="*/ 135 h 681"/>
                  <a:gd name="T36" fmla="*/ 581 w 581"/>
                  <a:gd name="T37" fmla="*/ 145 h 681"/>
                  <a:gd name="T38" fmla="*/ 576 w 581"/>
                  <a:gd name="T39" fmla="*/ 160 h 681"/>
                  <a:gd name="T40" fmla="*/ 496 w 581"/>
                  <a:gd name="T41" fmla="*/ 155 h 681"/>
                  <a:gd name="T42" fmla="*/ 471 w 581"/>
                  <a:gd name="T43" fmla="*/ 155 h 681"/>
                  <a:gd name="T44" fmla="*/ 466 w 581"/>
                  <a:gd name="T45" fmla="*/ 170 h 681"/>
                  <a:gd name="T46" fmla="*/ 521 w 581"/>
                  <a:gd name="T47" fmla="*/ 245 h 681"/>
                  <a:gd name="T48" fmla="*/ 506 w 581"/>
                  <a:gd name="T49" fmla="*/ 260 h 681"/>
                  <a:gd name="T50" fmla="*/ 451 w 581"/>
                  <a:gd name="T51" fmla="*/ 190 h 681"/>
                  <a:gd name="T52" fmla="*/ 431 w 581"/>
                  <a:gd name="T53" fmla="*/ 190 h 681"/>
                  <a:gd name="T54" fmla="*/ 391 w 581"/>
                  <a:gd name="T55" fmla="*/ 220 h 681"/>
                  <a:gd name="T56" fmla="*/ 321 w 581"/>
                  <a:gd name="T57" fmla="*/ 315 h 681"/>
                  <a:gd name="T58" fmla="*/ 256 w 581"/>
                  <a:gd name="T59" fmla="*/ 395 h 681"/>
                  <a:gd name="T60" fmla="*/ 181 w 581"/>
                  <a:gd name="T61" fmla="*/ 480 h 681"/>
                  <a:gd name="T62" fmla="*/ 126 w 581"/>
                  <a:gd name="T63" fmla="*/ 565 h 681"/>
                  <a:gd name="T64" fmla="*/ 56 w 581"/>
                  <a:gd name="T65" fmla="*/ 675 h 681"/>
                  <a:gd name="T66" fmla="*/ 11 w 581"/>
                  <a:gd name="T67" fmla="*/ 681 h 68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81"/>
                  <a:gd name="T103" fmla="*/ 0 h 681"/>
                  <a:gd name="T104" fmla="*/ 581 w 581"/>
                  <a:gd name="T105" fmla="*/ 681 h 68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81" h="681">
                    <a:moveTo>
                      <a:pt x="11" y="681"/>
                    </a:moveTo>
                    <a:lnTo>
                      <a:pt x="0" y="620"/>
                    </a:lnTo>
                    <a:lnTo>
                      <a:pt x="26" y="540"/>
                    </a:lnTo>
                    <a:lnTo>
                      <a:pt x="96" y="475"/>
                    </a:lnTo>
                    <a:lnTo>
                      <a:pt x="196" y="385"/>
                    </a:lnTo>
                    <a:lnTo>
                      <a:pt x="301" y="285"/>
                    </a:lnTo>
                    <a:lnTo>
                      <a:pt x="396" y="160"/>
                    </a:lnTo>
                    <a:lnTo>
                      <a:pt x="426" y="85"/>
                    </a:lnTo>
                    <a:lnTo>
                      <a:pt x="436" y="0"/>
                    </a:lnTo>
                    <a:lnTo>
                      <a:pt x="456" y="0"/>
                    </a:lnTo>
                    <a:lnTo>
                      <a:pt x="446" y="90"/>
                    </a:lnTo>
                    <a:lnTo>
                      <a:pt x="461" y="90"/>
                    </a:lnTo>
                    <a:lnTo>
                      <a:pt x="541" y="30"/>
                    </a:lnTo>
                    <a:lnTo>
                      <a:pt x="556" y="50"/>
                    </a:lnTo>
                    <a:lnTo>
                      <a:pt x="491" y="95"/>
                    </a:lnTo>
                    <a:lnTo>
                      <a:pt x="481" y="125"/>
                    </a:lnTo>
                    <a:lnTo>
                      <a:pt x="501" y="135"/>
                    </a:lnTo>
                    <a:lnTo>
                      <a:pt x="566" y="135"/>
                    </a:lnTo>
                    <a:lnTo>
                      <a:pt x="581" y="145"/>
                    </a:lnTo>
                    <a:lnTo>
                      <a:pt x="576" y="160"/>
                    </a:lnTo>
                    <a:lnTo>
                      <a:pt x="496" y="155"/>
                    </a:lnTo>
                    <a:lnTo>
                      <a:pt x="471" y="155"/>
                    </a:lnTo>
                    <a:lnTo>
                      <a:pt x="466" y="170"/>
                    </a:lnTo>
                    <a:lnTo>
                      <a:pt x="521" y="245"/>
                    </a:lnTo>
                    <a:lnTo>
                      <a:pt x="506" y="260"/>
                    </a:lnTo>
                    <a:lnTo>
                      <a:pt x="451" y="190"/>
                    </a:lnTo>
                    <a:lnTo>
                      <a:pt x="431" y="190"/>
                    </a:lnTo>
                    <a:lnTo>
                      <a:pt x="391" y="220"/>
                    </a:lnTo>
                    <a:lnTo>
                      <a:pt x="321" y="315"/>
                    </a:lnTo>
                    <a:lnTo>
                      <a:pt x="256" y="395"/>
                    </a:lnTo>
                    <a:lnTo>
                      <a:pt x="181" y="480"/>
                    </a:lnTo>
                    <a:lnTo>
                      <a:pt x="126" y="565"/>
                    </a:lnTo>
                    <a:lnTo>
                      <a:pt x="56" y="675"/>
                    </a:lnTo>
                    <a:lnTo>
                      <a:pt x="11" y="68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2628" y="1656"/>
                <a:ext cx="681" cy="481"/>
              </a:xfrm>
              <a:custGeom>
                <a:avLst/>
                <a:gdLst>
                  <a:gd name="T0" fmla="*/ 0 w 681"/>
                  <a:gd name="T1" fmla="*/ 360 h 481"/>
                  <a:gd name="T2" fmla="*/ 5 w 681"/>
                  <a:gd name="T3" fmla="*/ 400 h 481"/>
                  <a:gd name="T4" fmla="*/ 40 w 681"/>
                  <a:gd name="T5" fmla="*/ 430 h 481"/>
                  <a:gd name="T6" fmla="*/ 125 w 681"/>
                  <a:gd name="T7" fmla="*/ 455 h 481"/>
                  <a:gd name="T8" fmla="*/ 215 w 681"/>
                  <a:gd name="T9" fmla="*/ 475 h 481"/>
                  <a:gd name="T10" fmla="*/ 325 w 681"/>
                  <a:gd name="T11" fmla="*/ 481 h 481"/>
                  <a:gd name="T12" fmla="*/ 370 w 681"/>
                  <a:gd name="T13" fmla="*/ 475 h 481"/>
                  <a:gd name="T14" fmla="*/ 440 w 681"/>
                  <a:gd name="T15" fmla="*/ 315 h 481"/>
                  <a:gd name="T16" fmla="*/ 500 w 681"/>
                  <a:gd name="T17" fmla="*/ 190 h 481"/>
                  <a:gd name="T18" fmla="*/ 550 w 681"/>
                  <a:gd name="T19" fmla="*/ 110 h 481"/>
                  <a:gd name="T20" fmla="*/ 570 w 681"/>
                  <a:gd name="T21" fmla="*/ 110 h 481"/>
                  <a:gd name="T22" fmla="*/ 580 w 681"/>
                  <a:gd name="T23" fmla="*/ 125 h 481"/>
                  <a:gd name="T24" fmla="*/ 580 w 681"/>
                  <a:gd name="T25" fmla="*/ 165 h 481"/>
                  <a:gd name="T26" fmla="*/ 560 w 681"/>
                  <a:gd name="T27" fmla="*/ 190 h 481"/>
                  <a:gd name="T28" fmla="*/ 570 w 681"/>
                  <a:gd name="T29" fmla="*/ 200 h 481"/>
                  <a:gd name="T30" fmla="*/ 595 w 681"/>
                  <a:gd name="T31" fmla="*/ 185 h 481"/>
                  <a:gd name="T32" fmla="*/ 600 w 681"/>
                  <a:gd name="T33" fmla="*/ 160 h 481"/>
                  <a:gd name="T34" fmla="*/ 600 w 681"/>
                  <a:gd name="T35" fmla="*/ 115 h 481"/>
                  <a:gd name="T36" fmla="*/ 620 w 681"/>
                  <a:gd name="T37" fmla="*/ 135 h 481"/>
                  <a:gd name="T38" fmla="*/ 635 w 681"/>
                  <a:gd name="T39" fmla="*/ 170 h 481"/>
                  <a:gd name="T40" fmla="*/ 650 w 681"/>
                  <a:gd name="T41" fmla="*/ 165 h 481"/>
                  <a:gd name="T42" fmla="*/ 635 w 681"/>
                  <a:gd name="T43" fmla="*/ 125 h 481"/>
                  <a:gd name="T44" fmla="*/ 615 w 681"/>
                  <a:gd name="T45" fmla="*/ 105 h 481"/>
                  <a:gd name="T46" fmla="*/ 600 w 681"/>
                  <a:gd name="T47" fmla="*/ 90 h 481"/>
                  <a:gd name="T48" fmla="*/ 635 w 681"/>
                  <a:gd name="T49" fmla="*/ 80 h 481"/>
                  <a:gd name="T50" fmla="*/ 670 w 681"/>
                  <a:gd name="T51" fmla="*/ 95 h 481"/>
                  <a:gd name="T52" fmla="*/ 675 w 681"/>
                  <a:gd name="T53" fmla="*/ 75 h 481"/>
                  <a:gd name="T54" fmla="*/ 635 w 681"/>
                  <a:gd name="T55" fmla="*/ 60 h 481"/>
                  <a:gd name="T56" fmla="*/ 595 w 681"/>
                  <a:gd name="T57" fmla="*/ 65 h 481"/>
                  <a:gd name="T58" fmla="*/ 600 w 681"/>
                  <a:gd name="T59" fmla="*/ 40 h 481"/>
                  <a:gd name="T60" fmla="*/ 625 w 681"/>
                  <a:gd name="T61" fmla="*/ 20 h 481"/>
                  <a:gd name="T62" fmla="*/ 660 w 681"/>
                  <a:gd name="T63" fmla="*/ 20 h 481"/>
                  <a:gd name="T64" fmla="*/ 681 w 681"/>
                  <a:gd name="T65" fmla="*/ 10 h 481"/>
                  <a:gd name="T66" fmla="*/ 640 w 681"/>
                  <a:gd name="T67" fmla="*/ 0 h 481"/>
                  <a:gd name="T68" fmla="*/ 605 w 681"/>
                  <a:gd name="T69" fmla="*/ 5 h 481"/>
                  <a:gd name="T70" fmla="*/ 585 w 681"/>
                  <a:gd name="T71" fmla="*/ 20 h 481"/>
                  <a:gd name="T72" fmla="*/ 535 w 681"/>
                  <a:gd name="T73" fmla="*/ 50 h 481"/>
                  <a:gd name="T74" fmla="*/ 510 w 681"/>
                  <a:gd name="T75" fmla="*/ 90 h 481"/>
                  <a:gd name="T76" fmla="*/ 470 w 681"/>
                  <a:gd name="T77" fmla="*/ 155 h 481"/>
                  <a:gd name="T78" fmla="*/ 420 w 681"/>
                  <a:gd name="T79" fmla="*/ 245 h 481"/>
                  <a:gd name="T80" fmla="*/ 360 w 681"/>
                  <a:gd name="T81" fmla="*/ 350 h 481"/>
                  <a:gd name="T82" fmla="*/ 335 w 681"/>
                  <a:gd name="T83" fmla="*/ 410 h 481"/>
                  <a:gd name="T84" fmla="*/ 310 w 681"/>
                  <a:gd name="T85" fmla="*/ 410 h 481"/>
                  <a:gd name="T86" fmla="*/ 215 w 681"/>
                  <a:gd name="T87" fmla="*/ 405 h 481"/>
                  <a:gd name="T88" fmla="*/ 145 w 681"/>
                  <a:gd name="T89" fmla="*/ 375 h 481"/>
                  <a:gd name="T90" fmla="*/ 80 w 681"/>
                  <a:gd name="T91" fmla="*/ 340 h 481"/>
                  <a:gd name="T92" fmla="*/ 30 w 681"/>
                  <a:gd name="T93" fmla="*/ 330 h 481"/>
                  <a:gd name="T94" fmla="*/ 25 w 681"/>
                  <a:gd name="T95" fmla="*/ 330 h 481"/>
                  <a:gd name="T96" fmla="*/ 0 w 681"/>
                  <a:gd name="T97" fmla="*/ 360 h 48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81"/>
                  <a:gd name="T148" fmla="*/ 0 h 481"/>
                  <a:gd name="T149" fmla="*/ 681 w 681"/>
                  <a:gd name="T150" fmla="*/ 481 h 48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81" h="481">
                    <a:moveTo>
                      <a:pt x="0" y="360"/>
                    </a:moveTo>
                    <a:lnTo>
                      <a:pt x="5" y="400"/>
                    </a:lnTo>
                    <a:lnTo>
                      <a:pt x="40" y="430"/>
                    </a:lnTo>
                    <a:lnTo>
                      <a:pt x="125" y="455"/>
                    </a:lnTo>
                    <a:lnTo>
                      <a:pt x="215" y="475"/>
                    </a:lnTo>
                    <a:lnTo>
                      <a:pt x="325" y="481"/>
                    </a:lnTo>
                    <a:lnTo>
                      <a:pt x="370" y="475"/>
                    </a:lnTo>
                    <a:lnTo>
                      <a:pt x="440" y="315"/>
                    </a:lnTo>
                    <a:lnTo>
                      <a:pt x="500" y="190"/>
                    </a:lnTo>
                    <a:lnTo>
                      <a:pt x="550" y="110"/>
                    </a:lnTo>
                    <a:lnTo>
                      <a:pt x="570" y="110"/>
                    </a:lnTo>
                    <a:lnTo>
                      <a:pt x="580" y="125"/>
                    </a:lnTo>
                    <a:lnTo>
                      <a:pt x="580" y="165"/>
                    </a:lnTo>
                    <a:lnTo>
                      <a:pt x="560" y="190"/>
                    </a:lnTo>
                    <a:lnTo>
                      <a:pt x="570" y="200"/>
                    </a:lnTo>
                    <a:lnTo>
                      <a:pt x="595" y="185"/>
                    </a:lnTo>
                    <a:lnTo>
                      <a:pt x="600" y="160"/>
                    </a:lnTo>
                    <a:lnTo>
                      <a:pt x="600" y="115"/>
                    </a:lnTo>
                    <a:lnTo>
                      <a:pt x="620" y="135"/>
                    </a:lnTo>
                    <a:lnTo>
                      <a:pt x="635" y="170"/>
                    </a:lnTo>
                    <a:lnTo>
                      <a:pt x="650" y="165"/>
                    </a:lnTo>
                    <a:lnTo>
                      <a:pt x="635" y="125"/>
                    </a:lnTo>
                    <a:lnTo>
                      <a:pt x="615" y="105"/>
                    </a:lnTo>
                    <a:lnTo>
                      <a:pt x="600" y="90"/>
                    </a:lnTo>
                    <a:lnTo>
                      <a:pt x="635" y="80"/>
                    </a:lnTo>
                    <a:lnTo>
                      <a:pt x="670" y="95"/>
                    </a:lnTo>
                    <a:lnTo>
                      <a:pt x="675" y="75"/>
                    </a:lnTo>
                    <a:lnTo>
                      <a:pt x="635" y="60"/>
                    </a:lnTo>
                    <a:lnTo>
                      <a:pt x="595" y="65"/>
                    </a:lnTo>
                    <a:lnTo>
                      <a:pt x="600" y="40"/>
                    </a:lnTo>
                    <a:lnTo>
                      <a:pt x="625" y="20"/>
                    </a:lnTo>
                    <a:lnTo>
                      <a:pt x="660" y="20"/>
                    </a:lnTo>
                    <a:lnTo>
                      <a:pt x="681" y="10"/>
                    </a:lnTo>
                    <a:lnTo>
                      <a:pt x="640" y="0"/>
                    </a:lnTo>
                    <a:lnTo>
                      <a:pt x="605" y="5"/>
                    </a:lnTo>
                    <a:lnTo>
                      <a:pt x="585" y="20"/>
                    </a:lnTo>
                    <a:lnTo>
                      <a:pt x="535" y="50"/>
                    </a:lnTo>
                    <a:lnTo>
                      <a:pt x="510" y="90"/>
                    </a:lnTo>
                    <a:lnTo>
                      <a:pt x="470" y="155"/>
                    </a:lnTo>
                    <a:lnTo>
                      <a:pt x="420" y="245"/>
                    </a:lnTo>
                    <a:lnTo>
                      <a:pt x="360" y="350"/>
                    </a:lnTo>
                    <a:lnTo>
                      <a:pt x="335" y="410"/>
                    </a:lnTo>
                    <a:lnTo>
                      <a:pt x="310" y="410"/>
                    </a:lnTo>
                    <a:lnTo>
                      <a:pt x="215" y="405"/>
                    </a:lnTo>
                    <a:lnTo>
                      <a:pt x="145" y="375"/>
                    </a:lnTo>
                    <a:lnTo>
                      <a:pt x="80" y="340"/>
                    </a:lnTo>
                    <a:lnTo>
                      <a:pt x="30" y="330"/>
                    </a:lnTo>
                    <a:lnTo>
                      <a:pt x="25" y="33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2452" y="2007"/>
                <a:ext cx="356" cy="726"/>
              </a:xfrm>
              <a:custGeom>
                <a:avLst/>
                <a:gdLst>
                  <a:gd name="T0" fmla="*/ 60 w 356"/>
                  <a:gd name="T1" fmla="*/ 75 h 726"/>
                  <a:gd name="T2" fmla="*/ 110 w 356"/>
                  <a:gd name="T3" fmla="*/ 15 h 726"/>
                  <a:gd name="T4" fmla="*/ 165 w 356"/>
                  <a:gd name="T5" fmla="*/ 0 h 726"/>
                  <a:gd name="T6" fmla="*/ 246 w 356"/>
                  <a:gd name="T7" fmla="*/ 20 h 726"/>
                  <a:gd name="T8" fmla="*/ 261 w 356"/>
                  <a:gd name="T9" fmla="*/ 60 h 726"/>
                  <a:gd name="T10" fmla="*/ 266 w 356"/>
                  <a:gd name="T11" fmla="*/ 135 h 726"/>
                  <a:gd name="T12" fmla="*/ 236 w 356"/>
                  <a:gd name="T13" fmla="*/ 255 h 726"/>
                  <a:gd name="T14" fmla="*/ 221 w 356"/>
                  <a:gd name="T15" fmla="*/ 305 h 726"/>
                  <a:gd name="T16" fmla="*/ 221 w 356"/>
                  <a:gd name="T17" fmla="*/ 360 h 726"/>
                  <a:gd name="T18" fmla="*/ 241 w 356"/>
                  <a:gd name="T19" fmla="*/ 411 h 726"/>
                  <a:gd name="T20" fmla="*/ 271 w 356"/>
                  <a:gd name="T21" fmla="*/ 451 h 726"/>
                  <a:gd name="T22" fmla="*/ 341 w 356"/>
                  <a:gd name="T23" fmla="*/ 511 h 726"/>
                  <a:gd name="T24" fmla="*/ 356 w 356"/>
                  <a:gd name="T25" fmla="*/ 576 h 726"/>
                  <a:gd name="T26" fmla="*/ 346 w 356"/>
                  <a:gd name="T27" fmla="*/ 626 h 726"/>
                  <a:gd name="T28" fmla="*/ 326 w 356"/>
                  <a:gd name="T29" fmla="*/ 666 h 726"/>
                  <a:gd name="T30" fmla="*/ 276 w 356"/>
                  <a:gd name="T31" fmla="*/ 711 h 726"/>
                  <a:gd name="T32" fmla="*/ 236 w 356"/>
                  <a:gd name="T33" fmla="*/ 726 h 726"/>
                  <a:gd name="T34" fmla="*/ 175 w 356"/>
                  <a:gd name="T35" fmla="*/ 721 h 726"/>
                  <a:gd name="T36" fmla="*/ 115 w 356"/>
                  <a:gd name="T37" fmla="*/ 706 h 726"/>
                  <a:gd name="T38" fmla="*/ 80 w 356"/>
                  <a:gd name="T39" fmla="*/ 666 h 726"/>
                  <a:gd name="T40" fmla="*/ 40 w 356"/>
                  <a:gd name="T41" fmla="*/ 601 h 726"/>
                  <a:gd name="T42" fmla="*/ 20 w 356"/>
                  <a:gd name="T43" fmla="*/ 541 h 726"/>
                  <a:gd name="T44" fmla="*/ 0 w 356"/>
                  <a:gd name="T45" fmla="*/ 436 h 726"/>
                  <a:gd name="T46" fmla="*/ 0 w 356"/>
                  <a:gd name="T47" fmla="*/ 320 h 726"/>
                  <a:gd name="T48" fmla="*/ 25 w 356"/>
                  <a:gd name="T49" fmla="*/ 195 h 726"/>
                  <a:gd name="T50" fmla="*/ 45 w 356"/>
                  <a:gd name="T51" fmla="*/ 120 h 726"/>
                  <a:gd name="T52" fmla="*/ 60 w 356"/>
                  <a:gd name="T53" fmla="*/ 75 h 72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6"/>
                  <a:gd name="T82" fmla="*/ 0 h 726"/>
                  <a:gd name="T83" fmla="*/ 356 w 356"/>
                  <a:gd name="T84" fmla="*/ 726 h 72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6" h="726">
                    <a:moveTo>
                      <a:pt x="60" y="75"/>
                    </a:moveTo>
                    <a:lnTo>
                      <a:pt x="110" y="15"/>
                    </a:lnTo>
                    <a:lnTo>
                      <a:pt x="165" y="0"/>
                    </a:lnTo>
                    <a:lnTo>
                      <a:pt x="246" y="20"/>
                    </a:lnTo>
                    <a:lnTo>
                      <a:pt x="261" y="60"/>
                    </a:lnTo>
                    <a:lnTo>
                      <a:pt x="266" y="135"/>
                    </a:lnTo>
                    <a:lnTo>
                      <a:pt x="236" y="255"/>
                    </a:lnTo>
                    <a:lnTo>
                      <a:pt x="221" y="305"/>
                    </a:lnTo>
                    <a:lnTo>
                      <a:pt x="221" y="360"/>
                    </a:lnTo>
                    <a:lnTo>
                      <a:pt x="241" y="411"/>
                    </a:lnTo>
                    <a:lnTo>
                      <a:pt x="271" y="451"/>
                    </a:lnTo>
                    <a:lnTo>
                      <a:pt x="341" y="511"/>
                    </a:lnTo>
                    <a:lnTo>
                      <a:pt x="356" y="576"/>
                    </a:lnTo>
                    <a:lnTo>
                      <a:pt x="346" y="626"/>
                    </a:lnTo>
                    <a:lnTo>
                      <a:pt x="326" y="666"/>
                    </a:lnTo>
                    <a:lnTo>
                      <a:pt x="276" y="711"/>
                    </a:lnTo>
                    <a:lnTo>
                      <a:pt x="236" y="726"/>
                    </a:lnTo>
                    <a:lnTo>
                      <a:pt x="175" y="721"/>
                    </a:lnTo>
                    <a:lnTo>
                      <a:pt x="115" y="706"/>
                    </a:lnTo>
                    <a:lnTo>
                      <a:pt x="80" y="666"/>
                    </a:lnTo>
                    <a:lnTo>
                      <a:pt x="40" y="601"/>
                    </a:lnTo>
                    <a:lnTo>
                      <a:pt x="20" y="541"/>
                    </a:lnTo>
                    <a:lnTo>
                      <a:pt x="0" y="436"/>
                    </a:lnTo>
                    <a:lnTo>
                      <a:pt x="0" y="320"/>
                    </a:lnTo>
                    <a:lnTo>
                      <a:pt x="25" y="195"/>
                    </a:lnTo>
                    <a:lnTo>
                      <a:pt x="45" y="120"/>
                    </a:lnTo>
                    <a:lnTo>
                      <a:pt x="6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603" y="2608"/>
                <a:ext cx="300" cy="836"/>
              </a:xfrm>
              <a:custGeom>
                <a:avLst/>
                <a:gdLst>
                  <a:gd name="T0" fmla="*/ 30 w 300"/>
                  <a:gd name="T1" fmla="*/ 55 h 836"/>
                  <a:gd name="T2" fmla="*/ 45 w 300"/>
                  <a:gd name="T3" fmla="*/ 10 h 836"/>
                  <a:gd name="T4" fmla="*/ 90 w 300"/>
                  <a:gd name="T5" fmla="*/ 0 h 836"/>
                  <a:gd name="T6" fmla="*/ 130 w 300"/>
                  <a:gd name="T7" fmla="*/ 20 h 836"/>
                  <a:gd name="T8" fmla="*/ 180 w 300"/>
                  <a:gd name="T9" fmla="*/ 105 h 836"/>
                  <a:gd name="T10" fmla="*/ 240 w 300"/>
                  <a:gd name="T11" fmla="*/ 205 h 836"/>
                  <a:gd name="T12" fmla="*/ 285 w 300"/>
                  <a:gd name="T13" fmla="*/ 288 h 836"/>
                  <a:gd name="T14" fmla="*/ 300 w 300"/>
                  <a:gd name="T15" fmla="*/ 375 h 836"/>
                  <a:gd name="T16" fmla="*/ 295 w 300"/>
                  <a:gd name="T17" fmla="*/ 436 h 836"/>
                  <a:gd name="T18" fmla="*/ 250 w 300"/>
                  <a:gd name="T19" fmla="*/ 516 h 836"/>
                  <a:gd name="T20" fmla="*/ 195 w 300"/>
                  <a:gd name="T21" fmla="*/ 571 h 836"/>
                  <a:gd name="T22" fmla="*/ 150 w 300"/>
                  <a:gd name="T23" fmla="*/ 596 h 836"/>
                  <a:gd name="T24" fmla="*/ 80 w 300"/>
                  <a:gd name="T25" fmla="*/ 611 h 836"/>
                  <a:gd name="T26" fmla="*/ 55 w 300"/>
                  <a:gd name="T27" fmla="*/ 636 h 836"/>
                  <a:gd name="T28" fmla="*/ 75 w 300"/>
                  <a:gd name="T29" fmla="*/ 676 h 836"/>
                  <a:gd name="T30" fmla="*/ 110 w 300"/>
                  <a:gd name="T31" fmla="*/ 711 h 836"/>
                  <a:gd name="T32" fmla="*/ 135 w 300"/>
                  <a:gd name="T33" fmla="*/ 776 h 836"/>
                  <a:gd name="T34" fmla="*/ 175 w 300"/>
                  <a:gd name="T35" fmla="*/ 771 h 836"/>
                  <a:gd name="T36" fmla="*/ 200 w 300"/>
                  <a:gd name="T37" fmla="*/ 806 h 836"/>
                  <a:gd name="T38" fmla="*/ 165 w 300"/>
                  <a:gd name="T39" fmla="*/ 836 h 836"/>
                  <a:gd name="T40" fmla="*/ 135 w 300"/>
                  <a:gd name="T41" fmla="*/ 821 h 836"/>
                  <a:gd name="T42" fmla="*/ 100 w 300"/>
                  <a:gd name="T43" fmla="*/ 796 h 836"/>
                  <a:gd name="T44" fmla="*/ 85 w 300"/>
                  <a:gd name="T45" fmla="*/ 731 h 836"/>
                  <a:gd name="T46" fmla="*/ 35 w 300"/>
                  <a:gd name="T47" fmla="*/ 686 h 836"/>
                  <a:gd name="T48" fmla="*/ 0 w 300"/>
                  <a:gd name="T49" fmla="*/ 636 h 836"/>
                  <a:gd name="T50" fmla="*/ 5 w 300"/>
                  <a:gd name="T51" fmla="*/ 601 h 836"/>
                  <a:gd name="T52" fmla="*/ 40 w 300"/>
                  <a:gd name="T53" fmla="*/ 586 h 836"/>
                  <a:gd name="T54" fmla="*/ 125 w 300"/>
                  <a:gd name="T55" fmla="*/ 556 h 836"/>
                  <a:gd name="T56" fmla="*/ 195 w 300"/>
                  <a:gd name="T57" fmla="*/ 516 h 836"/>
                  <a:gd name="T58" fmla="*/ 220 w 300"/>
                  <a:gd name="T59" fmla="*/ 456 h 836"/>
                  <a:gd name="T60" fmla="*/ 235 w 300"/>
                  <a:gd name="T61" fmla="*/ 410 h 836"/>
                  <a:gd name="T62" fmla="*/ 235 w 300"/>
                  <a:gd name="T63" fmla="*/ 370 h 836"/>
                  <a:gd name="T64" fmla="*/ 230 w 300"/>
                  <a:gd name="T65" fmla="*/ 320 h 836"/>
                  <a:gd name="T66" fmla="*/ 210 w 300"/>
                  <a:gd name="T67" fmla="*/ 280 h 836"/>
                  <a:gd name="T68" fmla="*/ 175 w 300"/>
                  <a:gd name="T69" fmla="*/ 220 h 836"/>
                  <a:gd name="T70" fmla="*/ 115 w 300"/>
                  <a:gd name="T71" fmla="*/ 155 h 836"/>
                  <a:gd name="T72" fmla="*/ 75 w 300"/>
                  <a:gd name="T73" fmla="*/ 120 h 836"/>
                  <a:gd name="T74" fmla="*/ 40 w 300"/>
                  <a:gd name="T75" fmla="*/ 80 h 836"/>
                  <a:gd name="T76" fmla="*/ 30 w 300"/>
                  <a:gd name="T77" fmla="*/ 55 h 8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300"/>
                  <a:gd name="T118" fmla="*/ 0 h 836"/>
                  <a:gd name="T119" fmla="*/ 300 w 300"/>
                  <a:gd name="T120" fmla="*/ 836 h 8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300" h="836">
                    <a:moveTo>
                      <a:pt x="30" y="55"/>
                    </a:moveTo>
                    <a:lnTo>
                      <a:pt x="45" y="10"/>
                    </a:lnTo>
                    <a:lnTo>
                      <a:pt x="90" y="0"/>
                    </a:lnTo>
                    <a:lnTo>
                      <a:pt x="130" y="20"/>
                    </a:lnTo>
                    <a:lnTo>
                      <a:pt x="180" y="105"/>
                    </a:lnTo>
                    <a:lnTo>
                      <a:pt x="240" y="205"/>
                    </a:lnTo>
                    <a:lnTo>
                      <a:pt x="285" y="288"/>
                    </a:lnTo>
                    <a:lnTo>
                      <a:pt x="300" y="375"/>
                    </a:lnTo>
                    <a:lnTo>
                      <a:pt x="295" y="436"/>
                    </a:lnTo>
                    <a:lnTo>
                      <a:pt x="250" y="516"/>
                    </a:lnTo>
                    <a:lnTo>
                      <a:pt x="195" y="571"/>
                    </a:lnTo>
                    <a:lnTo>
                      <a:pt x="150" y="596"/>
                    </a:lnTo>
                    <a:lnTo>
                      <a:pt x="80" y="611"/>
                    </a:lnTo>
                    <a:lnTo>
                      <a:pt x="55" y="636"/>
                    </a:lnTo>
                    <a:lnTo>
                      <a:pt x="75" y="676"/>
                    </a:lnTo>
                    <a:lnTo>
                      <a:pt x="110" y="711"/>
                    </a:lnTo>
                    <a:lnTo>
                      <a:pt x="135" y="776"/>
                    </a:lnTo>
                    <a:lnTo>
                      <a:pt x="175" y="771"/>
                    </a:lnTo>
                    <a:lnTo>
                      <a:pt x="200" y="806"/>
                    </a:lnTo>
                    <a:lnTo>
                      <a:pt x="165" y="836"/>
                    </a:lnTo>
                    <a:lnTo>
                      <a:pt x="135" y="821"/>
                    </a:lnTo>
                    <a:lnTo>
                      <a:pt x="100" y="796"/>
                    </a:lnTo>
                    <a:lnTo>
                      <a:pt x="85" y="731"/>
                    </a:lnTo>
                    <a:lnTo>
                      <a:pt x="35" y="686"/>
                    </a:lnTo>
                    <a:lnTo>
                      <a:pt x="0" y="636"/>
                    </a:lnTo>
                    <a:lnTo>
                      <a:pt x="5" y="601"/>
                    </a:lnTo>
                    <a:lnTo>
                      <a:pt x="40" y="586"/>
                    </a:lnTo>
                    <a:lnTo>
                      <a:pt x="125" y="556"/>
                    </a:lnTo>
                    <a:lnTo>
                      <a:pt x="195" y="516"/>
                    </a:lnTo>
                    <a:lnTo>
                      <a:pt x="220" y="456"/>
                    </a:lnTo>
                    <a:lnTo>
                      <a:pt x="235" y="410"/>
                    </a:lnTo>
                    <a:lnTo>
                      <a:pt x="235" y="370"/>
                    </a:lnTo>
                    <a:lnTo>
                      <a:pt x="230" y="320"/>
                    </a:lnTo>
                    <a:lnTo>
                      <a:pt x="210" y="280"/>
                    </a:lnTo>
                    <a:lnTo>
                      <a:pt x="175" y="220"/>
                    </a:lnTo>
                    <a:lnTo>
                      <a:pt x="115" y="155"/>
                    </a:lnTo>
                    <a:lnTo>
                      <a:pt x="75" y="120"/>
                    </a:lnTo>
                    <a:lnTo>
                      <a:pt x="40" y="80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613" y="2422"/>
                <a:ext cx="621" cy="441"/>
              </a:xfrm>
              <a:custGeom>
                <a:avLst/>
                <a:gdLst>
                  <a:gd name="T0" fmla="*/ 0 w 621"/>
                  <a:gd name="T1" fmla="*/ 225 h 441"/>
                  <a:gd name="T2" fmla="*/ 5 w 621"/>
                  <a:gd name="T3" fmla="*/ 265 h 441"/>
                  <a:gd name="T4" fmla="*/ 80 w 621"/>
                  <a:gd name="T5" fmla="*/ 295 h 441"/>
                  <a:gd name="T6" fmla="*/ 160 w 621"/>
                  <a:gd name="T7" fmla="*/ 300 h 441"/>
                  <a:gd name="T8" fmla="*/ 235 w 621"/>
                  <a:gd name="T9" fmla="*/ 270 h 441"/>
                  <a:gd name="T10" fmla="*/ 290 w 621"/>
                  <a:gd name="T11" fmla="*/ 185 h 441"/>
                  <a:gd name="T12" fmla="*/ 330 w 621"/>
                  <a:gd name="T13" fmla="*/ 100 h 441"/>
                  <a:gd name="T14" fmla="*/ 345 w 621"/>
                  <a:gd name="T15" fmla="*/ 85 h 441"/>
                  <a:gd name="T16" fmla="*/ 370 w 621"/>
                  <a:gd name="T17" fmla="*/ 90 h 441"/>
                  <a:gd name="T18" fmla="*/ 405 w 621"/>
                  <a:gd name="T19" fmla="*/ 160 h 441"/>
                  <a:gd name="T20" fmla="*/ 435 w 621"/>
                  <a:gd name="T21" fmla="*/ 285 h 441"/>
                  <a:gd name="T22" fmla="*/ 455 w 621"/>
                  <a:gd name="T23" fmla="*/ 380 h 441"/>
                  <a:gd name="T24" fmla="*/ 465 w 621"/>
                  <a:gd name="T25" fmla="*/ 430 h 441"/>
                  <a:gd name="T26" fmla="*/ 495 w 621"/>
                  <a:gd name="T27" fmla="*/ 441 h 441"/>
                  <a:gd name="T28" fmla="*/ 520 w 621"/>
                  <a:gd name="T29" fmla="*/ 420 h 441"/>
                  <a:gd name="T30" fmla="*/ 540 w 621"/>
                  <a:gd name="T31" fmla="*/ 350 h 441"/>
                  <a:gd name="T32" fmla="*/ 570 w 621"/>
                  <a:gd name="T33" fmla="*/ 285 h 441"/>
                  <a:gd name="T34" fmla="*/ 585 w 621"/>
                  <a:gd name="T35" fmla="*/ 205 h 441"/>
                  <a:gd name="T36" fmla="*/ 615 w 621"/>
                  <a:gd name="T37" fmla="*/ 200 h 441"/>
                  <a:gd name="T38" fmla="*/ 621 w 621"/>
                  <a:gd name="T39" fmla="*/ 185 h 441"/>
                  <a:gd name="T40" fmla="*/ 600 w 621"/>
                  <a:gd name="T41" fmla="*/ 165 h 441"/>
                  <a:gd name="T42" fmla="*/ 565 w 621"/>
                  <a:gd name="T43" fmla="*/ 170 h 441"/>
                  <a:gd name="T44" fmla="*/ 550 w 621"/>
                  <a:gd name="T45" fmla="*/ 220 h 441"/>
                  <a:gd name="T46" fmla="*/ 545 w 621"/>
                  <a:gd name="T47" fmla="*/ 260 h 441"/>
                  <a:gd name="T48" fmla="*/ 525 w 621"/>
                  <a:gd name="T49" fmla="*/ 315 h 441"/>
                  <a:gd name="T50" fmla="*/ 500 w 621"/>
                  <a:gd name="T51" fmla="*/ 335 h 441"/>
                  <a:gd name="T52" fmla="*/ 480 w 621"/>
                  <a:gd name="T53" fmla="*/ 275 h 441"/>
                  <a:gd name="T54" fmla="*/ 455 w 621"/>
                  <a:gd name="T55" fmla="*/ 170 h 441"/>
                  <a:gd name="T56" fmla="*/ 440 w 621"/>
                  <a:gd name="T57" fmla="*/ 120 h 441"/>
                  <a:gd name="T58" fmla="*/ 410 w 621"/>
                  <a:gd name="T59" fmla="*/ 60 h 441"/>
                  <a:gd name="T60" fmla="*/ 385 w 621"/>
                  <a:gd name="T61" fmla="*/ 15 h 441"/>
                  <a:gd name="T62" fmla="*/ 340 w 621"/>
                  <a:gd name="T63" fmla="*/ 0 h 441"/>
                  <a:gd name="T64" fmla="*/ 320 w 621"/>
                  <a:gd name="T65" fmla="*/ 5 h 441"/>
                  <a:gd name="T66" fmla="*/ 290 w 621"/>
                  <a:gd name="T67" fmla="*/ 70 h 441"/>
                  <a:gd name="T68" fmla="*/ 255 w 621"/>
                  <a:gd name="T69" fmla="*/ 150 h 441"/>
                  <a:gd name="T70" fmla="*/ 220 w 621"/>
                  <a:gd name="T71" fmla="*/ 185 h 441"/>
                  <a:gd name="T72" fmla="*/ 175 w 621"/>
                  <a:gd name="T73" fmla="*/ 220 h 441"/>
                  <a:gd name="T74" fmla="*/ 120 w 621"/>
                  <a:gd name="T75" fmla="*/ 190 h 441"/>
                  <a:gd name="T76" fmla="*/ 55 w 621"/>
                  <a:gd name="T77" fmla="*/ 170 h 441"/>
                  <a:gd name="T78" fmla="*/ 30 w 621"/>
                  <a:gd name="T79" fmla="*/ 190 h 441"/>
                  <a:gd name="T80" fmla="*/ 0 w 621"/>
                  <a:gd name="T81" fmla="*/ 225 h 44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621"/>
                  <a:gd name="T124" fmla="*/ 0 h 441"/>
                  <a:gd name="T125" fmla="*/ 621 w 621"/>
                  <a:gd name="T126" fmla="*/ 441 h 44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621" h="441">
                    <a:moveTo>
                      <a:pt x="0" y="225"/>
                    </a:moveTo>
                    <a:lnTo>
                      <a:pt x="5" y="265"/>
                    </a:lnTo>
                    <a:lnTo>
                      <a:pt x="80" y="295"/>
                    </a:lnTo>
                    <a:lnTo>
                      <a:pt x="160" y="300"/>
                    </a:lnTo>
                    <a:lnTo>
                      <a:pt x="235" y="270"/>
                    </a:lnTo>
                    <a:lnTo>
                      <a:pt x="290" y="185"/>
                    </a:lnTo>
                    <a:lnTo>
                      <a:pt x="330" y="100"/>
                    </a:lnTo>
                    <a:lnTo>
                      <a:pt x="345" y="85"/>
                    </a:lnTo>
                    <a:lnTo>
                      <a:pt x="370" y="90"/>
                    </a:lnTo>
                    <a:lnTo>
                      <a:pt x="405" y="160"/>
                    </a:lnTo>
                    <a:lnTo>
                      <a:pt x="435" y="285"/>
                    </a:lnTo>
                    <a:lnTo>
                      <a:pt x="455" y="380"/>
                    </a:lnTo>
                    <a:lnTo>
                      <a:pt x="465" y="430"/>
                    </a:lnTo>
                    <a:lnTo>
                      <a:pt x="495" y="441"/>
                    </a:lnTo>
                    <a:lnTo>
                      <a:pt x="520" y="420"/>
                    </a:lnTo>
                    <a:lnTo>
                      <a:pt x="540" y="350"/>
                    </a:lnTo>
                    <a:lnTo>
                      <a:pt x="570" y="285"/>
                    </a:lnTo>
                    <a:lnTo>
                      <a:pt x="585" y="205"/>
                    </a:lnTo>
                    <a:lnTo>
                      <a:pt x="615" y="200"/>
                    </a:lnTo>
                    <a:lnTo>
                      <a:pt x="621" y="185"/>
                    </a:lnTo>
                    <a:lnTo>
                      <a:pt x="600" y="165"/>
                    </a:lnTo>
                    <a:lnTo>
                      <a:pt x="565" y="170"/>
                    </a:lnTo>
                    <a:lnTo>
                      <a:pt x="550" y="220"/>
                    </a:lnTo>
                    <a:lnTo>
                      <a:pt x="545" y="260"/>
                    </a:lnTo>
                    <a:lnTo>
                      <a:pt x="525" y="315"/>
                    </a:lnTo>
                    <a:lnTo>
                      <a:pt x="500" y="335"/>
                    </a:lnTo>
                    <a:lnTo>
                      <a:pt x="480" y="275"/>
                    </a:lnTo>
                    <a:lnTo>
                      <a:pt x="455" y="170"/>
                    </a:lnTo>
                    <a:lnTo>
                      <a:pt x="440" y="120"/>
                    </a:lnTo>
                    <a:lnTo>
                      <a:pt x="410" y="60"/>
                    </a:lnTo>
                    <a:lnTo>
                      <a:pt x="385" y="15"/>
                    </a:lnTo>
                    <a:lnTo>
                      <a:pt x="340" y="0"/>
                    </a:lnTo>
                    <a:lnTo>
                      <a:pt x="320" y="5"/>
                    </a:lnTo>
                    <a:lnTo>
                      <a:pt x="290" y="70"/>
                    </a:lnTo>
                    <a:lnTo>
                      <a:pt x="255" y="150"/>
                    </a:lnTo>
                    <a:lnTo>
                      <a:pt x="220" y="185"/>
                    </a:lnTo>
                    <a:lnTo>
                      <a:pt x="175" y="220"/>
                    </a:lnTo>
                    <a:lnTo>
                      <a:pt x="120" y="190"/>
                    </a:lnTo>
                    <a:lnTo>
                      <a:pt x="55" y="170"/>
                    </a:lnTo>
                    <a:lnTo>
                      <a:pt x="30" y="190"/>
                    </a:lnTo>
                    <a:lnTo>
                      <a:pt x="0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2177" y="1952"/>
              <a:ext cx="421" cy="686"/>
              <a:chOff x="2177" y="1952"/>
              <a:chExt cx="421" cy="686"/>
            </a:xfrm>
          </p:grpSpPr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192" y="1962"/>
                <a:ext cx="391" cy="656"/>
              </a:xfrm>
              <a:custGeom>
                <a:avLst/>
                <a:gdLst>
                  <a:gd name="T0" fmla="*/ 100 w 391"/>
                  <a:gd name="T1" fmla="*/ 95 h 656"/>
                  <a:gd name="T2" fmla="*/ 130 w 391"/>
                  <a:gd name="T3" fmla="*/ 35 h 656"/>
                  <a:gd name="T4" fmla="*/ 150 w 391"/>
                  <a:gd name="T5" fmla="*/ 15 h 656"/>
                  <a:gd name="T6" fmla="*/ 180 w 391"/>
                  <a:gd name="T7" fmla="*/ 5 h 656"/>
                  <a:gd name="T8" fmla="*/ 220 w 391"/>
                  <a:gd name="T9" fmla="*/ 0 h 656"/>
                  <a:gd name="T10" fmla="*/ 270 w 391"/>
                  <a:gd name="T11" fmla="*/ 10 h 656"/>
                  <a:gd name="T12" fmla="*/ 340 w 391"/>
                  <a:gd name="T13" fmla="*/ 45 h 656"/>
                  <a:gd name="T14" fmla="*/ 360 w 391"/>
                  <a:gd name="T15" fmla="*/ 75 h 656"/>
                  <a:gd name="T16" fmla="*/ 380 w 391"/>
                  <a:gd name="T17" fmla="*/ 105 h 656"/>
                  <a:gd name="T18" fmla="*/ 385 w 391"/>
                  <a:gd name="T19" fmla="*/ 135 h 656"/>
                  <a:gd name="T20" fmla="*/ 391 w 391"/>
                  <a:gd name="T21" fmla="*/ 175 h 656"/>
                  <a:gd name="T22" fmla="*/ 391 w 391"/>
                  <a:gd name="T23" fmla="*/ 225 h 656"/>
                  <a:gd name="T24" fmla="*/ 385 w 391"/>
                  <a:gd name="T25" fmla="*/ 275 h 656"/>
                  <a:gd name="T26" fmla="*/ 380 w 391"/>
                  <a:gd name="T27" fmla="*/ 315 h 656"/>
                  <a:gd name="T28" fmla="*/ 380 w 391"/>
                  <a:gd name="T29" fmla="*/ 356 h 656"/>
                  <a:gd name="T30" fmla="*/ 380 w 391"/>
                  <a:gd name="T31" fmla="*/ 391 h 656"/>
                  <a:gd name="T32" fmla="*/ 385 w 391"/>
                  <a:gd name="T33" fmla="*/ 436 h 656"/>
                  <a:gd name="T34" fmla="*/ 391 w 391"/>
                  <a:gd name="T35" fmla="*/ 476 h 656"/>
                  <a:gd name="T36" fmla="*/ 385 w 391"/>
                  <a:gd name="T37" fmla="*/ 506 h 656"/>
                  <a:gd name="T38" fmla="*/ 370 w 391"/>
                  <a:gd name="T39" fmla="*/ 556 h 656"/>
                  <a:gd name="T40" fmla="*/ 350 w 391"/>
                  <a:gd name="T41" fmla="*/ 586 h 656"/>
                  <a:gd name="T42" fmla="*/ 330 w 391"/>
                  <a:gd name="T43" fmla="*/ 611 h 656"/>
                  <a:gd name="T44" fmla="*/ 285 w 391"/>
                  <a:gd name="T45" fmla="*/ 626 h 656"/>
                  <a:gd name="T46" fmla="*/ 235 w 391"/>
                  <a:gd name="T47" fmla="*/ 641 h 656"/>
                  <a:gd name="T48" fmla="*/ 180 w 391"/>
                  <a:gd name="T49" fmla="*/ 646 h 656"/>
                  <a:gd name="T50" fmla="*/ 135 w 391"/>
                  <a:gd name="T51" fmla="*/ 656 h 656"/>
                  <a:gd name="T52" fmla="*/ 80 w 391"/>
                  <a:gd name="T53" fmla="*/ 641 h 656"/>
                  <a:gd name="T54" fmla="*/ 30 w 391"/>
                  <a:gd name="T55" fmla="*/ 591 h 656"/>
                  <a:gd name="T56" fmla="*/ 10 w 391"/>
                  <a:gd name="T57" fmla="*/ 541 h 656"/>
                  <a:gd name="T58" fmla="*/ 0 w 391"/>
                  <a:gd name="T59" fmla="*/ 471 h 656"/>
                  <a:gd name="T60" fmla="*/ 0 w 391"/>
                  <a:gd name="T61" fmla="*/ 391 h 656"/>
                  <a:gd name="T62" fmla="*/ 15 w 391"/>
                  <a:gd name="T63" fmla="*/ 320 h 656"/>
                  <a:gd name="T64" fmla="*/ 30 w 391"/>
                  <a:gd name="T65" fmla="*/ 255 h 656"/>
                  <a:gd name="T66" fmla="*/ 50 w 391"/>
                  <a:gd name="T67" fmla="*/ 200 h 656"/>
                  <a:gd name="T68" fmla="*/ 60 w 391"/>
                  <a:gd name="T69" fmla="*/ 170 h 656"/>
                  <a:gd name="T70" fmla="*/ 75 w 391"/>
                  <a:gd name="T71" fmla="*/ 120 h 656"/>
                  <a:gd name="T72" fmla="*/ 100 w 391"/>
                  <a:gd name="T73" fmla="*/ 95 h 65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91"/>
                  <a:gd name="T112" fmla="*/ 0 h 656"/>
                  <a:gd name="T113" fmla="*/ 391 w 391"/>
                  <a:gd name="T114" fmla="*/ 656 h 65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91" h="656">
                    <a:moveTo>
                      <a:pt x="100" y="95"/>
                    </a:moveTo>
                    <a:lnTo>
                      <a:pt x="130" y="35"/>
                    </a:lnTo>
                    <a:lnTo>
                      <a:pt x="150" y="15"/>
                    </a:lnTo>
                    <a:lnTo>
                      <a:pt x="180" y="5"/>
                    </a:lnTo>
                    <a:lnTo>
                      <a:pt x="220" y="0"/>
                    </a:lnTo>
                    <a:lnTo>
                      <a:pt x="270" y="10"/>
                    </a:lnTo>
                    <a:lnTo>
                      <a:pt x="340" y="45"/>
                    </a:lnTo>
                    <a:lnTo>
                      <a:pt x="360" y="75"/>
                    </a:lnTo>
                    <a:lnTo>
                      <a:pt x="380" y="105"/>
                    </a:lnTo>
                    <a:lnTo>
                      <a:pt x="385" y="135"/>
                    </a:lnTo>
                    <a:lnTo>
                      <a:pt x="391" y="175"/>
                    </a:lnTo>
                    <a:lnTo>
                      <a:pt x="391" y="225"/>
                    </a:lnTo>
                    <a:lnTo>
                      <a:pt x="385" y="275"/>
                    </a:lnTo>
                    <a:lnTo>
                      <a:pt x="380" y="315"/>
                    </a:lnTo>
                    <a:lnTo>
                      <a:pt x="380" y="356"/>
                    </a:lnTo>
                    <a:lnTo>
                      <a:pt x="380" y="391"/>
                    </a:lnTo>
                    <a:lnTo>
                      <a:pt x="385" y="436"/>
                    </a:lnTo>
                    <a:lnTo>
                      <a:pt x="391" y="476"/>
                    </a:lnTo>
                    <a:lnTo>
                      <a:pt x="385" y="506"/>
                    </a:lnTo>
                    <a:lnTo>
                      <a:pt x="370" y="556"/>
                    </a:lnTo>
                    <a:lnTo>
                      <a:pt x="350" y="586"/>
                    </a:lnTo>
                    <a:lnTo>
                      <a:pt x="330" y="611"/>
                    </a:lnTo>
                    <a:lnTo>
                      <a:pt x="285" y="626"/>
                    </a:lnTo>
                    <a:lnTo>
                      <a:pt x="235" y="641"/>
                    </a:lnTo>
                    <a:lnTo>
                      <a:pt x="180" y="646"/>
                    </a:lnTo>
                    <a:lnTo>
                      <a:pt x="135" y="656"/>
                    </a:lnTo>
                    <a:lnTo>
                      <a:pt x="80" y="641"/>
                    </a:lnTo>
                    <a:lnTo>
                      <a:pt x="30" y="591"/>
                    </a:lnTo>
                    <a:lnTo>
                      <a:pt x="10" y="541"/>
                    </a:lnTo>
                    <a:lnTo>
                      <a:pt x="0" y="471"/>
                    </a:lnTo>
                    <a:lnTo>
                      <a:pt x="0" y="391"/>
                    </a:lnTo>
                    <a:lnTo>
                      <a:pt x="15" y="320"/>
                    </a:lnTo>
                    <a:lnTo>
                      <a:pt x="30" y="255"/>
                    </a:lnTo>
                    <a:lnTo>
                      <a:pt x="50" y="200"/>
                    </a:lnTo>
                    <a:lnTo>
                      <a:pt x="60" y="170"/>
                    </a:lnTo>
                    <a:lnTo>
                      <a:pt x="75" y="120"/>
                    </a:lnTo>
                    <a:lnTo>
                      <a:pt x="100" y="95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26"/>
              <p:cNvSpPr>
                <a:spLocks/>
              </p:cNvSpPr>
              <p:nvPr/>
            </p:nvSpPr>
            <p:spPr bwMode="auto">
              <a:xfrm>
                <a:off x="2177" y="1952"/>
                <a:ext cx="421" cy="686"/>
              </a:xfrm>
              <a:custGeom>
                <a:avLst/>
                <a:gdLst>
                  <a:gd name="T0" fmla="*/ 190 w 421"/>
                  <a:gd name="T1" fmla="*/ 25 h 686"/>
                  <a:gd name="T2" fmla="*/ 255 w 421"/>
                  <a:gd name="T3" fmla="*/ 70 h 686"/>
                  <a:gd name="T4" fmla="*/ 240 w 421"/>
                  <a:gd name="T5" fmla="*/ 220 h 686"/>
                  <a:gd name="T6" fmla="*/ 290 w 421"/>
                  <a:gd name="T7" fmla="*/ 95 h 686"/>
                  <a:gd name="T8" fmla="*/ 365 w 421"/>
                  <a:gd name="T9" fmla="*/ 85 h 686"/>
                  <a:gd name="T10" fmla="*/ 395 w 421"/>
                  <a:gd name="T11" fmla="*/ 185 h 686"/>
                  <a:gd name="T12" fmla="*/ 265 w 421"/>
                  <a:gd name="T13" fmla="*/ 240 h 686"/>
                  <a:gd name="T14" fmla="*/ 290 w 421"/>
                  <a:gd name="T15" fmla="*/ 260 h 686"/>
                  <a:gd name="T16" fmla="*/ 395 w 421"/>
                  <a:gd name="T17" fmla="*/ 230 h 686"/>
                  <a:gd name="T18" fmla="*/ 380 w 421"/>
                  <a:gd name="T19" fmla="*/ 386 h 686"/>
                  <a:gd name="T20" fmla="*/ 300 w 421"/>
                  <a:gd name="T21" fmla="*/ 481 h 686"/>
                  <a:gd name="T22" fmla="*/ 200 w 421"/>
                  <a:gd name="T23" fmla="*/ 506 h 686"/>
                  <a:gd name="T24" fmla="*/ 375 w 421"/>
                  <a:gd name="T25" fmla="*/ 486 h 686"/>
                  <a:gd name="T26" fmla="*/ 350 w 421"/>
                  <a:gd name="T27" fmla="*/ 601 h 686"/>
                  <a:gd name="T28" fmla="*/ 225 w 421"/>
                  <a:gd name="T29" fmla="*/ 641 h 686"/>
                  <a:gd name="T30" fmla="*/ 200 w 421"/>
                  <a:gd name="T31" fmla="*/ 516 h 686"/>
                  <a:gd name="T32" fmla="*/ 220 w 421"/>
                  <a:gd name="T33" fmla="*/ 356 h 686"/>
                  <a:gd name="T34" fmla="*/ 235 w 421"/>
                  <a:gd name="T35" fmla="*/ 230 h 686"/>
                  <a:gd name="T36" fmla="*/ 140 w 421"/>
                  <a:gd name="T37" fmla="*/ 145 h 686"/>
                  <a:gd name="T38" fmla="*/ 130 w 421"/>
                  <a:gd name="T39" fmla="*/ 185 h 686"/>
                  <a:gd name="T40" fmla="*/ 220 w 421"/>
                  <a:gd name="T41" fmla="*/ 265 h 686"/>
                  <a:gd name="T42" fmla="*/ 180 w 421"/>
                  <a:gd name="T43" fmla="*/ 421 h 686"/>
                  <a:gd name="T44" fmla="*/ 95 w 421"/>
                  <a:gd name="T45" fmla="*/ 416 h 686"/>
                  <a:gd name="T46" fmla="*/ 50 w 421"/>
                  <a:gd name="T47" fmla="*/ 386 h 686"/>
                  <a:gd name="T48" fmla="*/ 120 w 421"/>
                  <a:gd name="T49" fmla="*/ 481 h 686"/>
                  <a:gd name="T50" fmla="*/ 160 w 421"/>
                  <a:gd name="T51" fmla="*/ 536 h 686"/>
                  <a:gd name="T52" fmla="*/ 185 w 421"/>
                  <a:gd name="T53" fmla="*/ 621 h 686"/>
                  <a:gd name="T54" fmla="*/ 135 w 421"/>
                  <a:gd name="T55" fmla="*/ 651 h 686"/>
                  <a:gd name="T56" fmla="*/ 50 w 421"/>
                  <a:gd name="T57" fmla="*/ 541 h 686"/>
                  <a:gd name="T58" fmla="*/ 35 w 421"/>
                  <a:gd name="T59" fmla="*/ 406 h 686"/>
                  <a:gd name="T60" fmla="*/ 65 w 421"/>
                  <a:gd name="T61" fmla="*/ 240 h 686"/>
                  <a:gd name="T62" fmla="*/ 45 w 421"/>
                  <a:gd name="T63" fmla="*/ 235 h 686"/>
                  <a:gd name="T64" fmla="*/ 0 w 421"/>
                  <a:gd name="T65" fmla="*/ 406 h 686"/>
                  <a:gd name="T66" fmla="*/ 35 w 421"/>
                  <a:gd name="T67" fmla="*/ 611 h 686"/>
                  <a:gd name="T68" fmla="*/ 180 w 421"/>
                  <a:gd name="T69" fmla="*/ 686 h 686"/>
                  <a:gd name="T70" fmla="*/ 275 w 421"/>
                  <a:gd name="T71" fmla="*/ 666 h 686"/>
                  <a:gd name="T72" fmla="*/ 390 w 421"/>
                  <a:gd name="T73" fmla="*/ 581 h 686"/>
                  <a:gd name="T74" fmla="*/ 415 w 421"/>
                  <a:gd name="T75" fmla="*/ 466 h 686"/>
                  <a:gd name="T76" fmla="*/ 410 w 421"/>
                  <a:gd name="T77" fmla="*/ 340 h 686"/>
                  <a:gd name="T78" fmla="*/ 415 w 421"/>
                  <a:gd name="T79" fmla="*/ 175 h 686"/>
                  <a:gd name="T80" fmla="*/ 370 w 421"/>
                  <a:gd name="T81" fmla="*/ 35 h 686"/>
                  <a:gd name="T82" fmla="*/ 225 w 421"/>
                  <a:gd name="T83" fmla="*/ 0 h 686"/>
                  <a:gd name="T84" fmla="*/ 120 w 421"/>
                  <a:gd name="T85" fmla="*/ 80 h 686"/>
                  <a:gd name="T86" fmla="*/ 95 w 421"/>
                  <a:gd name="T87" fmla="*/ 155 h 6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21"/>
                  <a:gd name="T133" fmla="*/ 0 h 686"/>
                  <a:gd name="T134" fmla="*/ 421 w 421"/>
                  <a:gd name="T135" fmla="*/ 686 h 6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21" h="686">
                    <a:moveTo>
                      <a:pt x="130" y="100"/>
                    </a:moveTo>
                    <a:lnTo>
                      <a:pt x="160" y="50"/>
                    </a:lnTo>
                    <a:lnTo>
                      <a:pt x="190" y="25"/>
                    </a:lnTo>
                    <a:lnTo>
                      <a:pt x="250" y="25"/>
                    </a:lnTo>
                    <a:lnTo>
                      <a:pt x="290" y="35"/>
                    </a:lnTo>
                    <a:lnTo>
                      <a:pt x="255" y="70"/>
                    </a:lnTo>
                    <a:lnTo>
                      <a:pt x="235" y="135"/>
                    </a:lnTo>
                    <a:lnTo>
                      <a:pt x="235" y="200"/>
                    </a:lnTo>
                    <a:lnTo>
                      <a:pt x="240" y="220"/>
                    </a:lnTo>
                    <a:lnTo>
                      <a:pt x="255" y="185"/>
                    </a:lnTo>
                    <a:lnTo>
                      <a:pt x="265" y="130"/>
                    </a:lnTo>
                    <a:lnTo>
                      <a:pt x="290" y="95"/>
                    </a:lnTo>
                    <a:lnTo>
                      <a:pt x="305" y="75"/>
                    </a:lnTo>
                    <a:lnTo>
                      <a:pt x="335" y="55"/>
                    </a:lnTo>
                    <a:lnTo>
                      <a:pt x="365" y="85"/>
                    </a:lnTo>
                    <a:lnTo>
                      <a:pt x="390" y="120"/>
                    </a:lnTo>
                    <a:lnTo>
                      <a:pt x="395" y="165"/>
                    </a:lnTo>
                    <a:lnTo>
                      <a:pt x="395" y="185"/>
                    </a:lnTo>
                    <a:lnTo>
                      <a:pt x="360" y="225"/>
                    </a:lnTo>
                    <a:lnTo>
                      <a:pt x="305" y="240"/>
                    </a:lnTo>
                    <a:lnTo>
                      <a:pt x="265" y="240"/>
                    </a:lnTo>
                    <a:lnTo>
                      <a:pt x="250" y="235"/>
                    </a:lnTo>
                    <a:lnTo>
                      <a:pt x="245" y="260"/>
                    </a:lnTo>
                    <a:lnTo>
                      <a:pt x="290" y="260"/>
                    </a:lnTo>
                    <a:lnTo>
                      <a:pt x="350" y="255"/>
                    </a:lnTo>
                    <a:lnTo>
                      <a:pt x="385" y="245"/>
                    </a:lnTo>
                    <a:lnTo>
                      <a:pt x="395" y="230"/>
                    </a:lnTo>
                    <a:lnTo>
                      <a:pt x="395" y="275"/>
                    </a:lnTo>
                    <a:lnTo>
                      <a:pt x="385" y="330"/>
                    </a:lnTo>
                    <a:lnTo>
                      <a:pt x="380" y="386"/>
                    </a:lnTo>
                    <a:lnTo>
                      <a:pt x="390" y="436"/>
                    </a:lnTo>
                    <a:lnTo>
                      <a:pt x="350" y="466"/>
                    </a:lnTo>
                    <a:lnTo>
                      <a:pt x="300" y="481"/>
                    </a:lnTo>
                    <a:lnTo>
                      <a:pt x="245" y="481"/>
                    </a:lnTo>
                    <a:lnTo>
                      <a:pt x="205" y="481"/>
                    </a:lnTo>
                    <a:lnTo>
                      <a:pt x="200" y="506"/>
                    </a:lnTo>
                    <a:lnTo>
                      <a:pt x="260" y="506"/>
                    </a:lnTo>
                    <a:lnTo>
                      <a:pt x="315" y="496"/>
                    </a:lnTo>
                    <a:lnTo>
                      <a:pt x="375" y="486"/>
                    </a:lnTo>
                    <a:lnTo>
                      <a:pt x="395" y="471"/>
                    </a:lnTo>
                    <a:lnTo>
                      <a:pt x="390" y="526"/>
                    </a:lnTo>
                    <a:lnTo>
                      <a:pt x="350" y="601"/>
                    </a:lnTo>
                    <a:lnTo>
                      <a:pt x="310" y="621"/>
                    </a:lnTo>
                    <a:lnTo>
                      <a:pt x="265" y="636"/>
                    </a:lnTo>
                    <a:lnTo>
                      <a:pt x="225" y="641"/>
                    </a:lnTo>
                    <a:lnTo>
                      <a:pt x="200" y="606"/>
                    </a:lnTo>
                    <a:lnTo>
                      <a:pt x="185" y="551"/>
                    </a:lnTo>
                    <a:lnTo>
                      <a:pt x="200" y="516"/>
                    </a:lnTo>
                    <a:lnTo>
                      <a:pt x="200" y="476"/>
                    </a:lnTo>
                    <a:lnTo>
                      <a:pt x="200" y="426"/>
                    </a:lnTo>
                    <a:lnTo>
                      <a:pt x="220" y="356"/>
                    </a:lnTo>
                    <a:lnTo>
                      <a:pt x="240" y="295"/>
                    </a:lnTo>
                    <a:lnTo>
                      <a:pt x="240" y="255"/>
                    </a:lnTo>
                    <a:lnTo>
                      <a:pt x="235" y="230"/>
                    </a:lnTo>
                    <a:lnTo>
                      <a:pt x="205" y="225"/>
                    </a:lnTo>
                    <a:lnTo>
                      <a:pt x="160" y="190"/>
                    </a:lnTo>
                    <a:lnTo>
                      <a:pt x="140" y="145"/>
                    </a:lnTo>
                    <a:lnTo>
                      <a:pt x="120" y="120"/>
                    </a:lnTo>
                    <a:lnTo>
                      <a:pt x="115" y="145"/>
                    </a:lnTo>
                    <a:lnTo>
                      <a:pt x="130" y="185"/>
                    </a:lnTo>
                    <a:lnTo>
                      <a:pt x="160" y="220"/>
                    </a:lnTo>
                    <a:lnTo>
                      <a:pt x="190" y="250"/>
                    </a:lnTo>
                    <a:lnTo>
                      <a:pt x="220" y="265"/>
                    </a:lnTo>
                    <a:lnTo>
                      <a:pt x="200" y="330"/>
                    </a:lnTo>
                    <a:lnTo>
                      <a:pt x="185" y="376"/>
                    </a:lnTo>
                    <a:lnTo>
                      <a:pt x="180" y="421"/>
                    </a:lnTo>
                    <a:lnTo>
                      <a:pt x="170" y="461"/>
                    </a:lnTo>
                    <a:lnTo>
                      <a:pt x="140" y="461"/>
                    </a:lnTo>
                    <a:lnTo>
                      <a:pt x="95" y="416"/>
                    </a:lnTo>
                    <a:lnTo>
                      <a:pt x="70" y="381"/>
                    </a:lnTo>
                    <a:lnTo>
                      <a:pt x="50" y="356"/>
                    </a:lnTo>
                    <a:lnTo>
                      <a:pt x="50" y="386"/>
                    </a:lnTo>
                    <a:lnTo>
                      <a:pt x="70" y="416"/>
                    </a:lnTo>
                    <a:lnTo>
                      <a:pt x="105" y="451"/>
                    </a:lnTo>
                    <a:lnTo>
                      <a:pt x="120" y="481"/>
                    </a:lnTo>
                    <a:lnTo>
                      <a:pt x="150" y="496"/>
                    </a:lnTo>
                    <a:lnTo>
                      <a:pt x="165" y="511"/>
                    </a:lnTo>
                    <a:lnTo>
                      <a:pt x="160" y="536"/>
                    </a:lnTo>
                    <a:lnTo>
                      <a:pt x="165" y="571"/>
                    </a:lnTo>
                    <a:lnTo>
                      <a:pt x="170" y="601"/>
                    </a:lnTo>
                    <a:lnTo>
                      <a:pt x="185" y="621"/>
                    </a:lnTo>
                    <a:lnTo>
                      <a:pt x="190" y="646"/>
                    </a:lnTo>
                    <a:lnTo>
                      <a:pt x="175" y="656"/>
                    </a:lnTo>
                    <a:lnTo>
                      <a:pt x="135" y="651"/>
                    </a:lnTo>
                    <a:lnTo>
                      <a:pt x="95" y="626"/>
                    </a:lnTo>
                    <a:lnTo>
                      <a:pt x="65" y="586"/>
                    </a:lnTo>
                    <a:lnTo>
                      <a:pt x="50" y="541"/>
                    </a:lnTo>
                    <a:lnTo>
                      <a:pt x="35" y="506"/>
                    </a:lnTo>
                    <a:lnTo>
                      <a:pt x="35" y="461"/>
                    </a:lnTo>
                    <a:lnTo>
                      <a:pt x="35" y="406"/>
                    </a:lnTo>
                    <a:lnTo>
                      <a:pt x="45" y="371"/>
                    </a:lnTo>
                    <a:lnTo>
                      <a:pt x="50" y="325"/>
                    </a:lnTo>
                    <a:lnTo>
                      <a:pt x="65" y="240"/>
                    </a:lnTo>
                    <a:lnTo>
                      <a:pt x="90" y="165"/>
                    </a:lnTo>
                    <a:lnTo>
                      <a:pt x="65" y="175"/>
                    </a:lnTo>
                    <a:lnTo>
                      <a:pt x="45" y="235"/>
                    </a:lnTo>
                    <a:lnTo>
                      <a:pt x="20" y="295"/>
                    </a:lnTo>
                    <a:lnTo>
                      <a:pt x="10" y="361"/>
                    </a:lnTo>
                    <a:lnTo>
                      <a:pt x="0" y="406"/>
                    </a:lnTo>
                    <a:lnTo>
                      <a:pt x="0" y="481"/>
                    </a:lnTo>
                    <a:lnTo>
                      <a:pt x="10" y="561"/>
                    </a:lnTo>
                    <a:lnTo>
                      <a:pt x="35" y="611"/>
                    </a:lnTo>
                    <a:lnTo>
                      <a:pt x="75" y="651"/>
                    </a:lnTo>
                    <a:lnTo>
                      <a:pt x="130" y="671"/>
                    </a:lnTo>
                    <a:lnTo>
                      <a:pt x="180" y="686"/>
                    </a:lnTo>
                    <a:lnTo>
                      <a:pt x="215" y="676"/>
                    </a:lnTo>
                    <a:lnTo>
                      <a:pt x="230" y="671"/>
                    </a:lnTo>
                    <a:lnTo>
                      <a:pt x="275" y="666"/>
                    </a:lnTo>
                    <a:lnTo>
                      <a:pt x="325" y="651"/>
                    </a:lnTo>
                    <a:lnTo>
                      <a:pt x="370" y="621"/>
                    </a:lnTo>
                    <a:lnTo>
                      <a:pt x="390" y="581"/>
                    </a:lnTo>
                    <a:lnTo>
                      <a:pt x="415" y="536"/>
                    </a:lnTo>
                    <a:lnTo>
                      <a:pt x="421" y="501"/>
                    </a:lnTo>
                    <a:lnTo>
                      <a:pt x="415" y="466"/>
                    </a:lnTo>
                    <a:lnTo>
                      <a:pt x="410" y="421"/>
                    </a:lnTo>
                    <a:lnTo>
                      <a:pt x="410" y="381"/>
                    </a:lnTo>
                    <a:lnTo>
                      <a:pt x="410" y="340"/>
                    </a:lnTo>
                    <a:lnTo>
                      <a:pt x="415" y="285"/>
                    </a:lnTo>
                    <a:lnTo>
                      <a:pt x="415" y="220"/>
                    </a:lnTo>
                    <a:lnTo>
                      <a:pt x="415" y="175"/>
                    </a:lnTo>
                    <a:lnTo>
                      <a:pt x="410" y="115"/>
                    </a:lnTo>
                    <a:lnTo>
                      <a:pt x="390" y="70"/>
                    </a:lnTo>
                    <a:lnTo>
                      <a:pt x="370" y="35"/>
                    </a:lnTo>
                    <a:lnTo>
                      <a:pt x="320" y="15"/>
                    </a:lnTo>
                    <a:lnTo>
                      <a:pt x="265" y="0"/>
                    </a:lnTo>
                    <a:lnTo>
                      <a:pt x="225" y="0"/>
                    </a:lnTo>
                    <a:lnTo>
                      <a:pt x="170" y="5"/>
                    </a:lnTo>
                    <a:lnTo>
                      <a:pt x="135" y="35"/>
                    </a:lnTo>
                    <a:lnTo>
                      <a:pt x="120" y="80"/>
                    </a:lnTo>
                    <a:lnTo>
                      <a:pt x="80" y="115"/>
                    </a:lnTo>
                    <a:lnTo>
                      <a:pt x="75" y="150"/>
                    </a:lnTo>
                    <a:lnTo>
                      <a:pt x="95" y="155"/>
                    </a:lnTo>
                    <a:lnTo>
                      <a:pt x="120" y="120"/>
                    </a:lnTo>
                    <a:lnTo>
                      <a:pt x="13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graphicFrame>
        <p:nvGraphicFramePr>
          <p:cNvPr id="25" name="Object 0"/>
          <p:cNvGraphicFramePr>
            <a:graphicFrameLocks noChangeAspect="1"/>
          </p:cNvGraphicFramePr>
          <p:nvPr/>
        </p:nvGraphicFramePr>
        <p:xfrm>
          <a:off x="6934200" y="1905000"/>
          <a:ext cx="8699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3" imgW="3212280" imgH="3935880" progId="">
                  <p:embed/>
                </p:oleObj>
              </mc:Choice>
              <mc:Fallback>
                <p:oleObj name="Clip" r:id="rId3" imgW="3212280" imgH="3935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905000"/>
                        <a:ext cx="8699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22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limitados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número</a:t>
            </a:r>
            <a:r>
              <a:rPr lang="en-US" dirty="0" smtClean="0"/>
              <a:t> de bits, mas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precisão</a:t>
            </a:r>
            <a:r>
              <a:rPr lang="en-US" dirty="0" smtClean="0"/>
              <a:t> da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dirty="0" err="1" smtClean="0"/>
              <a:t>Semelhantes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AG </a:t>
            </a:r>
            <a:r>
              <a:rPr lang="en-US" dirty="0" err="1" smtClean="0"/>
              <a:t>binários</a:t>
            </a:r>
            <a:r>
              <a:rPr lang="en-US" dirty="0" smtClean="0"/>
              <a:t>; as </a:t>
            </a:r>
            <a:r>
              <a:rPr lang="en-US" dirty="0" err="1" smtClean="0"/>
              <a:t>grandes</a:t>
            </a:r>
            <a:r>
              <a:rPr lang="en-US" dirty="0" smtClean="0"/>
              <a:t> </a:t>
            </a:r>
            <a:r>
              <a:rPr lang="en-US" dirty="0" err="1" smtClean="0"/>
              <a:t>diferenças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de </a:t>
            </a:r>
            <a:r>
              <a:rPr lang="en-US" dirty="0" err="1" smtClean="0"/>
              <a:t>cruzamento</a:t>
            </a:r>
            <a:r>
              <a:rPr lang="en-US" dirty="0" smtClean="0"/>
              <a:t> e </a:t>
            </a:r>
            <a:r>
              <a:rPr lang="en-US" dirty="0" err="1" smtClean="0"/>
              <a:t>mutação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necessitam</a:t>
            </a:r>
            <a:r>
              <a:rPr lang="en-US" dirty="0" smtClean="0"/>
              <a:t> de </a:t>
            </a:r>
            <a:r>
              <a:rPr lang="en-US" dirty="0" err="1" smtClean="0"/>
              <a:t>codificação</a:t>
            </a:r>
            <a:r>
              <a:rPr lang="en-US" dirty="0" smtClean="0"/>
              <a:t> e  </a:t>
            </a:r>
            <a:r>
              <a:rPr lang="en-US" dirty="0" err="1" smtClean="0"/>
              <a:t>descodificação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sz="4000" dirty="0" err="1" smtClean="0"/>
              <a:t>genéticos</a:t>
            </a:r>
            <a:r>
              <a:rPr lang="en-US" dirty="0" smtClean="0"/>
              <a:t> de </a:t>
            </a:r>
            <a:r>
              <a:rPr lang="en-US" dirty="0" err="1" smtClean="0"/>
              <a:t>parâmetro</a:t>
            </a:r>
            <a:r>
              <a:rPr lang="en-US" dirty="0" smtClean="0"/>
              <a:t>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0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sz="4000" dirty="0" err="1" smtClean="0"/>
              <a:t>genéticos</a:t>
            </a:r>
            <a:r>
              <a:rPr lang="en-US" dirty="0" smtClean="0"/>
              <a:t> de </a:t>
            </a:r>
            <a:r>
              <a:rPr lang="en-US" dirty="0" err="1" smtClean="0"/>
              <a:t>parâmetro</a:t>
            </a:r>
            <a:r>
              <a:rPr lang="en-US" dirty="0" smtClean="0"/>
              <a:t> 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Genes </a:t>
            </a:r>
            <a:r>
              <a:rPr lang="en-US" dirty="0" err="1" smtClean="0"/>
              <a:t>codificados</a:t>
            </a:r>
            <a:r>
              <a:rPr lang="en-US" dirty="0" smtClean="0"/>
              <a:t> </a:t>
            </a:r>
            <a:r>
              <a:rPr lang="en-US" dirty="0" err="1" smtClean="0"/>
              <a:t>diretamente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 </a:t>
            </a:r>
            <a:r>
              <a:rPr lang="en-US" dirty="0" err="1" smtClean="0"/>
              <a:t>representação</a:t>
            </a:r>
            <a:r>
              <a:rPr lang="en-US" dirty="0" smtClean="0"/>
              <a:t> </a:t>
            </a:r>
            <a:r>
              <a:rPr lang="en-US" dirty="0" err="1" smtClean="0"/>
              <a:t>binária</a:t>
            </a:r>
            <a:endParaRPr lang="en-US" dirty="0" smtClean="0"/>
          </a:p>
          <a:p>
            <a:r>
              <a:rPr lang="en-US" dirty="0" err="1" smtClean="0"/>
              <a:t>Cruzamento</a:t>
            </a:r>
            <a:r>
              <a:rPr lang="en-US" dirty="0" smtClean="0"/>
              <a:t> e </a:t>
            </a:r>
            <a:r>
              <a:rPr lang="en-US" dirty="0" err="1" smtClean="0"/>
              <a:t>mutação</a:t>
            </a:r>
            <a:r>
              <a:rPr lang="en-US" dirty="0" smtClean="0"/>
              <a:t> </a:t>
            </a:r>
            <a:r>
              <a:rPr lang="en-US" dirty="0" err="1" smtClean="0"/>
              <a:t>necessitão</a:t>
            </a:r>
            <a:r>
              <a:rPr lang="en-US" dirty="0" smtClean="0"/>
              <a:t> de </a:t>
            </a:r>
            <a:r>
              <a:rPr lang="en-US" dirty="0" err="1" smtClean="0"/>
              <a:t>mudanças</a:t>
            </a:r>
            <a:r>
              <a:rPr lang="en-US" dirty="0" smtClean="0"/>
              <a:t> </a:t>
            </a:r>
            <a:r>
              <a:rPr lang="en-US" dirty="0" err="1" smtClean="0"/>
              <a:t>estruturais</a:t>
            </a:r>
            <a:endParaRPr lang="en-US" dirty="0" smtClean="0"/>
          </a:p>
          <a:p>
            <a:r>
              <a:rPr lang="en-US" dirty="0" err="1" smtClean="0"/>
              <a:t>Mudanças</a:t>
            </a:r>
            <a:r>
              <a:rPr lang="en-US" dirty="0" smtClean="0"/>
              <a:t> simples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adequadas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err="1" smtClean="0"/>
              <a:t>Selecção</a:t>
            </a:r>
            <a:r>
              <a:rPr lang="en-US" dirty="0" smtClean="0"/>
              <a:t> </a:t>
            </a:r>
            <a:r>
              <a:rPr lang="en-US" dirty="0" err="1" smtClean="0"/>
              <a:t>mantém</a:t>
            </a:r>
            <a:r>
              <a:rPr lang="en-US" dirty="0" smtClean="0"/>
              <a:t>-se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6977" y="4661200"/>
            <a:ext cx="513295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048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Inicializaç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1144"/>
            <a:ext cx="8229600" cy="4525963"/>
          </a:xfrm>
        </p:spPr>
        <p:txBody>
          <a:bodyPr/>
          <a:lstStyle/>
          <a:p>
            <a:r>
              <a:rPr lang="pt-PT" dirty="0" smtClean="0"/>
              <a:t>Definir intervalo de pesquisa de m</a:t>
            </a:r>
            <a:r>
              <a:rPr lang="pt-PT" dirty="0" smtClean="0"/>
              <a:t>áximos (mínimos)</a:t>
            </a:r>
            <a:endParaRPr lang="pt-PT" dirty="0" smtClean="0"/>
          </a:p>
          <a:p>
            <a:r>
              <a:rPr lang="pt-PT" dirty="0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sz="2000" dirty="0" err="1" smtClean="0"/>
              <a:t>pop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</a:t>
            </a:r>
            <a:r>
              <a:rPr lang="en-US" dirty="0" err="1" smtClean="0"/>
              <a:t>úmero</a:t>
            </a:r>
            <a:r>
              <a:rPr lang="en-US" dirty="0" smtClean="0"/>
              <a:t> de </a:t>
            </a:r>
            <a:r>
              <a:rPr lang="en-US" dirty="0" err="1" smtClean="0"/>
              <a:t>individuos</a:t>
            </a:r>
            <a:endParaRPr lang="en-US" dirty="0" smtClean="0"/>
          </a:p>
          <a:p>
            <a:pPr lvl="1"/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individuos</a:t>
            </a:r>
            <a:r>
              <a:rPr lang="en-US" dirty="0" smtClean="0"/>
              <a:t> </a:t>
            </a:r>
            <a:r>
              <a:rPr lang="en-US" dirty="0" err="1" smtClean="0"/>
              <a:t>aleat</a:t>
            </a:r>
            <a:r>
              <a:rPr lang="en-US" dirty="0" err="1" smtClean="0"/>
              <a:t>órios</a:t>
            </a:r>
            <a:r>
              <a:rPr lang="en-US" dirty="0" smtClean="0"/>
              <a:t>, </a:t>
            </a:r>
            <a:r>
              <a:rPr lang="en-US" dirty="0" err="1" smtClean="0"/>
              <a:t>cujos</a:t>
            </a:r>
            <a:r>
              <a:rPr lang="en-US" dirty="0" smtClean="0"/>
              <a:t> genes se </a:t>
            </a:r>
            <a:r>
              <a:rPr lang="en-US" dirty="0" err="1" smtClean="0"/>
              <a:t>encontram</a:t>
            </a:r>
            <a:r>
              <a:rPr lang="en-US" dirty="0" smtClean="0"/>
              <a:t> no </a:t>
            </a:r>
            <a:r>
              <a:rPr lang="en-US" dirty="0" err="1" smtClean="0"/>
              <a:t>intervalo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nl-NL" dirty="0" err="1" smtClean="0"/>
              <a:t>N</a:t>
            </a:r>
            <a:r>
              <a:rPr lang="nl-NL" sz="2000" dirty="0" err="1" smtClean="0"/>
              <a:t>pop</a:t>
            </a:r>
            <a:r>
              <a:rPr lang="nl-NL" dirty="0" smtClean="0"/>
              <a:t> </a:t>
            </a:r>
            <a:r>
              <a:rPr lang="nl-NL" dirty="0"/>
              <a:t>X </a:t>
            </a:r>
            <a:r>
              <a:rPr lang="nl-NL" dirty="0" err="1" smtClean="0"/>
              <a:t>N</a:t>
            </a:r>
            <a:r>
              <a:rPr lang="nl-NL" sz="2000" dirty="0" err="1" smtClean="0"/>
              <a:t>genes</a:t>
            </a:r>
            <a:endParaRPr lang="nl-NL" dirty="0" smtClean="0"/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495412" y="4784170"/>
            <a:ext cx="4737598" cy="553657"/>
            <a:chOff x="2108000" y="3200400"/>
            <a:chExt cx="4737598" cy="553657"/>
          </a:xfrm>
        </p:grpSpPr>
        <p:sp>
          <p:nvSpPr>
            <p:cNvPr id="5" name="Rectangle 4"/>
            <p:cNvSpPr/>
            <p:nvPr/>
          </p:nvSpPr>
          <p:spPr bwMode="auto">
            <a:xfrm>
              <a:off x="3276600" y="3200400"/>
              <a:ext cx="3568998" cy="553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31.0    </a:t>
              </a: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0.40    62.0    </a:t>
              </a: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1.08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08000" y="324470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Individuo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98402" y="5399741"/>
            <a:ext cx="4737598" cy="553657"/>
            <a:chOff x="2108000" y="3185459"/>
            <a:chExt cx="4737598" cy="553657"/>
          </a:xfrm>
        </p:grpSpPr>
        <p:sp>
          <p:nvSpPr>
            <p:cNvPr id="8" name="Rectangle 7"/>
            <p:cNvSpPr/>
            <p:nvPr/>
          </p:nvSpPr>
          <p:spPr bwMode="auto">
            <a:xfrm>
              <a:off x="3276600" y="3185459"/>
              <a:ext cx="3568998" cy="553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10.5      7      </a:t>
              </a:r>
              <a:r>
                <a:rPr lang="en-US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33</a:t>
              </a: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.12    9.2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8000" y="324470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Individuo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95412" y="6009332"/>
            <a:ext cx="4737598" cy="553657"/>
            <a:chOff x="2108000" y="3200400"/>
            <a:chExt cx="4737598" cy="55365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276600" y="3200400"/>
              <a:ext cx="3568998" cy="553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1.1</a:t>
              </a: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      3.0      24.5    49.3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8000" y="324470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Individuo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661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 de </a:t>
            </a:r>
            <a:r>
              <a:rPr lang="en-US" dirty="0" err="1" smtClean="0"/>
              <a:t>inicialização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 err="1" smtClean="0"/>
              <a:t>Exemplo</a:t>
            </a:r>
            <a:r>
              <a:rPr lang="pl-PL" dirty="0" smtClean="0"/>
              <a:t>: </a:t>
            </a:r>
            <a:r>
              <a:rPr lang="pl-PL" dirty="0" err="1" smtClean="0"/>
              <a:t>Inicializar</a:t>
            </a:r>
            <a:r>
              <a:rPr lang="pl-PL" dirty="0" smtClean="0"/>
              <a:t> </a:t>
            </a:r>
            <a:r>
              <a:rPr lang="pl-PL" dirty="0" err="1" smtClean="0"/>
              <a:t>populaç</a:t>
            </a:r>
            <a:r>
              <a:rPr lang="pl-PL" dirty="0" err="1" smtClean="0"/>
              <a:t>ão</a:t>
            </a:r>
            <a:r>
              <a:rPr lang="pl-PL" dirty="0"/>
              <a:t> </a:t>
            </a:r>
            <a:r>
              <a:rPr lang="pl-PL" dirty="0" smtClean="0"/>
              <a:t>para </a:t>
            </a:r>
            <a:r>
              <a:rPr lang="pl-PL" dirty="0" err="1" smtClean="0"/>
              <a:t>optimização</a:t>
            </a:r>
            <a:r>
              <a:rPr lang="pl-PL" dirty="0" smtClean="0"/>
              <a:t> de </a:t>
            </a:r>
            <a:r>
              <a:rPr lang="pl-PL" dirty="0" err="1" smtClean="0"/>
              <a:t>uma</a:t>
            </a:r>
            <a:r>
              <a:rPr lang="pl-PL" dirty="0" smtClean="0"/>
              <a:t> </a:t>
            </a:r>
            <a:r>
              <a:rPr lang="pl-PL" dirty="0" err="1" smtClean="0"/>
              <a:t>função</a:t>
            </a:r>
            <a:r>
              <a:rPr lang="pl-PL" dirty="0" smtClean="0"/>
              <a:t> no </a:t>
            </a:r>
            <a:r>
              <a:rPr lang="pl-PL" dirty="0" err="1" smtClean="0"/>
              <a:t>intervalo</a:t>
            </a:r>
            <a:r>
              <a:rPr lang="pl-PL" dirty="0" smtClean="0"/>
              <a:t> [5,10]</a:t>
            </a:r>
          </a:p>
          <a:p>
            <a:r>
              <a:rPr lang="pl-PL" dirty="0" err="1" smtClean="0"/>
              <a:t>Gerar</a:t>
            </a:r>
            <a:r>
              <a:rPr lang="pl-PL" dirty="0" smtClean="0"/>
              <a:t> </a:t>
            </a:r>
            <a:r>
              <a:rPr lang="pl-PL" dirty="0" err="1" smtClean="0"/>
              <a:t>n</a:t>
            </a:r>
            <a:r>
              <a:rPr lang="pl-PL" dirty="0" err="1" smtClean="0"/>
              <a:t>úmero</a:t>
            </a:r>
            <a:r>
              <a:rPr lang="pl-PL" dirty="0" smtClean="0"/>
              <a:t> real </a:t>
            </a:r>
            <a:r>
              <a:rPr lang="pl-PL" b="1" dirty="0" smtClean="0"/>
              <a:t>r</a:t>
            </a:r>
            <a:r>
              <a:rPr lang="pl-PL" dirty="0" smtClean="0"/>
              <a:t>, </a:t>
            </a:r>
            <a:r>
              <a:rPr lang="pl-PL" dirty="0" err="1" smtClean="0"/>
              <a:t>entre</a:t>
            </a:r>
            <a:r>
              <a:rPr lang="pl-PL" dirty="0" smtClean="0"/>
              <a:t> 0 e 1;</a:t>
            </a:r>
            <a:endParaRPr lang="pl-PL" dirty="0" smtClean="0"/>
          </a:p>
          <a:p>
            <a:r>
              <a:rPr lang="pl-PL" dirty="0" err="1" smtClean="0"/>
              <a:t>Multiplicar</a:t>
            </a:r>
            <a:r>
              <a:rPr lang="pl-PL" dirty="0" smtClean="0"/>
              <a:t> </a:t>
            </a:r>
            <a:r>
              <a:rPr lang="pl-PL" b="1" dirty="0" smtClean="0"/>
              <a:t>r</a:t>
            </a:r>
            <a:r>
              <a:rPr lang="pl-PL" dirty="0" smtClean="0"/>
              <a:t> pela </a:t>
            </a:r>
            <a:r>
              <a:rPr lang="pl-PL" b="1" dirty="0" err="1" smtClean="0"/>
              <a:t>dimens</a:t>
            </a:r>
            <a:r>
              <a:rPr lang="pl-PL" b="1" dirty="0" err="1" smtClean="0"/>
              <a:t>ão</a:t>
            </a:r>
            <a:r>
              <a:rPr lang="pl-PL" dirty="0" smtClean="0"/>
              <a:t> do </a:t>
            </a:r>
            <a:r>
              <a:rPr lang="pl-PL" dirty="0" err="1" smtClean="0"/>
              <a:t>intervalo</a:t>
            </a:r>
            <a:endParaRPr lang="pl-PL" dirty="0" smtClean="0"/>
          </a:p>
          <a:p>
            <a:r>
              <a:rPr lang="pl-PL" dirty="0" err="1" smtClean="0"/>
              <a:t>Somar</a:t>
            </a:r>
            <a:r>
              <a:rPr lang="pl-PL" dirty="0" smtClean="0"/>
              <a:t> </a:t>
            </a:r>
            <a:r>
              <a:rPr lang="pl-PL" dirty="0" err="1" smtClean="0"/>
              <a:t>valor</a:t>
            </a:r>
            <a:r>
              <a:rPr lang="pl-PL" dirty="0" smtClean="0"/>
              <a:t> </a:t>
            </a:r>
            <a:r>
              <a:rPr lang="pl-PL" b="1" dirty="0" err="1" smtClean="0"/>
              <a:t>minimo</a:t>
            </a:r>
            <a:r>
              <a:rPr lang="pl-PL" dirty="0" smtClean="0"/>
              <a:t> do </a:t>
            </a:r>
            <a:r>
              <a:rPr lang="pl-PL" dirty="0" err="1" smtClean="0"/>
              <a:t>intervalo</a:t>
            </a:r>
            <a:endParaRPr lang="pl-PL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91954" y="5528235"/>
            <a:ext cx="73510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43012" y="5385809"/>
            <a:ext cx="0" cy="313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67483" y="5363876"/>
            <a:ext cx="0" cy="313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91954" y="5363876"/>
            <a:ext cx="0" cy="313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11064" y="5385809"/>
            <a:ext cx="0" cy="313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60234" y="57094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</a:t>
            </a:r>
            <a:endParaRPr lang="pt-PT" dirty="0"/>
          </a:p>
        </p:txBody>
      </p:sp>
      <p:sp>
        <p:nvSpPr>
          <p:cNvPr id="25" name="TextBox 24"/>
          <p:cNvSpPr txBox="1"/>
          <p:nvPr/>
        </p:nvSpPr>
        <p:spPr>
          <a:xfrm>
            <a:off x="741124" y="57094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0</a:t>
            </a:r>
            <a:endParaRPr lang="pt-PT" dirty="0"/>
          </a:p>
        </p:txBody>
      </p:sp>
      <p:sp>
        <p:nvSpPr>
          <p:cNvPr id="26" name="TextBox 25"/>
          <p:cNvSpPr txBox="1"/>
          <p:nvPr/>
        </p:nvSpPr>
        <p:spPr>
          <a:xfrm>
            <a:off x="8031557" y="570944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10</a:t>
            </a:r>
            <a:endParaRPr lang="pt-PT" dirty="0"/>
          </a:p>
        </p:txBody>
      </p:sp>
      <p:sp>
        <p:nvSpPr>
          <p:cNvPr id="27" name="TextBox 26"/>
          <p:cNvSpPr txBox="1"/>
          <p:nvPr/>
        </p:nvSpPr>
        <p:spPr>
          <a:xfrm>
            <a:off x="4416653" y="57094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5</a:t>
            </a:r>
            <a:endParaRPr lang="pt-PT" dirty="0"/>
          </a:p>
        </p:txBody>
      </p:sp>
      <p:sp>
        <p:nvSpPr>
          <p:cNvPr id="28" name="Oval 27"/>
          <p:cNvSpPr/>
          <p:nvPr/>
        </p:nvSpPr>
        <p:spPr>
          <a:xfrm>
            <a:off x="1109225" y="5443028"/>
            <a:ext cx="170413" cy="1704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/>
          <p:cNvSpPr/>
          <p:nvPr/>
        </p:nvSpPr>
        <p:spPr>
          <a:xfrm>
            <a:off x="2142898" y="5436529"/>
            <a:ext cx="170413" cy="1704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/>
          <p:cNvSpPr/>
          <p:nvPr/>
        </p:nvSpPr>
        <p:spPr>
          <a:xfrm>
            <a:off x="5817676" y="5443776"/>
            <a:ext cx="170413" cy="1704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78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220"/>
            <a:ext cx="8229600" cy="524275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Seleccionam</a:t>
            </a:r>
            <a:r>
              <a:rPr lang="en-US" sz="2800" dirty="0" smtClean="0"/>
              <a:t>-se 2 </a:t>
            </a:r>
            <a:r>
              <a:rPr lang="en-US" sz="2800" dirty="0" err="1" smtClean="0"/>
              <a:t>individuos</a:t>
            </a:r>
            <a:r>
              <a:rPr lang="en-US" sz="2800" dirty="0" smtClean="0"/>
              <a:t>    e 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reproduç</a:t>
            </a:r>
            <a:r>
              <a:rPr lang="en-US" sz="2800" dirty="0" err="1" smtClean="0"/>
              <a:t>ão</a:t>
            </a:r>
            <a:endParaRPr lang="en-US" sz="2800" dirty="0" smtClean="0"/>
          </a:p>
          <a:p>
            <a:r>
              <a:rPr lang="en-US" sz="2800" dirty="0" err="1" smtClean="0"/>
              <a:t>Seleccionam</a:t>
            </a:r>
            <a:r>
              <a:rPr lang="en-US" sz="2800" dirty="0" smtClean="0"/>
              <a:t>-se 2 genes, </a:t>
            </a:r>
            <a:r>
              <a:rPr lang="en-US" sz="2800" dirty="0" smtClean="0">
                <a:solidFill>
                  <a:schemeClr val="accent1"/>
                </a:solidFill>
              </a:rPr>
              <a:t>  </a:t>
            </a:r>
            <a:r>
              <a:rPr lang="en-US" sz="2800" dirty="0" smtClean="0"/>
              <a:t>  e  </a:t>
            </a:r>
            <a:r>
              <a:rPr lang="en-US" sz="2800" dirty="0" smtClean="0">
                <a:solidFill>
                  <a:schemeClr val="accent2"/>
                </a:solidFill>
              </a:rPr>
              <a:t>   </a:t>
            </a:r>
            <a:r>
              <a:rPr lang="en-US" sz="2800" dirty="0" smtClean="0"/>
              <a:t>, dos </a:t>
            </a:r>
            <a:r>
              <a:rPr lang="en-US" sz="2800" dirty="0" err="1" smtClean="0"/>
              <a:t>individuos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  </a:t>
            </a:r>
            <a:r>
              <a:rPr lang="en-US" sz="2800" dirty="0" smtClean="0"/>
              <a:t> e </a:t>
            </a:r>
            <a:r>
              <a:rPr lang="en-US" sz="2800" dirty="0" smtClean="0">
                <a:solidFill>
                  <a:schemeClr val="accent2"/>
                </a:solidFill>
              </a:rPr>
              <a:t>  </a:t>
            </a:r>
            <a:r>
              <a:rPr lang="en-US" sz="2800" dirty="0" smtClean="0"/>
              <a:t> </a:t>
            </a:r>
            <a:r>
              <a:rPr lang="en-US" sz="2800" dirty="0" err="1" smtClean="0"/>
              <a:t>respectivamente</a:t>
            </a:r>
            <a:r>
              <a:rPr lang="en-US" sz="2800" dirty="0" smtClean="0"/>
              <a:t>, </a:t>
            </a:r>
            <a:r>
              <a:rPr lang="en-US" sz="2800" dirty="0" err="1" smtClean="0"/>
              <a:t>em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endParaRPr lang="en-US" sz="2800" dirty="0" smtClean="0"/>
          </a:p>
          <a:p>
            <a:r>
              <a:rPr lang="en-US" sz="2800" dirty="0" smtClean="0"/>
              <a:t>Gera-se um </a:t>
            </a:r>
            <a:r>
              <a:rPr lang="en-US" sz="2800" dirty="0" err="1" smtClean="0"/>
              <a:t>n</a:t>
            </a:r>
            <a:r>
              <a:rPr lang="en-US" sz="2800" dirty="0" err="1" smtClean="0"/>
              <a:t>ú</a:t>
            </a:r>
            <a:r>
              <a:rPr lang="en-US" sz="2800" dirty="0" err="1" smtClean="0"/>
              <a:t>mero</a:t>
            </a:r>
            <a:r>
              <a:rPr lang="en-US" sz="2800" dirty="0" smtClean="0"/>
              <a:t> </a:t>
            </a:r>
            <a:r>
              <a:rPr lang="en-US" sz="2800" dirty="0" err="1" smtClean="0"/>
              <a:t>aleat</a:t>
            </a:r>
            <a:r>
              <a:rPr lang="en-US" sz="2800" dirty="0" err="1" smtClean="0"/>
              <a:t>ório</a:t>
            </a:r>
            <a:r>
              <a:rPr lang="en-US" sz="2800" dirty="0" smtClean="0"/>
              <a:t> </a:t>
            </a:r>
            <a:r>
              <a:rPr lang="en-US" sz="2800" b="1" dirty="0" smtClean="0"/>
              <a:t>  </a:t>
            </a:r>
            <a:r>
              <a:rPr lang="en-US" sz="2800" dirty="0" smtClean="0"/>
              <a:t> </a:t>
            </a:r>
            <a:r>
              <a:rPr lang="en-US" sz="2800" dirty="0" err="1" smtClean="0"/>
              <a:t>percencente</a:t>
            </a:r>
            <a:r>
              <a:rPr lang="en-US" sz="2800" dirty="0" smtClean="0"/>
              <a:t> </a:t>
            </a:r>
            <a:r>
              <a:rPr lang="en-US" sz="2800" dirty="0" err="1" smtClean="0"/>
              <a:t>ao</a:t>
            </a:r>
            <a:r>
              <a:rPr lang="en-US" sz="2800" dirty="0" smtClean="0"/>
              <a:t> </a:t>
            </a:r>
            <a:r>
              <a:rPr lang="en-US" sz="2800" dirty="0" err="1" smtClean="0"/>
              <a:t>intervalo</a:t>
            </a:r>
            <a:r>
              <a:rPr lang="en-US" sz="2800" dirty="0" smtClean="0"/>
              <a:t>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753419"/>
              </p:ext>
            </p:extLst>
          </p:nvPr>
        </p:nvGraphicFramePr>
        <p:xfrm>
          <a:off x="4965681" y="1501272"/>
          <a:ext cx="275756" cy="36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3" imgW="152400" imgH="203200" progId="Equation.3">
                  <p:embed/>
                </p:oleObj>
              </mc:Choice>
              <mc:Fallback>
                <p:oleObj name="Equation" r:id="rId3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5681" y="1501272"/>
                        <a:ext cx="275756" cy="36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73069"/>
              </p:ext>
            </p:extLst>
          </p:nvPr>
        </p:nvGraphicFramePr>
        <p:xfrm>
          <a:off x="5448300" y="1501775"/>
          <a:ext cx="2984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5" imgW="165100" imgH="203200" progId="Equation.3">
                  <p:embed/>
                </p:oleObj>
              </mc:Choice>
              <mc:Fallback>
                <p:oleObj name="Equation" r:id="rId5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8300" y="1501775"/>
                        <a:ext cx="298450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80114"/>
              </p:ext>
            </p:extLst>
          </p:nvPr>
        </p:nvGraphicFramePr>
        <p:xfrm>
          <a:off x="4371975" y="1922463"/>
          <a:ext cx="4349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7" imgW="241300" imgH="241300" progId="Equation.3">
                  <p:embed/>
                </p:oleObj>
              </mc:Choice>
              <mc:Fallback>
                <p:oleObj name="Equation" r:id="rId7" imgW="241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1975" y="1922463"/>
                        <a:ext cx="434975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271163"/>
              </p:ext>
            </p:extLst>
          </p:nvPr>
        </p:nvGraphicFramePr>
        <p:xfrm>
          <a:off x="4991100" y="1922463"/>
          <a:ext cx="4572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9" imgW="254000" imgH="241300" progId="Equation.3">
                  <p:embed/>
                </p:oleObj>
              </mc:Choice>
              <mc:Fallback>
                <p:oleObj name="Equation" r:id="rId9" imgW="254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1100" y="1922463"/>
                        <a:ext cx="45720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0047"/>
              </p:ext>
            </p:extLst>
          </p:nvPr>
        </p:nvGraphicFramePr>
        <p:xfrm>
          <a:off x="7646986" y="1956425"/>
          <a:ext cx="275756" cy="36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11" imgW="152400" imgH="203200" progId="Equation.3">
                  <p:embed/>
                </p:oleObj>
              </mc:Choice>
              <mc:Fallback>
                <p:oleObj name="Equation" r:id="rId11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46986" y="1956425"/>
                        <a:ext cx="275756" cy="36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670196"/>
              </p:ext>
            </p:extLst>
          </p:nvPr>
        </p:nvGraphicFramePr>
        <p:xfrm>
          <a:off x="8160787" y="1955800"/>
          <a:ext cx="2984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12" imgW="165100" imgH="203200" progId="Equation.3">
                  <p:embed/>
                </p:oleObj>
              </mc:Choice>
              <mc:Fallback>
                <p:oleObj name="Equation" r:id="rId12" imgW="165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60787" y="1955800"/>
                        <a:ext cx="29845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96860"/>
              </p:ext>
            </p:extLst>
          </p:nvPr>
        </p:nvGraphicFramePr>
        <p:xfrm>
          <a:off x="5216032" y="2952049"/>
          <a:ext cx="276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14" imgW="152400" imgH="215900" progId="Equation.3">
                  <p:embed/>
                </p:oleObj>
              </mc:Choice>
              <mc:Fallback>
                <p:oleObj name="Equation" r:id="rId14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16032" y="2952049"/>
                        <a:ext cx="2762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96067"/>
              </p:ext>
            </p:extLst>
          </p:nvPr>
        </p:nvGraphicFramePr>
        <p:xfrm>
          <a:off x="2247949" y="3356038"/>
          <a:ext cx="11747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16" imgW="647700" imgH="241300" progId="Equation.3">
                  <p:embed/>
                </p:oleObj>
              </mc:Choice>
              <mc:Fallback>
                <p:oleObj name="Equation" r:id="rId16" imgW="6477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47949" y="3356038"/>
                        <a:ext cx="11747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024772"/>
              </p:ext>
            </p:extLst>
          </p:nvPr>
        </p:nvGraphicFramePr>
        <p:xfrm>
          <a:off x="4652113" y="2335049"/>
          <a:ext cx="30845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18" imgW="1701800" imgH="203200" progId="Equation.3">
                  <p:embed/>
                </p:oleObj>
              </mc:Choice>
              <mc:Fallback>
                <p:oleObj name="Equation" r:id="rId18" imgW="1701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652113" y="2335049"/>
                        <a:ext cx="308451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555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608</Words>
  <Application>Microsoft Macintosh PowerPoint</Application>
  <PresentationFormat>On-screen Show (4:3)</PresentationFormat>
  <Paragraphs>95</Paragraphs>
  <Slides>24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Clip</vt:lpstr>
      <vt:lpstr>Microsoft Equation</vt:lpstr>
      <vt:lpstr>Projecto de Sistemas de Informação</vt:lpstr>
      <vt:lpstr>PowerPoint Presentation</vt:lpstr>
      <vt:lpstr>PowerPoint Presentation</vt:lpstr>
      <vt:lpstr>PowerPoint Presentation</vt:lpstr>
      <vt:lpstr>Algoritmos genéticos de parâmetro real</vt:lpstr>
      <vt:lpstr>Algoritmos genéticos de parâmetro real</vt:lpstr>
      <vt:lpstr>Inicialização</vt:lpstr>
      <vt:lpstr>Método de inicialização</vt:lpstr>
      <vt:lpstr>Intermediate recombination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Intermediate recombination</vt:lpstr>
      <vt:lpstr>Exemplo</vt:lpstr>
      <vt:lpstr>Gaussian Mutation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Inspiration</dc:title>
  <dc:subject/>
  <dc:creator>Diogo António</dc:creator>
  <cp:keywords/>
  <dc:description/>
  <cp:lastModifiedBy>Diogo António</cp:lastModifiedBy>
  <cp:revision>46</cp:revision>
  <dcterms:created xsi:type="dcterms:W3CDTF">2012-05-15T21:47:58Z</dcterms:created>
  <dcterms:modified xsi:type="dcterms:W3CDTF">2012-05-17T15:55:54Z</dcterms:modified>
  <cp:category/>
</cp:coreProperties>
</file>