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7" r:id="rId20"/>
    <p:sldId id="268" r:id="rId21"/>
    <p:sldId id="269" r:id="rId22"/>
    <p:sldId id="270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94660"/>
  </p:normalViewPr>
  <p:slideViewPr>
    <p:cSldViewPr>
      <p:cViewPr varScale="1">
        <p:scale>
          <a:sx n="68" d="100"/>
          <a:sy n="68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7EF9E-1714-47D4-B610-DAC8E9331003}" type="datetimeFigureOut">
              <a:rPr lang="pt-PT" smtClean="0"/>
              <a:pPr/>
              <a:t>03-05-2012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D82109-72A7-470D-809B-45A4F92FA3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Drawing1/Drawing/~Page-1/Circle.115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Drawing1/Drawing/~Page-1/Sheet.1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Inspiration</a:t>
            </a:r>
            <a:r>
              <a:rPr lang="pt-PT" dirty="0" smtClean="0"/>
              <a:t> V0.3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</a:t>
            </a:r>
            <a:r>
              <a:rPr lang="pt-PT" dirty="0" err="1" smtClean="0">
                <a:solidFill>
                  <a:srgbClr val="0070C0"/>
                </a:solidFill>
              </a:rPr>
              <a:t>Cycle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Para o filho1 vamos copiar o próximo gene da mãe, e para o filho2 vamos copiar o próximo do pai.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 					</a:t>
            </a:r>
            <a:r>
              <a:rPr lang="pt-PT" sz="1800" dirty="0" smtClean="0"/>
              <a:t>Como o filho1 já possuía o gene 1,  					 não pode ficar com esse gene  					repetido, por isso coloca-se o  					próximo gene da mãe que não seja 					repetido.</a:t>
            </a:r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509120"/>
            <a:ext cx="195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AutoShape 4"/>
          <p:cNvCxnSpPr>
            <a:cxnSpLocks noChangeShapeType="1"/>
          </p:cNvCxnSpPr>
          <p:nvPr/>
        </p:nvCxnSpPr>
        <p:spPr bwMode="auto">
          <a:xfrm flipH="1">
            <a:off x="4067944" y="4437112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060848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AutoShape 4"/>
          <p:cNvCxnSpPr>
            <a:cxnSpLocks noChangeShapeType="1"/>
          </p:cNvCxnSpPr>
          <p:nvPr/>
        </p:nvCxnSpPr>
        <p:spPr bwMode="auto">
          <a:xfrm flipH="1">
            <a:off x="4067944" y="2132856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355976" y="4509120"/>
          <a:ext cx="719137" cy="719137"/>
        </p:xfrm>
        <a:graphic>
          <a:graphicData uri="http://schemas.openxmlformats.org/presentationml/2006/ole">
            <p:oleObj spid="_x0000_s8194" name="Visio" r:id="rId5" imgW="718583" imgH="718563" progId="Visio.Drawing.11">
              <p:link updateAutomatic="1"/>
            </p:oleObj>
          </a:graphicData>
        </a:graphic>
      </p:graphicFrame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987824" y="1988840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499992" y="3068960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508104" y="3068960"/>
            <a:ext cx="432048" cy="322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499992" y="5301208"/>
            <a:ext cx="432048" cy="36004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</a:t>
            </a:r>
            <a:r>
              <a:rPr lang="pt-PT" dirty="0" err="1" smtClean="0">
                <a:solidFill>
                  <a:srgbClr val="0070C0"/>
                </a:solidFill>
              </a:rPr>
              <a:t>Cycle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Quando se chega ao fim do gene e ainda não colocámos todos os genes no filho, começamos no inicio do gene do pai e repetimos o processo até os filhos terem todos os genes.</a:t>
            </a:r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endParaRPr lang="pt-PT" sz="2000" dirty="0" smtClean="0"/>
          </a:p>
          <a:p>
            <a:pPr lvl="1"/>
            <a:r>
              <a:rPr lang="pt-PT" sz="2400" b="1" dirty="0" smtClean="0"/>
              <a:t>Filhos</a:t>
            </a:r>
            <a:endParaRPr lang="pt-PT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538162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25144"/>
            <a:ext cx="4419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2195736" y="4221088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491880" y="4221088"/>
            <a:ext cx="432048" cy="36004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68144" y="4365104"/>
            <a:ext cx="432048" cy="322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PMX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São gerados dois pontos de corte aleatórios e </a:t>
            </a:r>
            <a:r>
              <a:rPr lang="pt-PT" dirty="0" err="1" smtClean="0"/>
              <a:t>apartir</a:t>
            </a:r>
            <a:r>
              <a:rPr lang="pt-PT" dirty="0" smtClean="0"/>
              <a:t> desses pontos são mapeados os genes entre os pontos de corte do pai para a mãe e vice versa.</a:t>
            </a:r>
          </a:p>
          <a:p>
            <a:endParaRPr lang="pt-PT" dirty="0" smtClean="0"/>
          </a:p>
          <a:p>
            <a:pPr lvl="1"/>
            <a:r>
              <a:rPr lang="pt-PT" dirty="0" smtClean="0"/>
              <a:t>Passo 1: Gerar dois pontos aleatórios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 smtClean="0"/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73016"/>
            <a:ext cx="7686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PMX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PT" dirty="0" smtClean="0"/>
              <a:t>Passo 2: Os genes do pai entre os pontos ficam no filho2 e os da mãe no filho1.</a:t>
            </a:r>
            <a:endParaRPr lang="pt-PT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686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581128"/>
            <a:ext cx="7753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PMX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PT" dirty="0" smtClean="0"/>
              <a:t>Passo 3:  Para os genes que foram trocados coloca-se o gene pelo qual foi trocado, no sitio onde ele se encontrava anteriormente.</a:t>
            </a:r>
          </a:p>
          <a:p>
            <a:pPr lvl="1"/>
            <a:r>
              <a:rPr lang="pt-PT" dirty="0" smtClean="0">
                <a:solidFill>
                  <a:srgbClr val="0070C0"/>
                </a:solidFill>
              </a:rPr>
              <a:t>Exemplo para o filho1: </a:t>
            </a:r>
            <a:r>
              <a:rPr lang="pt-PT" dirty="0" smtClean="0">
                <a:solidFill>
                  <a:schemeClr val="tx1"/>
                </a:solidFill>
              </a:rPr>
              <a:t>Troca o 6 pelo 3;</a:t>
            </a:r>
            <a:endParaRPr lang="pt-PT" dirty="0" smtClean="0">
              <a:solidFill>
                <a:srgbClr val="0070C0"/>
              </a:solidFill>
            </a:endParaRPr>
          </a:p>
          <a:p>
            <a:pPr lvl="1"/>
            <a:endParaRPr lang="pt-PT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753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PMX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Troca o 2 pelo 4;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753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PMX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Troca o 8 pelo 5;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753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PMX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 smtClean="0"/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Os restantes genes são iguais aos do Pai.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753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PMX -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 smtClean="0"/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Para o filho2:</a:t>
            </a:r>
          </a:p>
          <a:p>
            <a:pPr lvl="1"/>
            <a:endParaRPr lang="pt-PT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80928"/>
            <a:ext cx="7753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Problema: </a:t>
            </a:r>
          </a:p>
          <a:p>
            <a:pPr lvl="1"/>
            <a:r>
              <a:rPr lang="pt-PT" dirty="0" smtClean="0"/>
              <a:t>O operador SUS seleciona o fitness mais alto, por isso é preciso adaptá-lo para passar a selecionar o mais baixo e poder assim utilizá-lo no caixeiro viajante.</a:t>
            </a:r>
          </a:p>
          <a:p>
            <a:endParaRPr lang="pt-PT" dirty="0" smtClean="0"/>
          </a:p>
          <a:p>
            <a:r>
              <a:rPr lang="pt-PT" dirty="0" smtClean="0"/>
              <a:t>Esquema: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r>
              <a:rPr lang="pt-PT" dirty="0" smtClean="0"/>
              <a:t>Max(População)=12</a:t>
            </a:r>
          </a:p>
          <a:p>
            <a:pPr lvl="1"/>
            <a:r>
              <a:rPr lang="pt-PT" dirty="0" smtClean="0"/>
              <a:t>Min(População)=1</a:t>
            </a:r>
          </a:p>
          <a:p>
            <a:pPr lvl="1"/>
            <a:endParaRPr lang="pt-PT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89040"/>
            <a:ext cx="70567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Problema:</a:t>
            </a:r>
          </a:p>
          <a:p>
            <a:pPr lvl="1"/>
            <a:r>
              <a:rPr lang="pt-PT" dirty="0" smtClean="0"/>
              <a:t>Procura-se encontrar um ou mais caminhos, para percorrer todas as cidades e voltar ao ponto de origem, sem nunca passar numa cidade duas vezes e obter o caminho com menos custo.</a:t>
            </a:r>
          </a:p>
          <a:p>
            <a:r>
              <a:rPr lang="pt-PT" dirty="0" smtClean="0"/>
              <a:t>Esquema:</a:t>
            </a:r>
          </a:p>
          <a:p>
            <a:pPr lvl="1"/>
            <a:r>
              <a:rPr lang="pt-PT" dirty="0" smtClean="0"/>
              <a:t>Tamanho do gene igual ao número de cidades;</a:t>
            </a:r>
          </a:p>
          <a:p>
            <a:pPr lvl="1"/>
            <a:r>
              <a:rPr lang="pt-PT" dirty="0" smtClean="0"/>
              <a:t>As cidades são indexadas para que as suas representações sejam números inteiros;</a:t>
            </a:r>
          </a:p>
          <a:p>
            <a:pPr lvl="1"/>
            <a:r>
              <a:rPr lang="pt-PT" dirty="0" smtClean="0"/>
              <a:t>A ordem com que os alelos aparecem no gene é a mesma ordem pela qual passamos nas cidades.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PseudoCodigo : Calcular novo fitness</a:t>
            </a:r>
          </a:p>
          <a:p>
            <a:pPr lvl="1"/>
            <a:endParaRPr lang="pt-PT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13820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SUS - Minimização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Novos valores de fitness:</a:t>
            </a:r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 smtClean="0"/>
          </a:p>
          <a:p>
            <a:pPr lvl="1"/>
            <a:r>
              <a:rPr lang="en-US" sz="2500" dirty="0" smtClean="0"/>
              <a:t>Novo Fitness = (12 + 1) - Fitness</a:t>
            </a:r>
            <a:endParaRPr lang="pt-PT" sz="1700" dirty="0" smtClean="0"/>
          </a:p>
          <a:p>
            <a:pPr lvl="1"/>
            <a:r>
              <a:rPr lang="en-US" sz="2500" dirty="0" smtClean="0"/>
              <a:t>Novo Fitness A = 13 – 10 = 3</a:t>
            </a:r>
          </a:p>
          <a:p>
            <a:pPr lvl="1"/>
            <a:endParaRPr lang="en-US" sz="2500" dirty="0" smtClean="0"/>
          </a:p>
          <a:p>
            <a:r>
              <a:rPr lang="pt-PT" dirty="0" smtClean="0"/>
              <a:t>Fazendo esta conversão do fitness, o fitness com valor mais alto passa a ter o valor mais baixo, o que torna possível a utilização do operador SUS.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467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Swap Genes -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Descrição:</a:t>
            </a:r>
          </a:p>
          <a:p>
            <a:pPr lvl="1"/>
            <a:r>
              <a:rPr lang="pt-PT" dirty="0" smtClean="0"/>
              <a:t>Escolher dois alelos aleatórios de um indivíduo, e trocá-los de sítio.</a:t>
            </a:r>
          </a:p>
          <a:p>
            <a:r>
              <a:rPr lang="pt-PT" dirty="0" smtClean="0"/>
              <a:t>Esquema:</a:t>
            </a:r>
          </a:p>
          <a:p>
            <a:endParaRPr lang="pt-PT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96952"/>
            <a:ext cx="468052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635896" y="4149080"/>
            <a:ext cx="361950" cy="2571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156176" y="4221088"/>
            <a:ext cx="361950" cy="2571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6156176" y="4725144"/>
            <a:ext cx="334962" cy="361950"/>
          </a:xfrm>
          <a:prstGeom prst="downArrow">
            <a:avLst>
              <a:gd name="adj1" fmla="val 50000"/>
              <a:gd name="adj2" fmla="val 27014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707904" y="4725144"/>
            <a:ext cx="334963" cy="361950"/>
          </a:xfrm>
          <a:prstGeom prst="downArrow">
            <a:avLst>
              <a:gd name="adj1" fmla="val 50000"/>
              <a:gd name="adj2" fmla="val 27014"/>
            </a:avLst>
          </a:prstGeom>
          <a:solidFill>
            <a:srgbClr val="9BBB59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</a:t>
            </a:r>
            <a:r>
              <a:rPr lang="pt-PT" dirty="0" err="1" smtClean="0">
                <a:solidFill>
                  <a:srgbClr val="0070C0"/>
                </a:solidFill>
              </a:rPr>
              <a:t>Inversion</a:t>
            </a:r>
            <a:r>
              <a:rPr lang="pt-PT" dirty="0" smtClean="0">
                <a:solidFill>
                  <a:srgbClr val="0070C0"/>
                </a:solidFill>
              </a:rPr>
              <a:t> -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Descrição: São gerados 2 pontos de corte aleatórios, e os genes entre os cortes são invertidos na sua ordem, e os restantes mantêm-se.</a:t>
            </a:r>
          </a:p>
          <a:p>
            <a:endParaRPr lang="pt-PT" dirty="0" smtClean="0"/>
          </a:p>
          <a:p>
            <a:r>
              <a:rPr lang="pt-PT" dirty="0" smtClean="0"/>
              <a:t>Passo 1: Gerar 2 pontos aleatórios;</a:t>
            </a:r>
          </a:p>
          <a:p>
            <a:endParaRPr lang="pt-PT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89040"/>
            <a:ext cx="72675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</a:t>
            </a:r>
            <a:r>
              <a:rPr lang="pt-PT" dirty="0" err="1" smtClean="0">
                <a:solidFill>
                  <a:srgbClr val="0070C0"/>
                </a:solidFill>
              </a:rPr>
              <a:t>Inversion</a:t>
            </a:r>
            <a:r>
              <a:rPr lang="pt-PT" dirty="0" smtClean="0">
                <a:solidFill>
                  <a:srgbClr val="0070C0"/>
                </a:solidFill>
              </a:rPr>
              <a:t> -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Passo 2: Os genes dentro dos pontos de corte são invertidos;</a:t>
            </a:r>
            <a:endParaRPr lang="pt-PT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45024"/>
            <a:ext cx="72675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</a:t>
            </a:r>
            <a:r>
              <a:rPr lang="pt-PT" dirty="0" err="1" smtClean="0">
                <a:solidFill>
                  <a:srgbClr val="0070C0"/>
                </a:solidFill>
              </a:rPr>
              <a:t>Inversion</a:t>
            </a:r>
            <a:r>
              <a:rPr lang="pt-PT" dirty="0" smtClean="0">
                <a:solidFill>
                  <a:srgbClr val="0070C0"/>
                </a:solidFill>
              </a:rPr>
              <a:t> - Mutação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Resultado:</a:t>
            </a:r>
          </a:p>
          <a:p>
            <a:endParaRPr lang="pt-PT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7267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Representação de Caminhos e custos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Representação de Genes</a:t>
            </a:r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2664296" cy="21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69160"/>
            <a:ext cx="2520280" cy="60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797152"/>
            <a:ext cx="38884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5" y="1916832"/>
            <a:ext cx="409461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Ordem do caminho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Cálculo de Fitness</a:t>
            </a:r>
          </a:p>
          <a:p>
            <a:pPr lvl="1"/>
            <a:r>
              <a:rPr lang="pt-PT" dirty="0" smtClean="0"/>
              <a:t>Exemplo1:</a:t>
            </a:r>
          </a:p>
          <a:p>
            <a:pPr lvl="1"/>
            <a:endParaRPr lang="pt-PT" dirty="0" smtClean="0"/>
          </a:p>
          <a:p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59766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37112"/>
            <a:ext cx="56673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4437112"/>
            <a:ext cx="20615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PT" dirty="0" smtClean="0"/>
              <a:t>Exemplo2:</a:t>
            </a:r>
          </a:p>
          <a:p>
            <a:pPr lvl="1"/>
            <a:endParaRPr lang="pt-P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4168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05064"/>
            <a:ext cx="247382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Atenção:</a:t>
            </a: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>
              <a:solidFill>
                <a:srgbClr val="FF0000"/>
              </a:solidFill>
            </a:endParaRPr>
          </a:p>
          <a:p>
            <a:pPr lvl="1"/>
            <a:endParaRPr lang="pt-PT" dirty="0" smtClean="0">
              <a:solidFill>
                <a:schemeClr val="tx1"/>
              </a:solidFill>
            </a:endParaRP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São sempre o mesmo caminho,  a única diferença é o ponto de partida.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53721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060848"/>
            <a:ext cx="20615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708920"/>
            <a:ext cx="647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Caixeiro Viajante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Reparar o problema anterior: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Pegar na cidade </a:t>
            </a:r>
            <a:r>
              <a:rPr lang="pt-PT" dirty="0" smtClean="0">
                <a:solidFill>
                  <a:srgbClr val="FFC000"/>
                </a:solidFill>
              </a:rPr>
              <a:t>A </a:t>
            </a:r>
            <a:r>
              <a:rPr lang="pt-PT" dirty="0" smtClean="0">
                <a:solidFill>
                  <a:schemeClr val="tx1"/>
                </a:solidFill>
              </a:rPr>
              <a:t>e colocá-la como primeira cidade através de uma rotação, eliminando assim diferentes representações para o mesmo caminho.</a:t>
            </a:r>
            <a:endParaRPr lang="pt-PT" dirty="0">
              <a:solidFill>
                <a:srgbClr val="FFC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50863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99992" y="2636912"/>
            <a:ext cx="504056" cy="288032"/>
          </a:xfrm>
          <a:prstGeom prst="downArrow">
            <a:avLst>
              <a:gd name="adj1" fmla="val 50000"/>
              <a:gd name="adj2" fmla="val 33259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cxnSp>
        <p:nvCxnSpPr>
          <p:cNvPr id="5126" name="AutoShape 6"/>
          <p:cNvCxnSpPr>
            <a:cxnSpLocks noChangeShapeType="1"/>
          </p:cNvCxnSpPr>
          <p:nvPr/>
        </p:nvCxnSpPr>
        <p:spPr bwMode="auto">
          <a:xfrm flipH="1">
            <a:off x="4283968" y="2924944"/>
            <a:ext cx="6350" cy="1362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2195736" y="5733256"/>
            <a:ext cx="360040" cy="432048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</a:t>
            </a:r>
            <a:r>
              <a:rPr lang="pt-PT" dirty="0" err="1" smtClean="0">
                <a:solidFill>
                  <a:srgbClr val="0070C0"/>
                </a:solidFill>
              </a:rPr>
              <a:t>Cycle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Descrição:</a:t>
            </a:r>
          </a:p>
          <a:p>
            <a:pPr lvl="1"/>
            <a:r>
              <a:rPr lang="pt-PT" dirty="0" smtClean="0"/>
              <a:t>Uma parte do pai é mapeada para uma porção da mãe. A partir da porção substituída, o resto dos genes são preenchidos mas omitindo os genes já presentes e respeitando a ordem com que eles se encontram.</a:t>
            </a:r>
          </a:p>
          <a:p>
            <a:r>
              <a:rPr lang="pt-PT" dirty="0" smtClean="0"/>
              <a:t>Esquema:</a:t>
            </a:r>
          </a:p>
          <a:p>
            <a:endParaRPr lang="pt-P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48" name="AutoShape 4"/>
          <p:cNvCxnSpPr>
            <a:cxnSpLocks noChangeShapeType="1"/>
          </p:cNvCxnSpPr>
          <p:nvPr/>
        </p:nvCxnSpPr>
        <p:spPr bwMode="auto">
          <a:xfrm flipH="1">
            <a:off x="4067944" y="3573016"/>
            <a:ext cx="6350" cy="238283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70C0"/>
                </a:solidFill>
              </a:rPr>
              <a:t>Operador: </a:t>
            </a:r>
            <a:r>
              <a:rPr lang="pt-PT" dirty="0" err="1" smtClean="0">
                <a:solidFill>
                  <a:srgbClr val="0070C0"/>
                </a:solidFill>
              </a:rPr>
              <a:t>Cycle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Crossover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Esquema: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r>
              <a:rPr lang="pt-PT" dirty="0" smtClean="0"/>
              <a:t> 					</a:t>
            </a:r>
            <a:r>
              <a:rPr lang="pt-PT" dirty="0" smtClean="0">
                <a:solidFill>
                  <a:schemeClr val="tx1"/>
                </a:solidFill>
              </a:rPr>
              <a:t>Os genes do lado esquerdo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 					 são iguais aos dos pais.</a:t>
            </a:r>
            <a:r>
              <a:rPr lang="pt-PT" b="1" dirty="0" smtClean="0"/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pt-PT" b="1" dirty="0" smtClean="0"/>
              <a:t>     Filhos</a:t>
            </a:r>
            <a:r>
              <a:rPr lang="pt-PT" dirty="0" smtClean="0">
                <a:solidFill>
                  <a:schemeClr val="tx1"/>
                </a:solidFill>
              </a:rPr>
              <a:t>				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340768"/>
            <a:ext cx="53816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AutoShape 4"/>
          <p:cNvCxnSpPr>
            <a:cxnSpLocks noChangeShapeType="1"/>
          </p:cNvCxnSpPr>
          <p:nvPr/>
        </p:nvCxnSpPr>
        <p:spPr bwMode="auto">
          <a:xfrm flipH="1">
            <a:off x="4716016" y="1412776"/>
            <a:ext cx="6350" cy="238283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139952" y="3789040"/>
          <a:ext cx="1200150" cy="268287"/>
        </p:xfrm>
        <a:graphic>
          <a:graphicData uri="http://schemas.openxmlformats.org/presentationml/2006/ole">
            <p:oleObj spid="_x0000_s7170" name="Visio" r:id="rId4" imgW="1199887" imgH="268584" progId="Visio.Drawing.11">
              <p:link updateAutomatic="1"/>
            </p:oleObj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221088"/>
            <a:ext cx="195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AutoShape 4"/>
          <p:cNvCxnSpPr>
            <a:cxnSpLocks noChangeShapeType="1"/>
          </p:cNvCxnSpPr>
          <p:nvPr/>
        </p:nvCxnSpPr>
        <p:spPr bwMode="auto">
          <a:xfrm flipH="1">
            <a:off x="4716016" y="4077072"/>
            <a:ext cx="6350" cy="187220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312</TotalTime>
  <Words>638</Words>
  <Application>Microsoft Office PowerPoint</Application>
  <PresentationFormat>Apresentação no Ecrã (4:3)</PresentationFormat>
  <Paragraphs>136</Paragraphs>
  <Slides>25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Ligações</vt:lpstr>
      </vt:variant>
      <vt:variant>
        <vt:i4>2</vt:i4>
      </vt:variant>
      <vt:variant>
        <vt:lpstr>Títulos dos diapositivos</vt:lpstr>
      </vt:variant>
      <vt:variant>
        <vt:i4>25</vt:i4>
      </vt:variant>
    </vt:vector>
  </HeadingPairs>
  <TitlesOfParts>
    <vt:vector size="28" baseType="lpstr">
      <vt:lpstr>Origem</vt:lpstr>
      <vt:lpstr>Drawing1\Drawing\~Page-1\Sheet.121</vt:lpstr>
      <vt:lpstr>Drawing1\Drawing\~Page-1\Circle.115</vt:lpstr>
      <vt:lpstr>Projecto de Sistemas de Informação</vt:lpstr>
      <vt:lpstr>Caixeiro Viajante</vt:lpstr>
      <vt:lpstr>Caixeiro Viajante</vt:lpstr>
      <vt:lpstr>Caixeiro Viajante</vt:lpstr>
      <vt:lpstr>Caixeiro Viajante</vt:lpstr>
      <vt:lpstr>Caixeiro Viajante</vt:lpstr>
      <vt:lpstr>Caixeiro Viajante</vt:lpstr>
      <vt:lpstr>Operador: Cycle Crossover</vt:lpstr>
      <vt:lpstr>Operador: Cycle Crossover</vt:lpstr>
      <vt:lpstr>Operador: Cycle Crossover</vt:lpstr>
      <vt:lpstr>Operador: Cycle Crossover</vt:lpstr>
      <vt:lpstr>Operador: PMX - Crossover</vt:lpstr>
      <vt:lpstr>Operador: PMX - Crossover</vt:lpstr>
      <vt:lpstr>Operador: PMX - Crossover</vt:lpstr>
      <vt:lpstr>Operador: PMX - Crossover</vt:lpstr>
      <vt:lpstr>Operador: PMX - Crossover</vt:lpstr>
      <vt:lpstr>Operador: PMX - Crossover</vt:lpstr>
      <vt:lpstr>Operador: PMX - Crossover</vt:lpstr>
      <vt:lpstr>Operador: SUS - Minimização</vt:lpstr>
      <vt:lpstr>Operador: SUS - Minimização</vt:lpstr>
      <vt:lpstr>Operador: SUS - Minimização</vt:lpstr>
      <vt:lpstr>Operador: Swap Genes - Mutação</vt:lpstr>
      <vt:lpstr>Operador: Inversion - Mutação</vt:lpstr>
      <vt:lpstr>Operador: Inversion - Mutação</vt:lpstr>
      <vt:lpstr>Operador: Inversion - Mutação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38</cp:revision>
  <dcterms:created xsi:type="dcterms:W3CDTF">2012-04-19T09:02:58Z</dcterms:created>
  <dcterms:modified xsi:type="dcterms:W3CDTF">2012-05-03T16:37:30Z</dcterms:modified>
</cp:coreProperties>
</file>