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8" r:id="rId14"/>
    <p:sldId id="269" r:id="rId15"/>
    <p:sldId id="264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Rec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Conexão rect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xão rect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Conexão rect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xão rect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Marcador de Posição de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Conexão rect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2A9769-75A8-4409-BD6A-4B6605DD7948}" type="datetimeFigureOut">
              <a:rPr lang="pt-PT" smtClean="0"/>
              <a:pPr/>
              <a:t>24-05-2012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B05A78-9EAC-4D97-8F69-401C89F8555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8" name="Conexão rect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xão rect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gE9xfe4MVeo" TargetMode="External"/><Relationship Id="rId2" Type="http://schemas.openxmlformats.org/officeDocument/2006/relationships/hyperlink" Target="http://www.youtube.com/watch?v=3LdgzUIwvX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_bzRHqmpwvo" TargetMode="External"/><Relationship Id="rId4" Type="http://schemas.openxmlformats.org/officeDocument/2006/relationships/hyperlink" Target="http://www.youtube.com/watch?v=ML2vuzqw1ok&amp;feature=relat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Projecto</a:t>
            </a:r>
            <a:r>
              <a:rPr lang="pt-PT" dirty="0" smtClean="0"/>
              <a:t> de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Particle</a:t>
            </a:r>
            <a:r>
              <a:rPr lang="pt-PT" dirty="0" smtClean="0"/>
              <a:t> </a:t>
            </a:r>
            <a:r>
              <a:rPr lang="pt-PT" dirty="0" err="1" smtClean="0"/>
              <a:t>Swarm</a:t>
            </a:r>
            <a:r>
              <a:rPr lang="pt-PT" dirty="0" smtClean="0"/>
              <a:t> </a:t>
            </a:r>
            <a:r>
              <a:rPr lang="pt-PT" dirty="0" err="1" smtClean="0"/>
              <a:t>Optimization</a:t>
            </a:r>
            <a:endParaRPr lang="pt-P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r>
              <a:rPr lang="pt-PT" dirty="0" smtClean="0">
                <a:solidFill>
                  <a:srgbClr val="0070C0"/>
                </a:solidFill>
              </a:rPr>
              <a:t> - exemplo</a:t>
            </a:r>
            <a:endParaRPr lang="pt-PT" dirty="0"/>
          </a:p>
        </p:txBody>
      </p:sp>
      <p:pic>
        <p:nvPicPr>
          <p:cNvPr id="4" name="Marcador de Posição de Conteúdo 3" descr="PSO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356992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293096"/>
            <a:ext cx="1619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r>
              <a:rPr lang="pt-PT" dirty="0" smtClean="0">
                <a:solidFill>
                  <a:srgbClr val="0070C0"/>
                </a:solidFill>
              </a:rPr>
              <a:t> - exemplo</a:t>
            </a:r>
            <a:endParaRPr lang="pt-PT" dirty="0"/>
          </a:p>
        </p:txBody>
      </p:sp>
      <p:pic>
        <p:nvPicPr>
          <p:cNvPr id="4" name="Marcador de Posição de Conteúdo 3" descr="PSO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509120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293096"/>
            <a:ext cx="1619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r>
              <a:rPr lang="pt-PT" dirty="0" smtClean="0">
                <a:solidFill>
                  <a:srgbClr val="0070C0"/>
                </a:solidFill>
              </a:rPr>
              <a:t> - exemplo</a:t>
            </a:r>
            <a:endParaRPr lang="pt-PT" dirty="0"/>
          </a:p>
        </p:txBody>
      </p:sp>
      <p:pic>
        <p:nvPicPr>
          <p:cNvPr id="4" name="Marcador de Posição de Conteúdo 3" descr="PSO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73016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509120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4581128"/>
            <a:ext cx="1619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r>
              <a:rPr lang="pt-PT" dirty="0" smtClean="0">
                <a:solidFill>
                  <a:srgbClr val="0070C0"/>
                </a:solidFill>
              </a:rPr>
              <a:t> - exemplo</a:t>
            </a:r>
            <a:endParaRPr lang="pt-PT" dirty="0"/>
          </a:p>
        </p:txBody>
      </p:sp>
      <p:pic>
        <p:nvPicPr>
          <p:cNvPr id="4" name="Marcador de Posição de Conteúdo 3" descr="PSO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509120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573016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437112"/>
            <a:ext cx="1619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r>
              <a:rPr lang="pt-PT" dirty="0" smtClean="0">
                <a:solidFill>
                  <a:srgbClr val="0070C0"/>
                </a:solidFill>
              </a:rPr>
              <a:t> - exemplo</a:t>
            </a:r>
            <a:endParaRPr lang="pt-PT" dirty="0"/>
          </a:p>
        </p:txBody>
      </p:sp>
      <p:pic>
        <p:nvPicPr>
          <p:cNvPr id="4" name="Marcador de Posição de Conteúdo 3" descr="PSO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095475"/>
            <a:ext cx="4572000" cy="3133725"/>
          </a:xfr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501008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581128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437112"/>
            <a:ext cx="1619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Exemplos:</a:t>
            </a:r>
          </a:p>
          <a:p>
            <a:endParaRPr lang="pt-PT" dirty="0" smtClean="0">
              <a:hlinkClick r:id="rId2"/>
            </a:endParaRPr>
          </a:p>
          <a:p>
            <a:r>
              <a:rPr lang="pt-PT" dirty="0" smtClean="0">
                <a:hlinkClick r:id="rId2"/>
              </a:rPr>
              <a:t>http://www.youtube.com/watch?v=3LdgzUIwvXU</a:t>
            </a:r>
            <a:endParaRPr lang="pt-PT" dirty="0" smtClean="0"/>
          </a:p>
          <a:p>
            <a:endParaRPr lang="pt-PT" dirty="0" smtClean="0">
              <a:hlinkClick r:id="rId3"/>
            </a:endParaRPr>
          </a:p>
          <a:p>
            <a:r>
              <a:rPr lang="pt-PT" dirty="0" smtClean="0">
                <a:hlinkClick r:id="rId3"/>
              </a:rPr>
              <a:t>http://www.youtube.com/watch?v=gE9xfe4MVeo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>
                <a:hlinkClick r:id="rId4"/>
              </a:rPr>
              <a:t>http://www.youtube.com/watch?v=ML2vuzqw1ok&amp;feature=related</a:t>
            </a:r>
            <a:endParaRPr lang="pt-PT" dirty="0" smtClean="0"/>
          </a:p>
          <a:p>
            <a:endParaRPr lang="pt-PT" dirty="0" smtClean="0"/>
          </a:p>
          <a:p>
            <a:r>
              <a:rPr lang="pt-PT" smtClean="0">
                <a:hlinkClick r:id="rId5"/>
              </a:rPr>
              <a:t>http://www.youtube.com/watch?v=_bzRHqmpwvo</a:t>
            </a:r>
            <a:endParaRPr lang="pt-PT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Optimização de enxame de partículas é a optimização semelhante aos algoritmos genéticos, inspirada no comportamento social das aves ou dos cardumes de peixes.</a:t>
            </a:r>
          </a:p>
          <a:p>
            <a:r>
              <a:rPr lang="pt-PT" dirty="0" smtClean="0"/>
              <a:t>Para encontrar o melhor caminho a melhor solução é seguir o elemento mais próximo.</a:t>
            </a:r>
            <a:endParaRPr lang="pt-PT" dirty="0"/>
          </a:p>
        </p:txBody>
      </p:sp>
      <p:pic>
        <p:nvPicPr>
          <p:cNvPr id="4" name="Imagem 3" descr="swa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789040"/>
            <a:ext cx="7992888" cy="2542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Utiliza uma população aleatória;</a:t>
            </a:r>
          </a:p>
          <a:p>
            <a:endParaRPr lang="pt-PT" dirty="0" smtClean="0"/>
          </a:p>
          <a:p>
            <a:r>
              <a:rPr lang="pt-PT" dirty="0" smtClean="0"/>
              <a:t>Procura a solução ideal, através da actualização das populações;</a:t>
            </a:r>
          </a:p>
          <a:p>
            <a:endParaRPr lang="pt-PT" dirty="0" smtClean="0"/>
          </a:p>
          <a:p>
            <a:r>
              <a:rPr lang="pt-PT" dirty="0" smtClean="0"/>
              <a:t>Não utiliza operadores de evolução, tais como a reprodução ou a mutação;</a:t>
            </a:r>
          </a:p>
          <a:p>
            <a:endParaRPr lang="pt-PT" dirty="0" smtClean="0"/>
          </a:p>
          <a:p>
            <a:r>
              <a:rPr lang="pt-PT" dirty="0" smtClean="0"/>
              <a:t>A evolução é feita seguindo as soluções próximas ideais;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Cada partícula guarda os seguintes valores:</a:t>
            </a:r>
          </a:p>
          <a:p>
            <a:pPr lvl="1"/>
            <a:r>
              <a:rPr lang="pt-PT" dirty="0" err="1" smtClean="0"/>
              <a:t>Pbest</a:t>
            </a:r>
            <a:r>
              <a:rPr lang="pt-PT" dirty="0" smtClean="0"/>
              <a:t> – melhor valor que a partícula teve até ao momento;</a:t>
            </a:r>
          </a:p>
          <a:p>
            <a:pPr lvl="1"/>
            <a:r>
              <a:rPr lang="pt-PT" dirty="0" err="1" smtClean="0"/>
              <a:t>Lbest</a:t>
            </a:r>
            <a:r>
              <a:rPr lang="pt-PT" dirty="0" smtClean="0"/>
              <a:t> – melhor valor entre os vizinhos da partícula;</a:t>
            </a:r>
          </a:p>
          <a:p>
            <a:pPr lvl="1"/>
            <a:r>
              <a:rPr lang="pt-PT" dirty="0" err="1" smtClean="0"/>
              <a:t>Gbest</a:t>
            </a:r>
            <a:r>
              <a:rPr lang="pt-PT" dirty="0" smtClean="0"/>
              <a:t> – melhor valor obtido por toda a população;</a:t>
            </a:r>
          </a:p>
          <a:p>
            <a:pPr lvl="1"/>
            <a:endParaRPr lang="pt-PT" dirty="0" smtClean="0"/>
          </a:p>
          <a:p>
            <a:endParaRPr lang="pt-PT" dirty="0"/>
          </a:p>
        </p:txBody>
      </p:sp>
      <p:pic>
        <p:nvPicPr>
          <p:cNvPr id="4" name="Imagem 3" descr="http://www.x-tet.com/pf2004-10/images/pso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5688632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 conceito de otimização de enxame de partícula consiste em ir alterando a velocidade da partícula (aceleração), a cada momento que passa, em direção aos seus locais de </a:t>
            </a:r>
            <a:r>
              <a:rPr lang="pt-PT" dirty="0" err="1" smtClean="0"/>
              <a:t>pbest</a:t>
            </a:r>
            <a:r>
              <a:rPr lang="pt-PT" dirty="0" smtClean="0"/>
              <a:t> e </a:t>
            </a:r>
            <a:r>
              <a:rPr lang="pt-PT" dirty="0" err="1" smtClean="0"/>
              <a:t>lbest</a:t>
            </a:r>
            <a:r>
              <a:rPr lang="pt-PT" dirty="0" smtClean="0"/>
              <a:t> (versão local da PSO). A aceleração é ponderada por um termo aleatório, com números aleatórios separados, sendo gerados para haver aceleração em direção a locais de </a:t>
            </a:r>
            <a:r>
              <a:rPr lang="pt-PT" dirty="0" err="1" smtClean="0"/>
              <a:t>pbest</a:t>
            </a:r>
            <a:r>
              <a:rPr lang="pt-PT" dirty="0" smtClean="0"/>
              <a:t> e </a:t>
            </a:r>
            <a:r>
              <a:rPr lang="pt-PT" dirty="0" err="1" smtClean="0"/>
              <a:t>lbest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Uma partícula deve possuir 3 cromossomas, de modo a ser possível guardar o seu valor actual, o melhor valor das suas partículas vizinhas e o melhor valor global.</a:t>
            </a:r>
          </a:p>
          <a:p>
            <a:endParaRPr lang="pt-PT" dirty="0" smtClean="0"/>
          </a:p>
          <a:p>
            <a:r>
              <a:rPr lang="pt-PT" dirty="0" smtClean="0"/>
              <a:t>A cada iteração é necessário calcular qual vai ser a velocidade da partícula e a sua direcção.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v -velocidade da partícula; </a:t>
            </a:r>
          </a:p>
          <a:p>
            <a:r>
              <a:rPr lang="pt-PT" dirty="0" err="1" smtClean="0"/>
              <a:t>present</a:t>
            </a:r>
            <a:r>
              <a:rPr lang="pt-PT" dirty="0" smtClean="0"/>
              <a:t>-partícula atual. </a:t>
            </a:r>
          </a:p>
          <a:p>
            <a:r>
              <a:rPr lang="pt-PT" dirty="0" smtClean="0"/>
              <a:t>rand() é um número aleatório entre (0,1). </a:t>
            </a:r>
          </a:p>
          <a:p>
            <a:r>
              <a:rPr lang="pt-PT" dirty="0" smtClean="0"/>
              <a:t>C1 e c2 são fatores de aprendizagem. Geralmente c1 = c2 = 2.</a:t>
            </a:r>
          </a:p>
          <a:p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861048"/>
            <a:ext cx="6677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 descr="http://lejpt.academicdirect.org/A15/001_018_files/image026.gif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272808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As velocidades das partículas em cada dimensão estão dependentes de uma velocidade máxima, </a:t>
            </a:r>
            <a:r>
              <a:rPr lang="pt-PT" dirty="0" err="1" smtClean="0"/>
              <a:t>Vmax</a:t>
            </a:r>
            <a:r>
              <a:rPr lang="pt-PT" dirty="0" smtClean="0"/>
              <a:t>. Se a soma das acelerações causar uma velocidade tal, que exceda </a:t>
            </a:r>
            <a:r>
              <a:rPr lang="pt-PT" dirty="0" err="1" smtClean="0"/>
              <a:t>Vmax</a:t>
            </a:r>
            <a:r>
              <a:rPr lang="pt-PT" dirty="0" smtClean="0"/>
              <a:t> - um parâmetro especificado pelo utilizador -, então a velocidade é limitada a </a:t>
            </a:r>
            <a:r>
              <a:rPr lang="pt-PT" dirty="0" err="1" smtClean="0"/>
              <a:t>Vmax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>
                <a:solidFill>
                  <a:srgbClr val="0070C0"/>
                </a:solidFill>
              </a:rPr>
              <a:t>Particle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Swarm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 err="1" smtClean="0">
                <a:solidFill>
                  <a:srgbClr val="0070C0"/>
                </a:solidFill>
              </a:rPr>
              <a:t>Optimization</a:t>
            </a:r>
            <a:r>
              <a:rPr lang="pt-PT" dirty="0" smtClean="0">
                <a:solidFill>
                  <a:srgbClr val="0070C0"/>
                </a:solidFill>
              </a:rPr>
              <a:t> - exemplo</a:t>
            </a:r>
            <a:endParaRPr lang="pt-PT" dirty="0"/>
          </a:p>
        </p:txBody>
      </p:sp>
      <p:pic>
        <p:nvPicPr>
          <p:cNvPr id="5" name="Marcador de Posição de Conteúdo 4" descr="PSO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2120900"/>
            <a:ext cx="4572000" cy="3133725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20888"/>
            <a:ext cx="266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212976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293096"/>
            <a:ext cx="16192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</TotalTime>
  <Words>392</Words>
  <Application>Microsoft Office PowerPoint</Application>
  <PresentationFormat>Apresentação no Ecrã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Origem</vt:lpstr>
      <vt:lpstr>Projecto de Sistemas de Informação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</vt:lpstr>
      <vt:lpstr>Particle Swarm Optimization - exemplo</vt:lpstr>
      <vt:lpstr>Particle Swarm Optimization - exemplo</vt:lpstr>
      <vt:lpstr>Particle Swarm Optimization - exemplo</vt:lpstr>
      <vt:lpstr>Particle Swarm Optimization - exemplo</vt:lpstr>
      <vt:lpstr>Particle Swarm Optimization - exemplo</vt:lpstr>
      <vt:lpstr>Particle Swarm Optimization - exemplo</vt:lpstr>
      <vt:lpstr>Particle Swarm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Projecto de Sistemas de Informação</dc:title>
  <dc:creator>goncalo</dc:creator>
  <cp:lastModifiedBy>goncalo</cp:lastModifiedBy>
  <cp:revision>13</cp:revision>
  <dcterms:created xsi:type="dcterms:W3CDTF">2012-05-24T11:27:09Z</dcterms:created>
  <dcterms:modified xsi:type="dcterms:W3CDTF">2012-05-24T14:45:24Z</dcterms:modified>
</cp:coreProperties>
</file>