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61" r:id="rId9"/>
    <p:sldId id="262" r:id="rId10"/>
    <p:sldId id="259" r:id="rId11"/>
    <p:sldId id="263" r:id="rId12"/>
    <p:sldId id="264" r:id="rId13"/>
    <p:sldId id="265" r:id="rId14"/>
    <p:sldId id="260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ndes\Desktop\Novo%20Folha%20de%20C&#225;lculo%20do%20Microsoft%20Office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pieChart>
        <c:varyColors val="1"/>
        <c:ser>
          <c:idx val="0"/>
          <c:order val="0"/>
          <c:cat>
            <c:strRef>
              <c:f>Folha1!$A$1:$A$6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Folha1!$B$1:$B$6</c:f>
              <c:numCache>
                <c:formatCode>General</c:formatCode>
                <c:ptCount val="6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firstSliceAng val="0"/>
      </c:pieChart>
      <c:spPr>
        <a:noFill/>
      </c:spPr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77D160-AD02-412F-A68F-0D9BEA7914F7}" type="datetimeFigureOut">
              <a:rPr lang="pt-PT" smtClean="0"/>
              <a:pPr/>
              <a:t>18-04-2012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CCC66C-686A-4057-99B5-86CB14D9298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3861048"/>
            <a:ext cx="7488832" cy="990600"/>
          </a:xfrm>
        </p:spPr>
        <p:txBody>
          <a:bodyPr>
            <a:normAutofit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Inspiration</a:t>
            </a:r>
            <a:r>
              <a:rPr lang="pt-PT" dirty="0" smtClean="0"/>
              <a:t> V0.2 - </a:t>
            </a:r>
            <a:r>
              <a:rPr lang="pt-PT" dirty="0" err="1" smtClean="0"/>
              <a:t>KnapSack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Operador </a:t>
            </a:r>
            <a:r>
              <a:rPr lang="pt-PT" dirty="0" smtClean="0">
                <a:solidFill>
                  <a:srgbClr val="0070C0"/>
                </a:solidFill>
              </a:rPr>
              <a:t>: SUS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888200"/>
          </a:xfrm>
        </p:spPr>
        <p:txBody>
          <a:bodyPr>
            <a:normAutofit lnSpcReduction="10000"/>
          </a:bodyPr>
          <a:lstStyle/>
          <a:p>
            <a:pPr lvl="0"/>
            <a:r>
              <a:rPr lang="pt-PT" sz="2400" b="1" u="sng" dirty="0" err="1" smtClean="0"/>
              <a:t>Exemplo:Escolher</a:t>
            </a:r>
            <a:r>
              <a:rPr lang="pt-PT" sz="2400" b="1" u="sng" dirty="0" smtClean="0"/>
              <a:t> 6 </a:t>
            </a:r>
            <a:r>
              <a:rPr lang="pt-PT" sz="2400" b="1" u="sng" dirty="0" err="1" smtClean="0"/>
              <a:t>individuos</a:t>
            </a:r>
            <a:r>
              <a:rPr lang="pt-PT" sz="2400" b="1" u="sng" dirty="0" smtClean="0"/>
              <a:t> de uma população de 10</a:t>
            </a:r>
          </a:p>
          <a:p>
            <a:pPr lvl="0"/>
            <a:endParaRPr lang="pt-PT" sz="2400" b="1" u="sng" dirty="0" smtClean="0"/>
          </a:p>
          <a:p>
            <a:pPr lvl="0"/>
            <a:endParaRPr lang="pt-PT" sz="2400" b="1" u="sng" dirty="0" smtClean="0"/>
          </a:p>
          <a:p>
            <a:pPr lvl="0"/>
            <a:endParaRPr lang="pt-PT" sz="2400" b="1" u="sng" dirty="0" smtClean="0"/>
          </a:p>
          <a:p>
            <a:pPr lvl="0"/>
            <a:endParaRPr lang="pt-PT" sz="2400" b="1" u="sng" dirty="0" smtClean="0"/>
          </a:p>
          <a:p>
            <a:pPr lvl="0"/>
            <a:r>
              <a:rPr lang="pt-PT" sz="2000" dirty="0" smtClean="0"/>
              <a:t>1º)</a:t>
            </a:r>
            <a:r>
              <a:rPr lang="pt-PT" sz="2000" dirty="0" smtClean="0"/>
              <a:t> </a:t>
            </a:r>
            <a:r>
              <a:rPr lang="pt-PT" sz="2000" dirty="0" smtClean="0"/>
              <a:t>Juntar </a:t>
            </a:r>
            <a:r>
              <a:rPr lang="pt-PT" sz="2000" dirty="0" smtClean="0"/>
              <a:t>todos os indivíduos de uma população pela ordem que se encontram, de forma a fazer uma linha com os </a:t>
            </a:r>
            <a:r>
              <a:rPr lang="pt-PT" sz="2000" dirty="0" smtClean="0"/>
              <a:t>indivíduos;</a:t>
            </a:r>
          </a:p>
          <a:p>
            <a:pPr lvl="0"/>
            <a:endParaRPr lang="pt-PT" sz="2000" dirty="0" smtClean="0"/>
          </a:p>
          <a:p>
            <a:r>
              <a:rPr lang="pt-PT" sz="2000" dirty="0" smtClean="0"/>
              <a:t>2º)Fazer </a:t>
            </a:r>
            <a:r>
              <a:rPr lang="pt-PT" sz="2000" dirty="0" smtClean="0"/>
              <a:t>a soma do fitness do individuo anterior ao </a:t>
            </a:r>
            <a:r>
              <a:rPr lang="pt-PT" sz="2000" dirty="0" smtClean="0"/>
              <a:t>seu, </a:t>
            </a:r>
            <a:r>
              <a:rPr lang="pt-PT" sz="2000" dirty="0" smtClean="0"/>
              <a:t>com base na ordem em que se encontram na linha;</a:t>
            </a:r>
          </a:p>
          <a:p>
            <a:pPr lvl="1"/>
            <a:r>
              <a:rPr lang="pt-PT" sz="1500" b="1" i="1" dirty="0" smtClean="0">
                <a:solidFill>
                  <a:srgbClr val="002060"/>
                </a:solidFill>
              </a:rPr>
              <a:t>para i = 1 até i = dim-1</a:t>
            </a:r>
          </a:p>
          <a:p>
            <a:pPr lvl="1"/>
            <a:r>
              <a:rPr lang="pt-PT" sz="1500" b="1" i="1" dirty="0" smtClean="0">
                <a:solidFill>
                  <a:srgbClr val="002060"/>
                </a:solidFill>
              </a:rPr>
              <a:t>	a[i].</a:t>
            </a:r>
            <a:r>
              <a:rPr lang="pt-PT" sz="1500" b="1" i="1" dirty="0" err="1" smtClean="0">
                <a:solidFill>
                  <a:srgbClr val="002060"/>
                </a:solidFill>
              </a:rPr>
              <a:t>fitnessAcumulada</a:t>
            </a:r>
            <a:r>
              <a:rPr lang="pt-PT" sz="1500" b="1" i="1" dirty="0" smtClean="0">
                <a:solidFill>
                  <a:srgbClr val="002060"/>
                </a:solidFill>
              </a:rPr>
              <a:t> = a[i].fitness + a[i-1].</a:t>
            </a:r>
            <a:r>
              <a:rPr lang="pt-PT" sz="1500" b="1" i="1" dirty="0" err="1" smtClean="0">
                <a:solidFill>
                  <a:srgbClr val="002060"/>
                </a:solidFill>
              </a:rPr>
              <a:t>fitnessAcumulada</a:t>
            </a:r>
            <a:endParaRPr lang="pt-PT" sz="1500" b="1" i="1" dirty="0" smtClean="0">
              <a:solidFill>
                <a:srgbClr val="002060"/>
              </a:solidFill>
            </a:endParaRPr>
          </a:p>
          <a:p>
            <a:pPr lvl="1"/>
            <a:r>
              <a:rPr lang="pt-PT" sz="1500" b="1" i="1" dirty="0" smtClean="0">
                <a:solidFill>
                  <a:srgbClr val="002060"/>
                </a:solidFill>
              </a:rPr>
              <a:t>	i = </a:t>
            </a:r>
            <a:r>
              <a:rPr lang="pt-PT" sz="1500" b="1" i="1" dirty="0" smtClean="0">
                <a:solidFill>
                  <a:srgbClr val="002060"/>
                </a:solidFill>
              </a:rPr>
              <a:t>i+1</a:t>
            </a:r>
          </a:p>
          <a:p>
            <a:endParaRPr lang="pt-PT" sz="2000" b="1" i="1" dirty="0" smtClean="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386308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0"/>
            <a:ext cx="7105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SUS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pPr lvl="0"/>
            <a:r>
              <a:rPr lang="pt-PT" sz="2000" dirty="0" smtClean="0"/>
              <a:t>3º)Obter o total do somatório de todos os fitness, o fitness do ultimo indivíduo, pois é o acumulado de todos os indivíduos; </a:t>
            </a:r>
            <a:endParaRPr lang="pt-PT" sz="2000" b="1" i="1" dirty="0" smtClean="0">
              <a:solidFill>
                <a:srgbClr val="002060"/>
              </a:solidFill>
            </a:endParaRPr>
          </a:p>
          <a:p>
            <a:pPr lvl="1"/>
            <a:r>
              <a:rPr lang="pt-PT" sz="1800" dirty="0" smtClean="0">
                <a:solidFill>
                  <a:schemeClr val="tx1"/>
                </a:solidFill>
              </a:rPr>
              <a:t>Fitness Total:</a:t>
            </a:r>
            <a:r>
              <a:rPr lang="pt-PT" sz="1800" dirty="0" smtClean="0">
                <a:solidFill>
                  <a:srgbClr val="FF0000"/>
                </a:solidFill>
              </a:rPr>
              <a:t>66</a:t>
            </a:r>
            <a:r>
              <a:rPr lang="pt-PT" sz="1800" dirty="0" smtClean="0">
                <a:solidFill>
                  <a:schemeClr val="tx1"/>
                </a:solidFill>
              </a:rPr>
              <a:t> </a:t>
            </a:r>
            <a:r>
              <a:rPr lang="pt-PT" sz="1800" b="1" i="1" dirty="0" smtClean="0">
                <a:solidFill>
                  <a:srgbClr val="002060"/>
                </a:solidFill>
              </a:rPr>
              <a:t>	</a:t>
            </a:r>
            <a:r>
              <a:rPr lang="pt-PT" sz="1500" b="1" i="1" dirty="0" smtClean="0">
                <a:solidFill>
                  <a:srgbClr val="002060"/>
                </a:solidFill>
              </a:rPr>
              <a:t>		</a:t>
            </a:r>
            <a:r>
              <a:rPr lang="pt-PT" sz="1500" b="1" i="1" dirty="0" err="1" smtClean="0">
                <a:solidFill>
                  <a:srgbClr val="002060"/>
                </a:solidFill>
              </a:rPr>
              <a:t>totalFitness</a:t>
            </a:r>
            <a:r>
              <a:rPr lang="pt-PT" sz="1500" b="1" i="1" dirty="0" smtClean="0">
                <a:solidFill>
                  <a:srgbClr val="002060"/>
                </a:solidFill>
              </a:rPr>
              <a:t> </a:t>
            </a:r>
            <a:r>
              <a:rPr lang="pt-PT" sz="1500" b="1" i="1" dirty="0" smtClean="0">
                <a:solidFill>
                  <a:srgbClr val="002060"/>
                </a:solidFill>
              </a:rPr>
              <a:t>= a[dim-1].</a:t>
            </a:r>
            <a:r>
              <a:rPr lang="pt-PT" sz="1500" b="1" i="1" dirty="0" err="1" smtClean="0">
                <a:solidFill>
                  <a:srgbClr val="002060"/>
                </a:solidFill>
              </a:rPr>
              <a:t>fitnessAcumulada</a:t>
            </a:r>
            <a:endParaRPr lang="pt-PT" sz="1500" b="1" i="1" dirty="0" smtClean="0">
              <a:solidFill>
                <a:srgbClr val="002060"/>
              </a:solidFill>
            </a:endParaRPr>
          </a:p>
          <a:p>
            <a:r>
              <a:rPr lang="pt-PT" sz="2000" dirty="0" smtClean="0"/>
              <a:t>4º) Gerar um ponto aleatório, inteiro ou real, dentro do intervalo 0 e total do fitness de todos os indivíduos, para ser o nosso ponto de partida;</a:t>
            </a:r>
          </a:p>
          <a:p>
            <a:pPr lvl="1"/>
            <a:r>
              <a:rPr lang="pt-PT" sz="1800" dirty="0" smtClean="0">
                <a:solidFill>
                  <a:schemeClr val="tx1"/>
                </a:solidFill>
              </a:rPr>
              <a:t>Ponto de Partida :</a:t>
            </a:r>
            <a:r>
              <a:rPr lang="pt-PT" sz="1800" dirty="0" smtClean="0">
                <a:solidFill>
                  <a:srgbClr val="FF0000"/>
                </a:solidFill>
              </a:rPr>
              <a:t>6</a:t>
            </a:r>
            <a:r>
              <a:rPr lang="pt-PT" sz="1800" dirty="0" smtClean="0">
                <a:solidFill>
                  <a:schemeClr val="tx1"/>
                </a:solidFill>
              </a:rPr>
              <a:t> </a:t>
            </a:r>
            <a:r>
              <a:rPr lang="pt-PT" sz="1500" b="1" i="1" dirty="0" smtClean="0">
                <a:solidFill>
                  <a:srgbClr val="002060"/>
                </a:solidFill>
              </a:rPr>
              <a:t>			n </a:t>
            </a:r>
            <a:r>
              <a:rPr lang="pt-PT" sz="1500" b="1" i="1" dirty="0" smtClean="0">
                <a:solidFill>
                  <a:srgbClr val="002060"/>
                </a:solidFill>
              </a:rPr>
              <a:t>= aleatório([0 : </a:t>
            </a:r>
            <a:r>
              <a:rPr lang="pt-PT" sz="1500" b="1" i="1" dirty="0" err="1" smtClean="0">
                <a:solidFill>
                  <a:srgbClr val="002060"/>
                </a:solidFill>
              </a:rPr>
              <a:t>totalFitness</a:t>
            </a:r>
            <a:r>
              <a:rPr lang="pt-PT" sz="1500" b="1" i="1" dirty="0" smtClean="0">
                <a:solidFill>
                  <a:srgbClr val="002060"/>
                </a:solidFill>
              </a:rPr>
              <a:t>])</a:t>
            </a:r>
            <a:endParaRPr lang="pt-PT" sz="2000" dirty="0" smtClean="0"/>
          </a:p>
          <a:p>
            <a:pPr lvl="0"/>
            <a:r>
              <a:rPr lang="pt-PT" sz="2000" dirty="0" smtClean="0"/>
              <a:t>5º)Definir </a:t>
            </a:r>
            <a:r>
              <a:rPr lang="pt-PT" sz="2000" dirty="0" smtClean="0"/>
              <a:t>qual vai ser o offset que se vai acrescentar ao ponto de partido</a:t>
            </a:r>
            <a:r>
              <a:rPr lang="pt-PT" sz="2000" dirty="0" smtClean="0"/>
              <a:t>.</a:t>
            </a:r>
          </a:p>
          <a:p>
            <a:pPr lvl="0"/>
            <a:endParaRPr lang="pt-PT" sz="2000" dirty="0" smtClean="0"/>
          </a:p>
          <a:p>
            <a:pPr lvl="0">
              <a:buNone/>
            </a:pPr>
            <a:endParaRPr lang="pt-PT" sz="2000" dirty="0" smtClean="0"/>
          </a:p>
          <a:p>
            <a:r>
              <a:rPr lang="pt-PT" sz="2000" dirty="0" smtClean="0"/>
              <a:t>6º)Selecionar </a:t>
            </a:r>
            <a:r>
              <a:rPr lang="pt-PT" sz="2000" dirty="0" smtClean="0"/>
              <a:t>o individuo para onde o ponto aponta; </a:t>
            </a:r>
          </a:p>
          <a:p>
            <a:pPr lvl="0"/>
            <a:endParaRPr lang="pt-PT" sz="2000" dirty="0" smtClean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573016"/>
            <a:ext cx="5219700" cy="89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1619672" y="5445224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25144"/>
            <a:ext cx="7172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SUS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7º) Somar ao ponto o offset</a:t>
            </a:r>
            <a:r>
              <a:rPr lang="pt-PT" sz="2000" dirty="0" smtClean="0"/>
              <a:t>;</a:t>
            </a:r>
          </a:p>
          <a:p>
            <a:pPr lvl="1"/>
            <a:r>
              <a:rPr lang="pt-PT" sz="1700" dirty="0" smtClean="0"/>
              <a:t>Ponto</a:t>
            </a:r>
            <a:r>
              <a:rPr lang="pt-PT" sz="1700" dirty="0" smtClean="0">
                <a:solidFill>
                  <a:srgbClr val="FF0000"/>
                </a:solidFill>
              </a:rPr>
              <a:t>: 6+6.6=12.6</a:t>
            </a:r>
            <a:r>
              <a:rPr lang="pt-PT" sz="1700" dirty="0" smtClean="0"/>
              <a:t>			</a:t>
            </a:r>
            <a:r>
              <a:rPr lang="pt-PT" sz="1500" b="1" i="1" dirty="0" smtClean="0">
                <a:solidFill>
                  <a:srgbClr val="002060"/>
                </a:solidFill>
              </a:rPr>
              <a:t> n = </a:t>
            </a:r>
            <a:r>
              <a:rPr lang="pt-PT" sz="1500" b="1" i="1" dirty="0" err="1" smtClean="0">
                <a:solidFill>
                  <a:srgbClr val="002060"/>
                </a:solidFill>
              </a:rPr>
              <a:t>n+offset</a:t>
            </a:r>
            <a:endParaRPr lang="pt-PT" sz="1500" b="1" i="1" dirty="0" smtClean="0">
              <a:solidFill>
                <a:srgbClr val="002060"/>
              </a:solidFill>
            </a:endParaRPr>
          </a:p>
          <a:p>
            <a:r>
              <a:rPr lang="pt-PT" sz="2000" dirty="0" smtClean="0"/>
              <a:t>8º) Repetir os pontos 6º e 7º ate obter o numero de indivíduos selecionados pretendidos; </a:t>
            </a:r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pPr>
              <a:buNone/>
            </a:pPr>
            <a:r>
              <a:rPr lang="pt-PT" sz="1600" b="1" i="1" dirty="0" smtClean="0">
                <a:solidFill>
                  <a:srgbClr val="002060"/>
                </a:solidFill>
              </a:rPr>
              <a:t>para i = 1 até i = individuosPretendidos-1</a:t>
            </a:r>
          </a:p>
          <a:p>
            <a:pPr>
              <a:buNone/>
            </a:pPr>
            <a:r>
              <a:rPr lang="pt-PT" sz="1600" b="1" i="1" dirty="0" smtClean="0">
                <a:solidFill>
                  <a:srgbClr val="002060"/>
                </a:solidFill>
              </a:rPr>
              <a:t>	n = </a:t>
            </a:r>
            <a:r>
              <a:rPr lang="pt-PT" sz="1600" b="1" i="1" dirty="0" err="1" smtClean="0">
                <a:solidFill>
                  <a:srgbClr val="002060"/>
                </a:solidFill>
              </a:rPr>
              <a:t>n+offset</a:t>
            </a:r>
            <a:endParaRPr lang="pt-PT" sz="16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PT" sz="1600" b="1" i="1" dirty="0" smtClean="0">
                <a:solidFill>
                  <a:srgbClr val="002060"/>
                </a:solidFill>
              </a:rPr>
              <a:t>	n = </a:t>
            </a:r>
            <a:r>
              <a:rPr lang="pt-PT" sz="1600" b="1" i="1" dirty="0" err="1" smtClean="0">
                <a:solidFill>
                  <a:srgbClr val="002060"/>
                </a:solidFill>
              </a:rPr>
              <a:t>n%dim</a:t>
            </a:r>
            <a:endParaRPr lang="pt-PT" sz="16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PT" sz="1600" b="1" i="1" dirty="0" smtClean="0">
                <a:solidFill>
                  <a:srgbClr val="002060"/>
                </a:solidFill>
              </a:rPr>
              <a:t>	Individuo b[i] = procurar(n : a[].</a:t>
            </a:r>
            <a:r>
              <a:rPr lang="pt-PT" sz="1600" b="1" i="1" dirty="0" err="1" smtClean="0">
                <a:solidFill>
                  <a:srgbClr val="002060"/>
                </a:solidFill>
              </a:rPr>
              <a:t>fitnessAcumulada</a:t>
            </a:r>
            <a:r>
              <a:rPr lang="pt-PT" sz="1600" b="1" i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pt-PT" sz="1600" b="1" i="1" dirty="0" smtClean="0">
                <a:solidFill>
                  <a:srgbClr val="002060"/>
                </a:solidFill>
              </a:rPr>
              <a:t>	i = i+1</a:t>
            </a:r>
            <a:endParaRPr lang="pt-PT" sz="1600" b="1" i="1" dirty="0">
              <a:solidFill>
                <a:srgbClr val="00206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172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979712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771800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491880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211960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076056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149080"/>
            <a:ext cx="4286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149080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149080"/>
            <a:ext cx="4000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149080"/>
            <a:ext cx="419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414908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SUS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Indivíduos Selecionados:</a:t>
            </a:r>
            <a:endParaRPr lang="pt-PT" sz="2000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466224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err="1" smtClean="0">
                <a:solidFill>
                  <a:srgbClr val="0070C0"/>
                </a:solidFill>
              </a:rPr>
              <a:t>Uniform</a:t>
            </a:r>
            <a:r>
              <a:rPr lang="pt-PT" dirty="0" smtClean="0">
                <a:solidFill>
                  <a:srgbClr val="0070C0"/>
                </a:solidFill>
              </a:rPr>
              <a:t>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sz="2400" b="1" u="sng" dirty="0" smtClean="0"/>
              <a:t>Exemplo: Dois pais com </a:t>
            </a:r>
            <a:r>
              <a:rPr lang="pt-PT" sz="2400" b="1" u="sng" dirty="0" smtClean="0"/>
              <a:t>genes do </a:t>
            </a:r>
            <a:r>
              <a:rPr lang="pt-PT" sz="2400" b="1" u="sng" dirty="0" smtClean="0"/>
              <a:t>tamanho de 10 bits e gerar dois </a:t>
            </a:r>
            <a:r>
              <a:rPr lang="pt-PT" sz="2400" b="1" u="sng" dirty="0" smtClean="0"/>
              <a:t>filhos.</a:t>
            </a:r>
          </a:p>
          <a:p>
            <a:r>
              <a:rPr lang="pt-PT" sz="2000" dirty="0" smtClean="0"/>
              <a:t>1º)Selecionar 2 indivíduos, um pai e uma mãe;</a:t>
            </a:r>
          </a:p>
          <a:p>
            <a:endParaRPr lang="pt-PT" sz="2400" b="1" u="sng" dirty="0" smtClean="0"/>
          </a:p>
          <a:p>
            <a:endParaRPr lang="pt-PT" sz="2400" b="1" u="sng" dirty="0" smtClean="0"/>
          </a:p>
          <a:p>
            <a:endParaRPr lang="pt-PT" sz="2400" b="1" u="sng" dirty="0" smtClean="0"/>
          </a:p>
          <a:p>
            <a:pPr lvl="0"/>
            <a:r>
              <a:rPr lang="pt-PT" sz="2000" dirty="0" smtClean="0"/>
              <a:t>2º)</a:t>
            </a:r>
            <a:r>
              <a:rPr lang="pt-PT" sz="2000" dirty="0" smtClean="0"/>
              <a:t> Gerar uma cadeia de bits, </a:t>
            </a:r>
            <a:r>
              <a:rPr lang="pt-PT" sz="2000" dirty="0" smtClean="0"/>
              <a:t>máscara</a:t>
            </a:r>
            <a:r>
              <a:rPr lang="pt-PT" sz="2000" dirty="0" smtClean="0"/>
              <a:t>, para determinar quais os bits que </a:t>
            </a:r>
            <a:r>
              <a:rPr lang="pt-PT" sz="2000" dirty="0" smtClean="0"/>
              <a:t>vão </a:t>
            </a:r>
            <a:r>
              <a:rPr lang="pt-PT" sz="2000" dirty="0" smtClean="0"/>
              <a:t>ser </a:t>
            </a:r>
            <a:r>
              <a:rPr lang="pt-PT" sz="2000" dirty="0" smtClean="0"/>
              <a:t>trocados</a:t>
            </a:r>
            <a:r>
              <a:rPr lang="pt-PT" sz="2000" dirty="0" smtClean="0"/>
              <a:t>;</a:t>
            </a:r>
          </a:p>
          <a:p>
            <a:endParaRPr lang="pt-PT" sz="2000" dirty="0" smtClean="0"/>
          </a:p>
          <a:p>
            <a:pPr lvl="0"/>
            <a:r>
              <a:rPr lang="pt-PT" sz="2000" u="sng" dirty="0" smtClean="0"/>
              <a:t>3º)</a:t>
            </a:r>
            <a:r>
              <a:rPr lang="pt-PT" sz="2000" dirty="0" smtClean="0"/>
              <a:t> Para cada bit a “1” na mascara vai haver uma troca</a:t>
            </a:r>
            <a:r>
              <a:rPr lang="pt-PT" sz="2400" dirty="0" smtClean="0"/>
              <a:t> </a:t>
            </a:r>
          </a:p>
          <a:p>
            <a:endParaRPr lang="pt-PT" sz="2400" b="1" u="sng" dirty="0" smtClean="0"/>
          </a:p>
          <a:p>
            <a:endParaRPr lang="pt-PT" sz="2400" b="1" u="sng" dirty="0" smtClean="0"/>
          </a:p>
          <a:p>
            <a:endParaRPr lang="pt-PT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6219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50912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3491880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876256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229200"/>
            <a:ext cx="628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1907704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3563888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796136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6300192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6876256" y="5661248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err="1" smtClean="0">
                <a:solidFill>
                  <a:srgbClr val="0070C0"/>
                </a:solidFill>
              </a:rPr>
              <a:t>Uniform</a:t>
            </a:r>
            <a:r>
              <a:rPr lang="pt-PT" dirty="0" smtClean="0">
                <a:solidFill>
                  <a:srgbClr val="0070C0"/>
                </a:solidFill>
              </a:rPr>
              <a:t>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</a:p>
          <a:p>
            <a:pPr lvl="1"/>
            <a:r>
              <a:rPr lang="pt-PT" dirty="0" smtClean="0"/>
              <a:t>Se a mascara for toda a “0” o </a:t>
            </a:r>
            <a:r>
              <a:rPr lang="pt-PT" dirty="0" smtClean="0"/>
              <a:t>indivíduo </a:t>
            </a:r>
            <a:r>
              <a:rPr lang="pt-PT" u="sng" dirty="0" smtClean="0"/>
              <a:t>F</a:t>
            </a:r>
            <a:r>
              <a:rPr lang="pt-PT" u="sng" dirty="0" smtClean="0"/>
              <a:t>ilho</a:t>
            </a:r>
            <a:r>
              <a:rPr lang="pt-PT" dirty="0" smtClean="0"/>
              <a:t>1 vai </a:t>
            </a:r>
            <a:r>
              <a:rPr lang="pt-PT" dirty="0" smtClean="0"/>
              <a:t>ser igual ao </a:t>
            </a:r>
            <a:r>
              <a:rPr lang="pt-PT" dirty="0" smtClean="0"/>
              <a:t>Pai </a:t>
            </a:r>
            <a:r>
              <a:rPr lang="pt-PT" dirty="0" smtClean="0"/>
              <a:t>e o individuo </a:t>
            </a:r>
            <a:r>
              <a:rPr lang="pt-PT" u="sng" dirty="0" smtClean="0"/>
              <a:t>F</a:t>
            </a:r>
            <a:r>
              <a:rPr lang="pt-PT" u="sng" dirty="0" smtClean="0"/>
              <a:t>ilho2</a:t>
            </a:r>
            <a:r>
              <a:rPr lang="pt-PT" dirty="0" smtClean="0"/>
              <a:t> </a:t>
            </a:r>
            <a:r>
              <a:rPr lang="pt-PT" dirty="0" smtClean="0"/>
              <a:t>vai ser igual a </a:t>
            </a:r>
            <a:r>
              <a:rPr lang="pt-PT" dirty="0" smtClean="0"/>
              <a:t>Mãe.</a:t>
            </a:r>
          </a:p>
          <a:p>
            <a:r>
              <a:rPr lang="pt-PT" dirty="0" smtClean="0"/>
              <a:t>Solução:</a:t>
            </a:r>
          </a:p>
          <a:p>
            <a:pPr lvl="1"/>
            <a:r>
              <a:rPr lang="pt-PT" dirty="0" smtClean="0"/>
              <a:t>Garantir que 50% dos bits da mascara são a “1” e os restantes a “0”.</a:t>
            </a:r>
          </a:p>
          <a:p>
            <a:pPr lvl="1"/>
            <a:r>
              <a:rPr lang="pt-PT" dirty="0" smtClean="0"/>
              <a:t>Os 50% referidos </a:t>
            </a:r>
            <a:r>
              <a:rPr lang="pt-PT" dirty="0" smtClean="0"/>
              <a:t>anteriormente podem </a:t>
            </a:r>
            <a:r>
              <a:rPr lang="pt-PT" dirty="0" smtClean="0"/>
              <a:t>ser um parâmetro deste </a:t>
            </a:r>
            <a:r>
              <a:rPr lang="pt-PT" dirty="0" smtClean="0"/>
              <a:t>operador, </a:t>
            </a:r>
            <a:r>
              <a:rPr lang="pt-PT" dirty="0" smtClean="0"/>
              <a:t>sendo 50% o valor recomendado por </a:t>
            </a:r>
            <a:r>
              <a:rPr lang="pt-PT" dirty="0" smtClean="0"/>
              <a:t>defeito;</a:t>
            </a:r>
            <a:endParaRPr lang="pt-PT" dirty="0" smtClean="0"/>
          </a:p>
          <a:p>
            <a:pPr lvl="1"/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err="1" smtClean="0">
                <a:solidFill>
                  <a:srgbClr val="0070C0"/>
                </a:solidFill>
              </a:rPr>
              <a:t>Truncation</a:t>
            </a:r>
            <a:r>
              <a:rPr lang="pt-PT" dirty="0" smtClean="0">
                <a:solidFill>
                  <a:srgbClr val="0070C0"/>
                </a:solidFill>
              </a:rPr>
              <a:t> - Substituição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sz="2400" b="1" u="sng" dirty="0" smtClean="0"/>
              <a:t>Exemplo: Duas populações com 5 indivíduos cada, onde se quer criar uma nova população com 5 indivíduos </a:t>
            </a:r>
            <a:r>
              <a:rPr lang="pt-PT" sz="2400" b="1" u="sng" dirty="0" smtClean="0"/>
              <a:t>;</a:t>
            </a:r>
          </a:p>
          <a:p>
            <a:pPr lvl="0"/>
            <a:r>
              <a:rPr lang="pt-PT" sz="2400" dirty="0" smtClean="0"/>
              <a:t>1º)</a:t>
            </a:r>
            <a:r>
              <a:rPr lang="pt-PT" sz="2400" dirty="0" smtClean="0"/>
              <a:t> Ter duas populações, ou </a:t>
            </a:r>
            <a:r>
              <a:rPr lang="pt-PT" sz="2400" dirty="0" smtClean="0"/>
              <a:t>mais, </a:t>
            </a:r>
            <a:r>
              <a:rPr lang="pt-PT" sz="2400" dirty="0" smtClean="0"/>
              <a:t>para aplicar o </a:t>
            </a:r>
            <a:r>
              <a:rPr lang="pt-PT" sz="2400" dirty="0" smtClean="0"/>
              <a:t>operador;</a:t>
            </a:r>
            <a:endParaRPr lang="pt-PT" sz="700" dirty="0" smtClean="0"/>
          </a:p>
          <a:p>
            <a:pPr lvl="0">
              <a:buNone/>
            </a:pPr>
            <a:endParaRPr lang="pt-PT" sz="700" dirty="0" smtClean="0"/>
          </a:p>
          <a:p>
            <a:pPr lvl="0"/>
            <a:endParaRPr lang="pt-PT" sz="2400" dirty="0" smtClean="0"/>
          </a:p>
          <a:p>
            <a:pPr lvl="0"/>
            <a:endParaRPr lang="pt-PT" sz="2400" dirty="0" smtClean="0"/>
          </a:p>
          <a:p>
            <a:pPr lvl="0"/>
            <a:endParaRPr lang="pt-PT" sz="2400" dirty="0" smtClean="0"/>
          </a:p>
          <a:p>
            <a:r>
              <a:rPr lang="pt-PT" sz="2400" dirty="0" smtClean="0"/>
              <a:t>2º)Juntar </a:t>
            </a:r>
            <a:r>
              <a:rPr lang="pt-PT" sz="2400" dirty="0" smtClean="0"/>
              <a:t>os varias populações numa só </a:t>
            </a:r>
            <a:r>
              <a:rPr lang="pt-PT" sz="2400" dirty="0" smtClean="0"/>
              <a:t>;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54025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869160"/>
            <a:ext cx="302433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869160"/>
            <a:ext cx="32403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err="1" smtClean="0">
                <a:solidFill>
                  <a:srgbClr val="0070C0"/>
                </a:solidFill>
              </a:rPr>
              <a:t>Truncation</a:t>
            </a:r>
            <a:r>
              <a:rPr lang="pt-PT" dirty="0" smtClean="0">
                <a:solidFill>
                  <a:srgbClr val="0070C0"/>
                </a:solidFill>
              </a:rPr>
              <a:t> - Substituição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sz="2400" dirty="0" smtClean="0"/>
              <a:t>3º)</a:t>
            </a:r>
            <a:r>
              <a:rPr lang="pt-PT" sz="2400" dirty="0" smtClean="0"/>
              <a:t> Ordenar, com base no fitness de cada individuo, de forma descendente </a:t>
            </a:r>
            <a:r>
              <a:rPr lang="pt-PT" sz="2400" dirty="0" smtClean="0"/>
              <a:t>;</a:t>
            </a:r>
          </a:p>
          <a:p>
            <a:pPr lvl="0"/>
            <a:endParaRPr lang="pt-PT" sz="2400" dirty="0" smtClean="0"/>
          </a:p>
          <a:p>
            <a:r>
              <a:rPr lang="pt-PT" sz="2400" dirty="0" smtClean="0"/>
              <a:t>4º)Selecionar </a:t>
            </a:r>
            <a:r>
              <a:rPr lang="pt-PT" sz="2400" dirty="0" smtClean="0"/>
              <a:t>os indivíduos que surgem primeiro e criar uma nova população </a:t>
            </a:r>
            <a:r>
              <a:rPr lang="pt-PT" sz="2400" dirty="0" smtClean="0"/>
              <a:t>;</a:t>
            </a:r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869160"/>
            <a:ext cx="2228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56992"/>
            <a:ext cx="6915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2123728" y="4365104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0848"/>
            <a:ext cx="2952328" cy="26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229200"/>
            <a:ext cx="28803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err="1" smtClean="0">
                <a:solidFill>
                  <a:srgbClr val="0070C0"/>
                </a:solidFill>
              </a:rPr>
              <a:t>Truncation</a:t>
            </a:r>
            <a:r>
              <a:rPr lang="pt-PT" dirty="0" smtClean="0">
                <a:solidFill>
                  <a:srgbClr val="0070C0"/>
                </a:solidFill>
              </a:rPr>
              <a:t> - Substituição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Nova população:</a:t>
            </a:r>
          </a:p>
          <a:p>
            <a:endParaRPr lang="pt-PT" sz="2400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8840"/>
            <a:ext cx="33843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KnapSack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sz="2400" b="1" dirty="0" smtClean="0"/>
              <a:t>Problema: </a:t>
            </a:r>
            <a:r>
              <a:rPr lang="pt-PT" sz="2400" b="1" u="sng" dirty="0" smtClean="0"/>
              <a:t>Levar o maior número de peças na mochila, que tem um limite de peso, mas ao mesmo tempo levar o maior valor possível.</a:t>
            </a:r>
          </a:p>
          <a:p>
            <a:endParaRPr lang="pt-PT" dirty="0" smtClean="0">
              <a:solidFill>
                <a:srgbClr val="FF0000"/>
              </a:solidFill>
            </a:endParaRPr>
          </a:p>
          <a:p>
            <a:r>
              <a:rPr lang="pt-PT" sz="2400" dirty="0" smtClean="0"/>
              <a:t>Máximo </a:t>
            </a:r>
            <a:r>
              <a:rPr lang="pt-PT" sz="2400" dirty="0" smtClean="0"/>
              <a:t>peso possível na mochila: </a:t>
            </a:r>
            <a:r>
              <a:rPr lang="pt-PT" sz="2400" dirty="0" smtClean="0">
                <a:solidFill>
                  <a:srgbClr val="FF0000"/>
                </a:solidFill>
              </a:rPr>
              <a:t>16</a:t>
            </a:r>
          </a:p>
          <a:p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381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84984"/>
            <a:ext cx="799288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85184"/>
            <a:ext cx="441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KnapSack</a:t>
            </a:r>
            <a:r>
              <a:rPr lang="pt-PT" dirty="0" smtClean="0">
                <a:solidFill>
                  <a:srgbClr val="0070C0"/>
                </a:solidFill>
              </a:rPr>
              <a:t> – Reparação Aleatória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Repetir o processo até ter um peso aceitável</a:t>
            </a:r>
            <a:endParaRPr lang="pt-PT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13690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KnapSack</a:t>
            </a:r>
            <a:r>
              <a:rPr lang="pt-PT" dirty="0" smtClean="0">
                <a:solidFill>
                  <a:srgbClr val="0070C0"/>
                </a:solidFill>
              </a:rPr>
              <a:t> – Reparação Aleatória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Só troca os bits que estão a “1”, pois são esses que estão a fazer </a:t>
            </a:r>
            <a:r>
              <a:rPr lang="pt-PT" dirty="0" smtClean="0"/>
              <a:t>os </a:t>
            </a:r>
            <a:r>
              <a:rPr lang="pt-PT" dirty="0" smtClean="0"/>
              <a:t>indivíduos / mochila ter peso a mais.</a:t>
            </a:r>
          </a:p>
          <a:p>
            <a:endParaRPr lang="pt-PT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4953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35283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149080"/>
            <a:ext cx="345638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94" name="AutoShape 6"/>
          <p:cNvCxnSpPr>
            <a:cxnSpLocks noChangeShapeType="1"/>
          </p:cNvCxnSpPr>
          <p:nvPr/>
        </p:nvCxnSpPr>
        <p:spPr bwMode="auto">
          <a:xfrm>
            <a:off x="4067944" y="4293096"/>
            <a:ext cx="0" cy="1676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>
                <a:solidFill>
                  <a:srgbClr val="0070C0"/>
                </a:solidFill>
              </a:rPr>
              <a:t>KnapSack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smtClean="0">
                <a:solidFill>
                  <a:srgbClr val="0070C0"/>
                </a:solidFill>
              </a:rPr>
              <a:t>–Reparação Pseudoaleatória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29600" cy="4937760"/>
          </a:xfrm>
        </p:spPr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sz="2000" dirty="0" smtClean="0"/>
              <a:t>Calculo da relação:</a:t>
            </a:r>
          </a:p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r>
              <a:rPr lang="pt-PT" sz="2400" dirty="0" smtClean="0"/>
              <a:t> </a:t>
            </a:r>
            <a:endParaRPr lang="pt-PT" sz="2400" dirty="0" smtClean="0"/>
          </a:p>
          <a:p>
            <a:endParaRPr lang="pt-PT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5648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996952"/>
            <a:ext cx="225615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843808" y="270892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33056"/>
            <a:ext cx="396044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>
            <a:off x="4499992" y="4149080"/>
            <a:ext cx="0" cy="20882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40324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KnapSack</a:t>
            </a:r>
            <a:r>
              <a:rPr lang="pt-PT" dirty="0" smtClean="0">
                <a:solidFill>
                  <a:srgbClr val="0070C0"/>
                </a:solidFill>
              </a:rPr>
              <a:t> –Reparação Pseudoaleatória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Exemplo: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Então:</a:t>
            </a:r>
            <a:endParaRPr lang="pt-PT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7"/>
            <a:ext cx="60486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8"/>
            <a:ext cx="749617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</a:t>
            </a:r>
            <a:r>
              <a:rPr lang="pt-PT" dirty="0" smtClean="0">
                <a:solidFill>
                  <a:srgbClr val="0070C0"/>
                </a:solidFill>
              </a:rPr>
              <a:t>Roleta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/>
              <a:t>Exemplo: </a:t>
            </a:r>
            <a:r>
              <a:rPr lang="pt-PT" sz="2400" b="1" u="sng" dirty="0" smtClean="0"/>
              <a:t>Selecionar 4 </a:t>
            </a:r>
            <a:r>
              <a:rPr lang="pt-PT" sz="2400" b="1" u="sng" dirty="0" err="1" smtClean="0"/>
              <a:t>individuos</a:t>
            </a:r>
            <a:r>
              <a:rPr lang="pt-PT" sz="2400" b="1" u="sng" dirty="0" smtClean="0"/>
              <a:t> numa população de 6.</a:t>
            </a:r>
          </a:p>
          <a:p>
            <a:endParaRPr lang="pt-PT" u="sng" dirty="0" smtClean="0"/>
          </a:p>
          <a:p>
            <a:endParaRPr lang="pt-PT" u="sng" dirty="0" smtClean="0"/>
          </a:p>
          <a:p>
            <a:endParaRPr lang="pt-PT" sz="2000" u="sng" dirty="0" smtClean="0"/>
          </a:p>
          <a:p>
            <a:r>
              <a:rPr lang="pt-PT" sz="2000" u="sng" dirty="0" smtClean="0"/>
              <a:t>1º</a:t>
            </a:r>
            <a:r>
              <a:rPr lang="pt-PT" sz="2000" u="sng" dirty="0" smtClean="0"/>
              <a:t>)</a:t>
            </a:r>
            <a:r>
              <a:rPr lang="pt-PT" sz="2000" dirty="0" smtClean="0"/>
              <a:t> Atribuir uma percentagem a cada individuo de uma população com base no fitness e no total de fitness da população </a:t>
            </a:r>
            <a:r>
              <a:rPr lang="pt-PT" sz="2000" dirty="0" smtClean="0"/>
              <a:t>;</a:t>
            </a:r>
            <a:r>
              <a:rPr lang="pt-PT" dirty="0" smtClean="0"/>
              <a:t>			</a:t>
            </a:r>
            <a:endParaRPr lang="pt-PT" dirty="0" smtClean="0"/>
          </a:p>
          <a:p>
            <a:pPr lvl="0"/>
            <a:endParaRPr lang="pt-PT" sz="1500" dirty="0" smtClean="0"/>
          </a:p>
          <a:p>
            <a:pPr lvl="0"/>
            <a:r>
              <a:rPr lang="pt-PT" sz="1500" b="1" dirty="0" smtClean="0"/>
              <a:t> </a:t>
            </a:r>
            <a:r>
              <a:rPr lang="pt-PT" sz="1500" b="1" dirty="0" err="1" smtClean="0"/>
              <a:t>FitnessTotal</a:t>
            </a:r>
            <a:r>
              <a:rPr lang="pt-PT" sz="1500" b="1" dirty="0" smtClean="0"/>
              <a:t>=18</a:t>
            </a:r>
            <a:r>
              <a:rPr lang="pt-PT" sz="1500" dirty="0" smtClean="0"/>
              <a:t>				</a:t>
            </a:r>
            <a:r>
              <a:rPr lang="pt-PT" sz="1500" b="1" i="1" dirty="0" smtClean="0">
                <a:solidFill>
                  <a:srgbClr val="002060"/>
                </a:solidFill>
              </a:rPr>
              <a:t>para </a:t>
            </a:r>
            <a:r>
              <a:rPr lang="pt-PT" sz="1500" b="1" i="1" dirty="0" smtClean="0">
                <a:solidFill>
                  <a:srgbClr val="002060"/>
                </a:solidFill>
              </a:rPr>
              <a:t>i = 0 até i = dim-1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</a:rPr>
              <a:t>	</a:t>
            </a:r>
            <a:r>
              <a:rPr lang="pt-PT" sz="1500" b="1" i="1" dirty="0" smtClean="0">
                <a:solidFill>
                  <a:srgbClr val="002060"/>
                </a:solidFill>
              </a:rPr>
              <a:t>				    a[i</a:t>
            </a:r>
            <a:r>
              <a:rPr lang="pt-PT" sz="1500" b="1" i="1" dirty="0" smtClean="0">
                <a:solidFill>
                  <a:srgbClr val="002060"/>
                </a:solidFill>
              </a:rPr>
              <a:t>].fitness = fitness(a[i])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</a:rPr>
              <a:t>	</a:t>
            </a:r>
            <a:r>
              <a:rPr lang="pt-PT" sz="1500" b="1" i="1" dirty="0" smtClean="0">
                <a:solidFill>
                  <a:srgbClr val="002060"/>
                </a:solidFill>
              </a:rPr>
              <a:t>				    </a:t>
            </a:r>
            <a:r>
              <a:rPr lang="pt-PT" sz="1500" b="1" i="1" dirty="0" err="1" smtClean="0">
                <a:solidFill>
                  <a:srgbClr val="002060"/>
                </a:solidFill>
              </a:rPr>
              <a:t>fitnessTotal</a:t>
            </a:r>
            <a:r>
              <a:rPr lang="pt-PT" sz="1500" b="1" i="1" dirty="0" smtClean="0">
                <a:solidFill>
                  <a:srgbClr val="002060"/>
                </a:solidFill>
              </a:rPr>
              <a:t> =</a:t>
            </a:r>
            <a:r>
              <a:rPr lang="pt-PT" sz="1500" b="1" i="1" dirty="0" err="1" smtClean="0">
                <a:solidFill>
                  <a:srgbClr val="002060"/>
                </a:solidFill>
              </a:rPr>
              <a:t>fitnessTotal+a</a:t>
            </a:r>
            <a:r>
              <a:rPr lang="pt-PT" sz="1500" b="1" i="1" dirty="0" smtClean="0">
                <a:solidFill>
                  <a:srgbClr val="002060"/>
                </a:solidFill>
              </a:rPr>
              <a:t>[i</a:t>
            </a:r>
            <a:r>
              <a:rPr lang="pt-PT" sz="1500" b="1" i="1" dirty="0" smtClean="0">
                <a:solidFill>
                  <a:srgbClr val="002060"/>
                </a:solidFill>
              </a:rPr>
              <a:t>].fitness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</a:rPr>
              <a:t>	</a:t>
            </a:r>
            <a:r>
              <a:rPr lang="pt-PT" sz="1500" b="1" i="1" dirty="0" smtClean="0">
                <a:solidFill>
                  <a:srgbClr val="002060"/>
                </a:solidFill>
              </a:rPr>
              <a:t>				    i </a:t>
            </a:r>
            <a:r>
              <a:rPr lang="pt-PT" sz="1500" b="1" i="1" dirty="0" smtClean="0">
                <a:solidFill>
                  <a:srgbClr val="002060"/>
                </a:solidFill>
              </a:rPr>
              <a:t>= i+1</a:t>
            </a:r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27721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áfico 6"/>
          <p:cNvGraphicFramePr/>
          <p:nvPr/>
        </p:nvGraphicFramePr>
        <p:xfrm>
          <a:off x="1763688" y="4149080"/>
          <a:ext cx="316835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Roleta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lvl="0"/>
            <a:r>
              <a:rPr lang="pt-PT" sz="2000" dirty="0" smtClean="0"/>
              <a:t>2º)</a:t>
            </a:r>
            <a:r>
              <a:rPr lang="pt-PT" sz="2000" dirty="0" smtClean="0"/>
              <a:t> Juntar os indivíduos em linha de forma a criar percentagens acumuladas, com base na ordem dos indivíduos</a:t>
            </a:r>
            <a:r>
              <a:rPr lang="pt-PT" sz="2000" dirty="0" smtClean="0"/>
              <a:t>; </a:t>
            </a:r>
            <a:r>
              <a:rPr lang="pt-PT" sz="2000" dirty="0" smtClean="0"/>
              <a:t>				</a:t>
            </a:r>
            <a:endParaRPr lang="pt-PT" sz="2000" dirty="0" smtClean="0"/>
          </a:p>
          <a:p>
            <a:pPr lvl="0"/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ordenar_decrescente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(a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[].fitness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para i = 0 até i = dim-1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	se i = 0 então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		a[i].</a:t>
            </a:r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probabilidadeAcumulada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 = a[i].fitness/</a:t>
            </a:r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fitnessTotal</a:t>
            </a:r>
            <a:endParaRPr lang="pt-PT" sz="1500" b="1" i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	senão</a:t>
            </a: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		a[i].</a:t>
            </a:r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probabilidadeAcumulada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 = (a[i].fitness/</a:t>
            </a:r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fitnessTotal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)+a[i-1].</a:t>
            </a:r>
            <a:r>
              <a:rPr lang="pt-PT" sz="1500" b="1" i="1" dirty="0" err="1" smtClean="0">
                <a:solidFill>
                  <a:srgbClr val="002060"/>
                </a:solidFill>
                <a:cs typeface="Times New Roman" pitchFamily="18" charset="0"/>
              </a:rPr>
              <a:t>probabilidadeAcumulada</a:t>
            </a:r>
            <a:endParaRPr lang="pt-PT" sz="1500" b="1" i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lvl="0"/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	i = </a:t>
            </a:r>
            <a:r>
              <a:rPr lang="pt-PT" sz="1500" b="1" i="1" dirty="0" smtClean="0">
                <a:solidFill>
                  <a:srgbClr val="002060"/>
                </a:solidFill>
                <a:cs typeface="Times New Roman" pitchFamily="18" charset="0"/>
              </a:rPr>
              <a:t>i+1</a:t>
            </a:r>
          </a:p>
          <a:p>
            <a:pPr lvl="0"/>
            <a:endParaRPr lang="pt-PT" sz="1500" b="1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509120"/>
            <a:ext cx="3990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 : Roleta - </a:t>
            </a:r>
            <a:r>
              <a:rPr lang="pt-PT" dirty="0" err="1" smtClean="0">
                <a:solidFill>
                  <a:srgbClr val="0070C0"/>
                </a:solidFill>
              </a:rPr>
              <a:t>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pt-PT" sz="2000" dirty="0" smtClean="0"/>
              <a:t>3º)Gerar um numero real aleatório entre 0 </a:t>
            </a:r>
            <a:r>
              <a:rPr lang="pt-PT" sz="2000" dirty="0" smtClean="0"/>
              <a:t>e1</a:t>
            </a:r>
          </a:p>
          <a:p>
            <a:pPr lvl="1"/>
            <a:r>
              <a:rPr lang="pt-PT" sz="1500" b="1" i="1" dirty="0" smtClean="0">
                <a:solidFill>
                  <a:srgbClr val="002060"/>
                </a:solidFill>
              </a:rPr>
              <a:t>n = aleatório([0;1[)</a:t>
            </a:r>
          </a:p>
          <a:p>
            <a:r>
              <a:rPr lang="pt-PT" sz="2000" dirty="0" smtClean="0"/>
              <a:t>4º)Selecionam o individuo para onde o número aponta; </a:t>
            </a:r>
          </a:p>
          <a:p>
            <a:pPr lvl="1"/>
            <a:r>
              <a:rPr lang="pt-PT" sz="1500" b="1" i="1" dirty="0" smtClean="0">
                <a:solidFill>
                  <a:srgbClr val="002060"/>
                </a:solidFill>
              </a:rPr>
              <a:t>Individuo b[i] = procurar(n : a[].</a:t>
            </a:r>
            <a:r>
              <a:rPr lang="pt-PT" sz="1500" b="1" i="1" dirty="0" err="1" smtClean="0">
                <a:solidFill>
                  <a:srgbClr val="002060"/>
                </a:solidFill>
              </a:rPr>
              <a:t>probabilidadeAcumulada</a:t>
            </a:r>
            <a:r>
              <a:rPr lang="pt-PT" sz="1500" b="1" i="1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pt-PT" sz="1500" dirty="0" smtClean="0"/>
              <a:t>N=0.2</a:t>
            </a:r>
          </a:p>
          <a:p>
            <a:pPr lvl="1"/>
            <a:endParaRPr lang="pt-PT" sz="1500" b="1" dirty="0" smtClean="0"/>
          </a:p>
          <a:p>
            <a:pPr lvl="2">
              <a:buNone/>
            </a:pPr>
            <a:endParaRPr lang="pt-PT" sz="1500" b="1" dirty="0" smtClean="0"/>
          </a:p>
          <a:p>
            <a:r>
              <a:rPr lang="pt-PT" sz="2000" dirty="0" smtClean="0"/>
              <a:t>Repetir </a:t>
            </a:r>
            <a:r>
              <a:rPr lang="pt-PT" sz="2000" dirty="0" smtClean="0"/>
              <a:t>os passos 3º e 4º ate ter o </a:t>
            </a:r>
            <a:r>
              <a:rPr lang="pt-PT" sz="2000" dirty="0" smtClean="0"/>
              <a:t>número </a:t>
            </a:r>
            <a:r>
              <a:rPr lang="pt-PT" sz="2000" dirty="0" smtClean="0"/>
              <a:t>de indivíduos pretendidos. </a:t>
            </a:r>
            <a:endParaRPr lang="pt-PT" sz="2000" dirty="0" smtClean="0"/>
          </a:p>
          <a:p>
            <a:pPr lvl="1"/>
            <a:r>
              <a:rPr lang="pt-PT" sz="1600" dirty="0" smtClean="0"/>
              <a:t>N=</a:t>
            </a:r>
            <a:r>
              <a:rPr lang="pt-PT" sz="1600" dirty="0" smtClean="0">
                <a:solidFill>
                  <a:srgbClr val="FF0000"/>
                </a:solidFill>
              </a:rPr>
              <a:t>0.1</a:t>
            </a:r>
            <a:r>
              <a:rPr lang="pt-PT" sz="1600" dirty="0" smtClean="0"/>
              <a:t>, </a:t>
            </a:r>
            <a:r>
              <a:rPr lang="pt-PT" sz="1600" dirty="0" smtClean="0">
                <a:solidFill>
                  <a:schemeClr val="tx1"/>
                </a:solidFill>
              </a:rPr>
              <a:t>N=</a:t>
            </a:r>
            <a:r>
              <a:rPr lang="pt-PT" sz="1600" dirty="0" smtClean="0">
                <a:solidFill>
                  <a:srgbClr val="FF0000"/>
                </a:solidFill>
              </a:rPr>
              <a:t>0.5</a:t>
            </a:r>
            <a:r>
              <a:rPr lang="pt-PT" sz="1600" dirty="0" smtClean="0">
                <a:solidFill>
                  <a:schemeClr val="tx1"/>
                </a:solidFill>
              </a:rPr>
              <a:t>, N=</a:t>
            </a:r>
            <a:r>
              <a:rPr lang="pt-PT" sz="1600" dirty="0" smtClean="0">
                <a:solidFill>
                  <a:srgbClr val="FF0000"/>
                </a:solidFill>
              </a:rPr>
              <a:t>0.69</a:t>
            </a:r>
          </a:p>
          <a:p>
            <a:pPr lvl="1"/>
            <a:endParaRPr lang="pt-PT" sz="1600" dirty="0" smtClean="0">
              <a:solidFill>
                <a:schemeClr val="tx1"/>
              </a:solidFill>
            </a:endParaRPr>
          </a:p>
          <a:p>
            <a:pPr lvl="1"/>
            <a:endParaRPr lang="pt-PT" sz="1600" dirty="0" smtClean="0">
              <a:solidFill>
                <a:schemeClr val="tx1"/>
              </a:solidFill>
            </a:endParaRPr>
          </a:p>
          <a:p>
            <a:pPr lvl="1"/>
            <a:endParaRPr lang="pt-PT" sz="1600" dirty="0" smtClean="0">
              <a:solidFill>
                <a:schemeClr val="tx1"/>
              </a:solidFill>
            </a:endParaRPr>
          </a:p>
          <a:p>
            <a:endParaRPr lang="pt-PT" sz="1900" dirty="0" smtClean="0">
              <a:solidFill>
                <a:schemeClr val="tx1"/>
              </a:solidFill>
            </a:endParaRPr>
          </a:p>
          <a:p>
            <a:r>
              <a:rPr lang="pt-PT" sz="1900" dirty="0" err="1" smtClean="0">
                <a:solidFill>
                  <a:schemeClr val="tx1"/>
                </a:solidFill>
              </a:rPr>
              <a:t>Individuos</a:t>
            </a:r>
            <a:r>
              <a:rPr lang="pt-PT" sz="1900" dirty="0" smtClean="0">
                <a:solidFill>
                  <a:schemeClr val="tx1"/>
                </a:solidFill>
              </a:rPr>
              <a:t> selecionados:</a:t>
            </a:r>
            <a:endParaRPr lang="pt-PT" sz="1900" dirty="0" smtClean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564904"/>
            <a:ext cx="3990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437112"/>
            <a:ext cx="3990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91880" y="4869160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2771800" y="4869160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115616" y="4869160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445224"/>
            <a:ext cx="3733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339752" y="2996952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</TotalTime>
  <Words>584</Words>
  <Application>Microsoft Office PowerPoint</Application>
  <PresentationFormat>Apresentação no Ecrã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Origem</vt:lpstr>
      <vt:lpstr>Projecto de Sistemas de Informação</vt:lpstr>
      <vt:lpstr>KnapSack</vt:lpstr>
      <vt:lpstr>KnapSack – Reparação Aleatória</vt:lpstr>
      <vt:lpstr>KnapSack – Reparação Aleatória</vt:lpstr>
      <vt:lpstr>KnapSack –Reparação Pseudoaleatória</vt:lpstr>
      <vt:lpstr>KnapSack –Reparação Pseudoaleatória</vt:lpstr>
      <vt:lpstr>Operador : Roleta - Selecção</vt:lpstr>
      <vt:lpstr>Operador : Roleta - Selecção</vt:lpstr>
      <vt:lpstr>Operador : Roleta - Selecção</vt:lpstr>
      <vt:lpstr>Operador : SUS - Selecção</vt:lpstr>
      <vt:lpstr>Operador : SUS - Selecção</vt:lpstr>
      <vt:lpstr>Operador : SUS - Selecção</vt:lpstr>
      <vt:lpstr>Operador : SUS - Selecção</vt:lpstr>
      <vt:lpstr>Operador : Uniform - Crossover</vt:lpstr>
      <vt:lpstr>Operador : Uniform - Crossover</vt:lpstr>
      <vt:lpstr>Operador : Truncation - Substituição</vt:lpstr>
      <vt:lpstr>Operador : Truncation - Substituição</vt:lpstr>
      <vt:lpstr>Operador : Truncation - Substituição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48</cp:revision>
  <dcterms:created xsi:type="dcterms:W3CDTF">2012-04-16T19:08:56Z</dcterms:created>
  <dcterms:modified xsi:type="dcterms:W3CDTF">2012-04-18T14:39:08Z</dcterms:modified>
</cp:coreProperties>
</file>