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10/31/2019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8000" b="1" dirty="0" smtClean="0"/>
              <a:t>Some Knowledge about Algorithm and Flowchart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b="1" dirty="0" smtClean="0"/>
              <a:t>DIVISI DESKTOP PROGRAMMING</a:t>
            </a:r>
          </a:p>
          <a:p>
            <a:r>
              <a:rPr lang="id-ID" b="1" dirty="0" smtClean="0"/>
              <a:t>IPTEK CIC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155" y="323246"/>
            <a:ext cx="3751649" cy="140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61534"/>
          </a:xfrm>
        </p:spPr>
        <p:txBody>
          <a:bodyPr/>
          <a:lstStyle/>
          <a:p>
            <a:r>
              <a:rPr lang="id-ID" dirty="0" smtClean="0"/>
              <a:t>What is </a:t>
            </a:r>
            <a:r>
              <a:rPr lang="id-ID" b="1" dirty="0" smtClean="0"/>
              <a:t>Algorithm</a:t>
            </a:r>
            <a:r>
              <a:rPr lang="id-ID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7224" y="1761067"/>
            <a:ext cx="10772775" cy="3662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3600" b="1" dirty="0">
                <a:solidFill>
                  <a:schemeClr val="accent1"/>
                </a:solidFill>
              </a:rPr>
              <a:t>“Urutan/langkah-langkah untuk menyelesaikan suatu masalah”.</a:t>
            </a:r>
          </a:p>
          <a:p>
            <a:pPr algn="ctr"/>
            <a:r>
              <a:rPr lang="id-ID" sz="2000" b="1" dirty="0">
                <a:solidFill>
                  <a:schemeClr val="accent1"/>
                </a:solidFill>
              </a:rPr>
              <a:t>- Rinadi Munir (2016) </a:t>
            </a:r>
            <a:r>
              <a:rPr lang="id-ID" sz="2000" b="1" dirty="0" smtClean="0">
                <a:solidFill>
                  <a:schemeClr val="accent1"/>
                </a:solidFill>
              </a:rPr>
              <a:t>-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61534"/>
          </a:xfrm>
        </p:spPr>
        <p:txBody>
          <a:bodyPr/>
          <a:lstStyle/>
          <a:p>
            <a:r>
              <a:rPr lang="id-ID" dirty="0" smtClean="0"/>
              <a:t>Question 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7224" y="1761067"/>
            <a:ext cx="6903509" cy="366299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31686" y="2397836"/>
            <a:ext cx="58226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>
                <a:solidFill>
                  <a:schemeClr val="accent1"/>
                </a:solidFill>
              </a:rPr>
              <a:t>Budi memiliki 3 buah gelas (Gelas A, B, dan C). Gelas A dan B berisi Air. Bagaimana cara memindah air/isi dari Gelas A ke Gelas B dan isi Gelas B ke Gelas A</a:t>
            </a:r>
            <a:r>
              <a:rPr lang="id-ID" sz="3200" b="1" dirty="0" smtClean="0">
                <a:solidFill>
                  <a:schemeClr val="accent1"/>
                </a:solidFill>
              </a:rPr>
              <a:t>?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348134" y="1906505"/>
            <a:ext cx="2918883" cy="3372121"/>
            <a:chOff x="8356600" y="1321375"/>
            <a:chExt cx="2918883" cy="3372121"/>
          </a:xfrm>
        </p:grpSpPr>
        <p:sp>
          <p:nvSpPr>
            <p:cNvPr id="5" name="Flowchart: Magnetic Disk 4"/>
            <p:cNvSpPr/>
            <p:nvPr/>
          </p:nvSpPr>
          <p:spPr>
            <a:xfrm>
              <a:off x="8356600" y="1321375"/>
              <a:ext cx="1244600" cy="2353733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b="1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10030883" y="1321375"/>
              <a:ext cx="1244600" cy="2353733"/>
            </a:xfrm>
            <a:prstGeom prst="flowChartMagneticDisk">
              <a:avLst/>
            </a:prstGeom>
            <a:solidFill>
              <a:schemeClr val="accent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9" name="Flowchart: Stored Data 8"/>
            <p:cNvSpPr/>
            <p:nvPr/>
          </p:nvSpPr>
          <p:spPr>
            <a:xfrm rot="16200000">
              <a:off x="8239680" y="2182098"/>
              <a:ext cx="1478441" cy="1190622"/>
            </a:xfrm>
            <a:prstGeom prst="flowChartOnlineStorag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72754" y="258290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b="1" dirty="0" smtClean="0"/>
                <a:t>A</a:t>
              </a:r>
              <a:endParaRPr lang="en-US" sz="3200" b="1" dirty="0"/>
            </a:p>
          </p:txBody>
        </p:sp>
        <p:sp>
          <p:nvSpPr>
            <p:cNvPr id="11" name="Flowchart: Stored Data 10"/>
            <p:cNvSpPr/>
            <p:nvPr/>
          </p:nvSpPr>
          <p:spPr>
            <a:xfrm rot="16200000">
              <a:off x="9913963" y="2217658"/>
              <a:ext cx="1478441" cy="1190622"/>
            </a:xfrm>
            <a:prstGeom prst="flowChartOnlineStorage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474025" y="2582909"/>
              <a:ext cx="4010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3200" b="1" dirty="0"/>
                <a:t>B</a:t>
              </a:r>
              <a:endParaRPr lang="en-US" sz="3200" b="1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9202437" y="2339763"/>
              <a:ext cx="1244600" cy="2353733"/>
            </a:xfrm>
            <a:prstGeom prst="flowChartMagneticDisk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d-ID" sz="3200" b="1" dirty="0" smtClean="0">
                  <a:solidFill>
                    <a:schemeClr val="tx1"/>
                  </a:solidFill>
                </a:rPr>
                <a:t>C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69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Flowchart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7256611" cy="3766185"/>
          </a:xfrm>
        </p:spPr>
        <p:txBody>
          <a:bodyPr>
            <a:normAutofit/>
          </a:bodyPr>
          <a:lstStyle/>
          <a:p>
            <a:r>
              <a:rPr lang="id-ID" sz="3200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Merupakan s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uatu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bagan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dengan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simbol-simbol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tertentu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yang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menggambarkan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3200" b="1" i="1" dirty="0" err="1" smtClean="0">
                <a:solidFill>
                  <a:srgbClr val="FFC000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urutan</a:t>
            </a:r>
            <a:r>
              <a:rPr lang="en-US" sz="3200" b="1" i="1" dirty="0" smtClean="0">
                <a:solidFill>
                  <a:srgbClr val="FFC000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proses</a:t>
            </a:r>
            <a:r>
              <a:rPr lang="en-US" sz="3200" b="1" i="1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secara</a:t>
            </a:r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mendetail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dan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C000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hubungan</a:t>
            </a:r>
            <a:r>
              <a:rPr lang="en-US" sz="3200" b="1" dirty="0">
                <a:solidFill>
                  <a:srgbClr val="FFC000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C000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antara</a:t>
            </a:r>
            <a:r>
              <a:rPr lang="en-US" sz="3200" b="1" dirty="0">
                <a:solidFill>
                  <a:srgbClr val="FFC000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FFC000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suatu</a:t>
            </a:r>
            <a:r>
              <a:rPr lang="en-US" sz="3200" b="1" dirty="0">
                <a:solidFill>
                  <a:srgbClr val="FFC000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proses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(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instruksi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) </a:t>
            </a:r>
            <a:r>
              <a:rPr lang="en-US" sz="3200" b="1" dirty="0" err="1">
                <a:solidFill>
                  <a:srgbClr val="FFC000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dengan</a:t>
            </a:r>
            <a:r>
              <a:rPr lang="en-US" sz="3200" b="1" dirty="0">
                <a:solidFill>
                  <a:srgbClr val="FFC000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proses </a:t>
            </a:r>
            <a:r>
              <a:rPr lang="en-US" sz="3200" b="1" dirty="0" err="1">
                <a:solidFill>
                  <a:srgbClr val="FFC000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lainnya</a:t>
            </a:r>
            <a:r>
              <a:rPr lang="en-US" sz="3200" b="1" dirty="0">
                <a:solidFill>
                  <a:srgbClr val="FFC000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dalam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suatu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 program.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267" y="1473200"/>
            <a:ext cx="3420813" cy="46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3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228599"/>
            <a:ext cx="10772775" cy="1658198"/>
          </a:xfrm>
        </p:spPr>
        <p:txBody>
          <a:bodyPr/>
          <a:lstStyle/>
          <a:p>
            <a:r>
              <a:rPr lang="id-ID" b="1" dirty="0" smtClean="0"/>
              <a:t>Pseudocode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625600"/>
            <a:ext cx="10753725" cy="415226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d-ID" sz="3600" b="1" dirty="0" smtClean="0">
                <a:solidFill>
                  <a:srgbClr val="FFC000"/>
                </a:solidFill>
              </a:rPr>
              <a:t>Header</a:t>
            </a:r>
          </a:p>
          <a:p>
            <a:pPr marL="0" indent="0">
              <a:buNone/>
            </a:pPr>
            <a:r>
              <a:rPr lang="id-ID" sz="3600" dirty="0" smtClean="0">
                <a:solidFill>
                  <a:schemeClr val="tx1"/>
                </a:solidFill>
              </a:rPr>
              <a:t>Menjelaskan judul Algoritma yang akan dibuat.</a:t>
            </a:r>
          </a:p>
          <a:p>
            <a:pPr marL="0" indent="0">
              <a:buNone/>
            </a:pPr>
            <a:endParaRPr lang="id-ID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d-ID" sz="3600" b="1" dirty="0" smtClean="0">
                <a:solidFill>
                  <a:srgbClr val="FFC000"/>
                </a:solidFill>
              </a:rPr>
              <a:t>Declaration</a:t>
            </a:r>
          </a:p>
          <a:p>
            <a:pPr marL="0" indent="0">
              <a:buNone/>
            </a:pPr>
            <a:r>
              <a:rPr lang="id-ID" sz="3600" dirty="0" smtClean="0">
                <a:solidFill>
                  <a:schemeClr val="tx1"/>
                </a:solidFill>
              </a:rPr>
              <a:t>Untuk mendeklarasikan variable dan tipe data yang akan digunakan.</a:t>
            </a:r>
          </a:p>
          <a:p>
            <a:pPr marL="0" indent="0">
              <a:buNone/>
            </a:pPr>
            <a:endParaRPr lang="id-ID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d-ID" sz="3600" b="1" dirty="0" smtClean="0">
                <a:solidFill>
                  <a:srgbClr val="FFC000"/>
                </a:solidFill>
              </a:rPr>
              <a:t>Description</a:t>
            </a:r>
          </a:p>
          <a:p>
            <a:pPr marL="0" indent="0">
              <a:buNone/>
            </a:pPr>
            <a:r>
              <a:rPr lang="id-ID" sz="3600" dirty="0" smtClean="0">
                <a:solidFill>
                  <a:schemeClr val="tx1"/>
                </a:solidFill>
              </a:rPr>
              <a:t>Proses urutan langkah-langkah yang akan dilakukan oleh program.</a:t>
            </a:r>
          </a:p>
        </p:txBody>
      </p:sp>
    </p:spTree>
    <p:extLst>
      <p:ext uri="{BB962C8B-B14F-4D97-AF65-F5344CB8AC3E}">
        <p14:creationId xmlns:p14="http://schemas.microsoft.com/office/powerpoint/2010/main" val="34722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287159"/>
            <a:ext cx="10772775" cy="1211441"/>
          </a:xfrm>
        </p:spPr>
        <p:txBody>
          <a:bodyPr>
            <a:normAutofit/>
          </a:bodyPr>
          <a:lstStyle/>
          <a:p>
            <a:r>
              <a:rPr lang="id-ID" sz="4800" b="1" dirty="0" smtClean="0"/>
              <a:t>Flowchart </a:t>
            </a:r>
            <a:r>
              <a:rPr lang="id-ID" sz="4800" b="1" dirty="0" smtClean="0">
                <a:sym typeface="Wingdings" panose="05000000000000000000" pitchFamily="2" charset="2"/>
              </a:rPr>
              <a:t> </a:t>
            </a:r>
            <a:r>
              <a:rPr lang="id-ID" sz="4800" b="1" dirty="0" smtClean="0">
                <a:sym typeface="Wingdings" panose="05000000000000000000" pitchFamily="2" charset="2"/>
              </a:rPr>
              <a:t>Pseudocode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7104211" cy="3766185"/>
          </a:xfrm>
        </p:spPr>
        <p:txBody>
          <a:bodyPr/>
          <a:lstStyle/>
          <a:p>
            <a:r>
              <a:rPr lang="id-ID" dirty="0" smtClean="0"/>
              <a:t>*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287467" y="923574"/>
            <a:ext cx="2588958" cy="4956630"/>
            <a:chOff x="0" y="0"/>
            <a:chExt cx="3313218" cy="5049838"/>
          </a:xfrm>
          <a:solidFill>
            <a:srgbClr val="FFC000"/>
          </a:solidFill>
        </p:grpSpPr>
        <p:cxnSp>
          <p:nvCxnSpPr>
            <p:cNvPr id="5" name="Straight Arrow Connector 4"/>
            <p:cNvCxnSpPr/>
            <p:nvPr/>
          </p:nvCxnSpPr>
          <p:spPr>
            <a:xfrm>
              <a:off x="1673525" y="491706"/>
              <a:ext cx="0" cy="438150"/>
            </a:xfrm>
            <a:prstGeom prst="straightConnector1">
              <a:avLst/>
            </a:prstGeom>
            <a:grpFill/>
            <a:ln w="190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" name="Flowchart: Terminator 5"/>
            <p:cNvSpPr/>
            <p:nvPr/>
          </p:nvSpPr>
          <p:spPr>
            <a:xfrm>
              <a:off x="862642" y="0"/>
              <a:ext cx="1619250" cy="485775"/>
            </a:xfrm>
            <a:prstGeom prst="flowChartTerminator">
              <a:avLst/>
            </a:prstGeom>
            <a:grp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1100" b="1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MULAI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60385" y="2129769"/>
              <a:ext cx="3200400" cy="800100"/>
            </a:xfrm>
            <a:prstGeom prst="flowChartProcess">
              <a:avLst/>
            </a:prstGeom>
            <a:grp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14300"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1100" b="1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LUAS = PANJANG * LEBAR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Flowchart: Data 7"/>
            <p:cNvSpPr/>
            <p:nvPr/>
          </p:nvSpPr>
          <p:spPr>
            <a:xfrm>
              <a:off x="0" y="807865"/>
              <a:ext cx="3313218" cy="882735"/>
            </a:xfrm>
            <a:prstGeom prst="flowChartInputOutput">
              <a:avLst/>
            </a:prstGeom>
            <a:grp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id-ID" sz="11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0"/>
                </a:spcAft>
                <a:buFont typeface="Calibri" panose="020F0502020204030204" pitchFamily="34" charset="0"/>
                <a:buChar char="-"/>
                <a:tabLst>
                  <a:tab pos="685800" algn="l"/>
                </a:tabLst>
              </a:pPr>
              <a:r>
                <a:rPr lang="id-ID" sz="11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PANJANG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Calibri" panose="020F0502020204030204" pitchFamily="34" charset="0"/>
                <a:buChar char="-"/>
                <a:tabLst>
                  <a:tab pos="685800" algn="l"/>
                </a:tabLst>
              </a:pPr>
              <a:r>
                <a:rPr lang="id-ID" sz="1100" b="1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LEBAR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571500" algn="ctr">
                <a:lnSpc>
                  <a:spcPct val="107000"/>
                </a:lnSpc>
                <a:spcAft>
                  <a:spcPts val="800"/>
                </a:spcAft>
                <a:tabLst>
                  <a:tab pos="685800" algn="l"/>
                </a:tabLst>
              </a:pPr>
              <a:r>
                <a:rPr lang="id-ID" sz="11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647645" y="1655313"/>
              <a:ext cx="10632" cy="480695"/>
            </a:xfrm>
            <a:prstGeom prst="straightConnector1">
              <a:avLst/>
            </a:prstGeom>
            <a:grpFill/>
            <a:ln w="190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" name="Flowchart: Data 9"/>
            <p:cNvSpPr/>
            <p:nvPr/>
          </p:nvSpPr>
          <p:spPr>
            <a:xfrm>
              <a:off x="293298" y="3361618"/>
              <a:ext cx="2743200" cy="800100"/>
            </a:xfrm>
            <a:prstGeom prst="flowChartInputOutput">
              <a:avLst/>
            </a:prstGeom>
            <a:grp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42900" indent="-228600"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1100" b="1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LUAS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647645" y="2930305"/>
              <a:ext cx="10632" cy="425303"/>
            </a:xfrm>
            <a:prstGeom prst="straightConnector1">
              <a:avLst/>
            </a:prstGeom>
            <a:grpFill/>
            <a:ln w="190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>
            <a:xfrm>
              <a:off x="1656272" y="4155257"/>
              <a:ext cx="0" cy="463146"/>
            </a:xfrm>
            <a:prstGeom prst="straightConnector1">
              <a:avLst/>
            </a:prstGeom>
            <a:grpFill/>
            <a:ln w="1905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3" name="Flowchart: Terminator 12"/>
            <p:cNvSpPr/>
            <p:nvPr/>
          </p:nvSpPr>
          <p:spPr>
            <a:xfrm>
              <a:off x="854016" y="4590425"/>
              <a:ext cx="1619250" cy="459413"/>
            </a:xfrm>
            <a:prstGeom prst="flowChartTerminator">
              <a:avLst/>
            </a:prstGeom>
            <a:grpFill/>
            <a:ln w="127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id-ID" sz="1100" b="1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SELESAI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676656" y="1498600"/>
            <a:ext cx="7358211" cy="427926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id-ID" sz="3600" b="1" dirty="0" smtClean="0">
                <a:solidFill>
                  <a:srgbClr val="FFC000"/>
                </a:solidFill>
              </a:rPr>
              <a:t>Algoritma Menghitung_Luas_persegi_panjang</a:t>
            </a:r>
          </a:p>
          <a:p>
            <a:pPr marL="0" indent="0">
              <a:buFont typeface="Arial" pitchFamily="34" charset="0"/>
              <a:buNone/>
            </a:pPr>
            <a:r>
              <a:rPr lang="id-ID" sz="3300" i="1" dirty="0" smtClean="0">
                <a:solidFill>
                  <a:schemeClr val="tx1"/>
                </a:solidFill>
              </a:rPr>
              <a:t>{Menghitung proses pencarian luas persegi panjang}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d-ID" sz="3600" b="1" dirty="0" smtClean="0">
                <a:solidFill>
                  <a:srgbClr val="FFC000"/>
                </a:solidFill>
              </a:rPr>
              <a:t>Declaration</a:t>
            </a:r>
          </a:p>
          <a:p>
            <a:pPr marL="0" indent="0">
              <a:buFont typeface="Arial" pitchFamily="34" charset="0"/>
              <a:buNone/>
            </a:pPr>
            <a:r>
              <a:rPr lang="id-ID" sz="3600" b="1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Int</a:t>
            </a:r>
            <a:r>
              <a:rPr lang="id-ID" sz="3600" dirty="0" smtClean="0">
                <a:solidFill>
                  <a:schemeClr val="tx1"/>
                </a:solidFill>
              </a:rPr>
              <a:t> </a:t>
            </a:r>
            <a:r>
              <a:rPr lang="id-ID" sz="3600" b="1" dirty="0" smtClean="0">
                <a:solidFill>
                  <a:schemeClr val="tx1"/>
                </a:solidFill>
              </a:rPr>
              <a:t>panjang, lebar, luas</a:t>
            </a:r>
            <a:endParaRPr lang="id-ID" sz="3600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id-ID" sz="3600" b="1" dirty="0" smtClean="0">
                <a:solidFill>
                  <a:srgbClr val="FFC000"/>
                </a:solidFill>
              </a:rPr>
              <a:t>Description</a:t>
            </a:r>
          </a:p>
          <a:p>
            <a:pPr marL="0" indent="0">
              <a:buNone/>
            </a:pPr>
            <a:r>
              <a:rPr lang="id-ID" sz="3600" b="1" dirty="0" smtClean="0">
                <a:solidFill>
                  <a:srgbClr val="FF0000"/>
                </a:solidFill>
              </a:rPr>
              <a:t>write</a:t>
            </a:r>
            <a:r>
              <a:rPr lang="id-ID" sz="3600" b="1" dirty="0" smtClean="0">
                <a:solidFill>
                  <a:srgbClr val="FFC000"/>
                </a:solidFill>
              </a:rPr>
              <a:t>(‘</a:t>
            </a:r>
            <a:r>
              <a:rPr lang="id-ID" sz="3600" b="1" dirty="0" smtClean="0">
                <a:solidFill>
                  <a:schemeClr val="bg1"/>
                </a:solidFill>
              </a:rPr>
              <a:t>Masukkan panjang = </a:t>
            </a:r>
            <a:r>
              <a:rPr lang="id-ID" sz="3600" b="1" dirty="0" smtClean="0">
                <a:solidFill>
                  <a:srgbClr val="FFC000"/>
                </a:solidFill>
              </a:rPr>
              <a:t>‘)</a:t>
            </a:r>
          </a:p>
          <a:p>
            <a:pPr marL="0" indent="0">
              <a:buNone/>
            </a:pPr>
            <a:r>
              <a:rPr lang="id-ID" sz="3600" b="1" dirty="0" smtClean="0">
                <a:solidFill>
                  <a:srgbClr val="FF0000"/>
                </a:solidFill>
              </a:rPr>
              <a:t>read</a:t>
            </a:r>
            <a:r>
              <a:rPr lang="id-ID" sz="3600" b="1" dirty="0" smtClean="0">
                <a:solidFill>
                  <a:srgbClr val="FFC000"/>
                </a:solidFill>
              </a:rPr>
              <a:t>(panjang)</a:t>
            </a:r>
          </a:p>
          <a:p>
            <a:pPr marL="0" indent="0">
              <a:buNone/>
            </a:pPr>
            <a:r>
              <a:rPr lang="id-ID" sz="3600" b="1" dirty="0" smtClean="0">
                <a:solidFill>
                  <a:srgbClr val="FF0000"/>
                </a:solidFill>
              </a:rPr>
              <a:t>write</a:t>
            </a:r>
            <a:r>
              <a:rPr lang="id-ID" sz="3600" b="1" dirty="0" smtClean="0">
                <a:solidFill>
                  <a:srgbClr val="FFC000"/>
                </a:solidFill>
              </a:rPr>
              <a:t>(‘</a:t>
            </a:r>
            <a:r>
              <a:rPr lang="id-ID" sz="3600" b="1" dirty="0" smtClean="0">
                <a:solidFill>
                  <a:schemeClr val="bg1"/>
                </a:solidFill>
              </a:rPr>
              <a:t>Masukkan lebar =</a:t>
            </a:r>
            <a:r>
              <a:rPr lang="id-ID" sz="3600" b="1" dirty="0" smtClean="0">
                <a:solidFill>
                  <a:srgbClr val="FFC000"/>
                </a:solidFill>
              </a:rPr>
              <a:t> ‘)</a:t>
            </a:r>
          </a:p>
          <a:p>
            <a:pPr marL="0" indent="0">
              <a:buNone/>
            </a:pPr>
            <a:r>
              <a:rPr lang="id-ID" sz="3600" b="1" dirty="0">
                <a:solidFill>
                  <a:srgbClr val="FF0000"/>
                </a:solidFill>
              </a:rPr>
              <a:t>r</a:t>
            </a:r>
            <a:r>
              <a:rPr lang="id-ID" sz="3600" b="1" dirty="0" smtClean="0">
                <a:solidFill>
                  <a:srgbClr val="FF0000"/>
                </a:solidFill>
              </a:rPr>
              <a:t>ead</a:t>
            </a:r>
            <a:r>
              <a:rPr lang="id-ID" sz="3600" b="1" dirty="0" smtClean="0">
                <a:solidFill>
                  <a:srgbClr val="FFC000"/>
                </a:solidFill>
              </a:rPr>
              <a:t>(lebar)</a:t>
            </a:r>
          </a:p>
          <a:p>
            <a:pPr marL="0" indent="0">
              <a:buNone/>
            </a:pPr>
            <a:r>
              <a:rPr lang="id-ID" sz="3600" b="1" dirty="0">
                <a:solidFill>
                  <a:schemeClr val="tx1"/>
                </a:solidFill>
              </a:rPr>
              <a:t>l</a:t>
            </a:r>
            <a:r>
              <a:rPr lang="id-ID" sz="3600" b="1" dirty="0" smtClean="0">
                <a:solidFill>
                  <a:schemeClr val="tx1"/>
                </a:solidFill>
              </a:rPr>
              <a:t>uas </a:t>
            </a:r>
            <a:r>
              <a:rPr lang="id-ID" sz="3600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 </a:t>
            </a:r>
            <a:r>
              <a:rPr lang="id-ID" sz="3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panjang </a:t>
            </a:r>
            <a:r>
              <a:rPr lang="id-ID" sz="3600" b="1" dirty="0" smtClean="0">
                <a:solidFill>
                  <a:srgbClr val="FFC000"/>
                </a:solidFill>
                <a:sym typeface="Wingdings" panose="05000000000000000000" pitchFamily="2" charset="2"/>
              </a:rPr>
              <a:t>* </a:t>
            </a:r>
            <a:r>
              <a:rPr lang="id-ID" sz="3600" b="1" dirty="0" smtClean="0">
                <a:solidFill>
                  <a:schemeClr val="tx1"/>
                </a:solidFill>
                <a:sym typeface="Wingdings" panose="05000000000000000000" pitchFamily="2" charset="2"/>
              </a:rPr>
              <a:t>lebar</a:t>
            </a:r>
          </a:p>
          <a:p>
            <a:pPr marL="0" indent="0">
              <a:buNone/>
            </a:pPr>
            <a:r>
              <a:rPr lang="id-ID" sz="3600" b="1" dirty="0">
                <a:solidFill>
                  <a:srgbClr val="FF0000"/>
                </a:solidFill>
              </a:rPr>
              <a:t>write</a:t>
            </a:r>
            <a:r>
              <a:rPr lang="id-ID" sz="3600" b="1" dirty="0" smtClean="0">
                <a:solidFill>
                  <a:srgbClr val="FFC000"/>
                </a:solidFill>
              </a:rPr>
              <a:t>(‘</a:t>
            </a:r>
            <a:r>
              <a:rPr lang="id-ID" sz="3600" b="1" dirty="0" smtClean="0">
                <a:solidFill>
                  <a:schemeClr val="bg1"/>
                </a:solidFill>
              </a:rPr>
              <a:t>Luasnya adalah </a:t>
            </a:r>
            <a:r>
              <a:rPr lang="id-ID" sz="3600" b="1" dirty="0">
                <a:solidFill>
                  <a:schemeClr val="bg1"/>
                </a:solidFill>
              </a:rPr>
              <a:t>=</a:t>
            </a:r>
            <a:r>
              <a:rPr lang="id-ID" sz="3600" b="1" dirty="0">
                <a:solidFill>
                  <a:srgbClr val="FFC000"/>
                </a:solidFill>
              </a:rPr>
              <a:t> </a:t>
            </a:r>
            <a:r>
              <a:rPr lang="id-ID" sz="3600" b="1" dirty="0" smtClean="0">
                <a:solidFill>
                  <a:srgbClr val="FFC000"/>
                </a:solidFill>
              </a:rPr>
              <a:t>‘, </a:t>
            </a:r>
            <a:r>
              <a:rPr lang="id-ID" sz="3600" b="1" dirty="0" smtClean="0">
                <a:solidFill>
                  <a:schemeClr val="tx1"/>
                </a:solidFill>
              </a:rPr>
              <a:t>luas</a:t>
            </a:r>
            <a:r>
              <a:rPr lang="id-ID" sz="3600" b="1" dirty="0" smtClean="0">
                <a:solidFill>
                  <a:srgbClr val="FFC000"/>
                </a:solidFill>
              </a:rPr>
              <a:t>)</a:t>
            </a:r>
            <a:endParaRPr lang="id-ID" sz="3600" b="1" dirty="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d-ID" sz="3600" b="1" dirty="0" smtClean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id-ID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2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11441"/>
          </a:xfrm>
        </p:spPr>
        <p:txBody>
          <a:bodyPr>
            <a:normAutofit fontScale="90000"/>
          </a:bodyPr>
          <a:lstStyle/>
          <a:p>
            <a:r>
              <a:rPr lang="id-ID" sz="4800" dirty="0" smtClean="0"/>
              <a:t>How to convert </a:t>
            </a:r>
            <a:r>
              <a:rPr lang="id-ID" sz="4800" b="1" dirty="0" smtClean="0"/>
              <a:t>Flowchart/Pseudocode </a:t>
            </a:r>
            <a:r>
              <a:rPr lang="id-ID" sz="4800" dirty="0" smtClean="0">
                <a:sym typeface="Wingdings" panose="05000000000000000000" pitchFamily="2" charset="2"/>
              </a:rPr>
              <a:t> </a:t>
            </a:r>
            <a:r>
              <a:rPr lang="id-ID" sz="4800" dirty="0" smtClean="0">
                <a:sym typeface="Wingdings" panose="05000000000000000000" pitchFamily="2" charset="2"/>
              </a:rPr>
              <a:t>Program Code?</a:t>
            </a:r>
            <a:endParaRPr lang="en-US" sz="4800" dirty="0"/>
          </a:p>
        </p:txBody>
      </p:sp>
      <p:pic>
        <p:nvPicPr>
          <p:cNvPr id="14" name="Google Shape;161;p24" descr="coding-schools-2017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607733" y="1410053"/>
            <a:ext cx="7450668" cy="493040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5266266" y="2319867"/>
            <a:ext cx="4716281" cy="13111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4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Let's Coding Now</a:t>
            </a:r>
            <a:r>
              <a:rPr lang="en-US" sz="4400" b="1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3883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090" y="2590799"/>
            <a:ext cx="6928909" cy="1658198"/>
          </a:xfrm>
        </p:spPr>
        <p:txBody>
          <a:bodyPr>
            <a:normAutofit/>
          </a:bodyPr>
          <a:lstStyle/>
          <a:p>
            <a:r>
              <a:rPr lang="id-ID" sz="6000" b="1" dirty="0" smtClean="0">
                <a:latin typeface="Adobe Garamond Pro" panose="02020502060506020403" pitchFamily="18" charset="0"/>
              </a:rPr>
              <a:t>Thank You for Today!</a:t>
            </a:r>
            <a:endParaRPr lang="en-US" sz="6000" b="1" dirty="0"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12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50</TotalTime>
  <Words>209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Adobe Fan Heiti Std B</vt:lpstr>
      <vt:lpstr>Adobe Garamond Pro</vt:lpstr>
      <vt:lpstr>Arial</vt:lpstr>
      <vt:lpstr>Calibri</vt:lpstr>
      <vt:lpstr>Calibri Light</vt:lpstr>
      <vt:lpstr>Times New Roman</vt:lpstr>
      <vt:lpstr>Wingdings</vt:lpstr>
      <vt:lpstr>Metropolitan</vt:lpstr>
      <vt:lpstr>Some Knowledge about Algorithm and Flowchart</vt:lpstr>
      <vt:lpstr>What is Algorithm?</vt:lpstr>
      <vt:lpstr>Question :</vt:lpstr>
      <vt:lpstr>Flowchart</vt:lpstr>
      <vt:lpstr>Pseudocode</vt:lpstr>
      <vt:lpstr>Flowchart  Pseudocode</vt:lpstr>
      <vt:lpstr>How to convert Flowchart/Pseudocode  Program Code?</vt:lpstr>
      <vt:lpstr>Thank You for Today!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Knowledge about Algorithm</dc:title>
  <dc:creator>Ahmad Hanafi</dc:creator>
  <cp:lastModifiedBy>Ahmad Hanafi</cp:lastModifiedBy>
  <cp:revision>49</cp:revision>
  <dcterms:created xsi:type="dcterms:W3CDTF">2019-10-30T10:39:18Z</dcterms:created>
  <dcterms:modified xsi:type="dcterms:W3CDTF">2019-10-31T03:15:14Z</dcterms:modified>
</cp:coreProperties>
</file>