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13"/>
          <p:cNvSpPr txBox="1"/>
          <p:nvPr>
            <p:ph idx="2" type="body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3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14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 rot="5400000">
            <a:off x="2874962" y="-1217613"/>
            <a:ext cx="339407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 rot="5400000">
            <a:off x="5464175" y="1371600"/>
            <a:ext cx="43878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 rot="5400000">
            <a:off x="1273175" y="-609600"/>
            <a:ext cx="438785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3"/>
          <p:cNvSpPr txBox="1"/>
          <p:nvPr>
            <p:ph idx="1" type="body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2" type="body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title"/>
          </p:nvPr>
        </p:nvSpPr>
        <p:spPr>
          <a:xfrm>
            <a:off x="1619672" y="0"/>
            <a:ext cx="7524328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4"/>
          <p:cNvSpPr txBox="1"/>
          <p:nvPr>
            <p:ph idx="1" type="body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2" type="body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9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0"/>
          <p:cNvSpPr txBox="1"/>
          <p:nvPr>
            <p:ph idx="2" type="body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0"/>
          <p:cNvSpPr txBox="1"/>
          <p:nvPr>
            <p:ph idx="3" type="body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0"/>
          <p:cNvSpPr txBox="1"/>
          <p:nvPr>
            <p:ph idx="4" type="body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10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2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free-powerpoint-templates-design.com/free-powerpoint-templates-design" TargetMode="External"/><Relationship Id="rId4" Type="http://schemas.openxmlformats.org/officeDocument/2006/relationships/hyperlink" Target="http://www.iptekcic.com/" TargetMode="External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3" y="3977238"/>
            <a:ext cx="914399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-ID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SOME KNOWLEDGE ABOUT WEBSITE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-ID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AND INSTALLATION SOFTWARE</a:t>
            </a:r>
            <a:endParaRPr b="1" i="0" sz="11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0" y="3392463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-ID" sz="3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DIVISI WEB UKM IPTEK</a:t>
            </a:r>
            <a:endParaRPr b="1" i="0" sz="3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7">
            <a:hlinkClick r:id="rId3"/>
          </p:cNvPr>
          <p:cNvSpPr txBox="1"/>
          <p:nvPr/>
        </p:nvSpPr>
        <p:spPr>
          <a:xfrm>
            <a:off x="1" y="4917817"/>
            <a:ext cx="914399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-ID" sz="1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UKM IPTEK CIC – </a:t>
            </a:r>
            <a:r>
              <a:rPr b="0" i="0" lang="id-ID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http://www.iptekcic.com</a:t>
            </a:r>
            <a:r>
              <a:rPr b="0" i="0" lang="id-ID" sz="1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– iptekcic@gmail.com</a:t>
            </a:r>
            <a:endParaRPr b="0" i="0" sz="1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45977" y="29103"/>
            <a:ext cx="1534535" cy="1534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id-ID"/>
              <a:t>  Kenapa Divisi Web ?</a:t>
            </a:r>
            <a:endParaRPr/>
          </a:p>
        </p:txBody>
      </p:sp>
      <p:grpSp>
        <p:nvGrpSpPr>
          <p:cNvPr id="103" name="Google Shape;103;p18"/>
          <p:cNvGrpSpPr/>
          <p:nvPr/>
        </p:nvGrpSpPr>
        <p:grpSpPr>
          <a:xfrm>
            <a:off x="2017772" y="1059582"/>
            <a:ext cx="4786476" cy="3651954"/>
            <a:chOff x="1405704" y="792004"/>
            <a:chExt cx="4786476" cy="3651954"/>
          </a:xfrm>
        </p:grpSpPr>
        <p:pic>
          <p:nvPicPr>
            <p:cNvPr id="104" name="Google Shape;104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51820" y="1203598"/>
              <a:ext cx="3240360" cy="32403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18"/>
            <p:cNvSpPr/>
            <p:nvPr/>
          </p:nvSpPr>
          <p:spPr>
            <a:xfrm>
              <a:off x="3563888" y="792004"/>
              <a:ext cx="1181630" cy="956558"/>
            </a:xfrm>
            <a:prstGeom prst="wedgeEllipseCallout">
              <a:avLst>
                <a:gd fmla="val -20833" name="adj1"/>
                <a:gd fmla="val 62500" name="adj2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d-ID" sz="13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Desktop</a:t>
              </a:r>
              <a:endParaRPr b="1" i="0" sz="13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 flipH="1">
              <a:off x="1943708" y="884466"/>
              <a:ext cx="1512168" cy="1224136"/>
            </a:xfrm>
            <a:prstGeom prst="wedgeEllipseCallout">
              <a:avLst>
                <a:gd fmla="val -20833" name="adj1"/>
                <a:gd fmla="val 62500" name="adj2"/>
              </a:avLst>
            </a:prstGeom>
            <a:solidFill>
              <a:srgbClr val="007E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d-ID" sz="22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IOT</a:t>
              </a:r>
              <a:endParaRPr b="1" i="0" sz="2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flipH="1">
              <a:off x="1405704" y="2381000"/>
              <a:ext cx="1512168" cy="1224136"/>
            </a:xfrm>
            <a:prstGeom prst="wedgeEllipseCallout">
              <a:avLst>
                <a:gd fmla="val -20833" name="adj1"/>
                <a:gd fmla="val 62500" name="adj2"/>
              </a:avLst>
            </a:prstGeom>
            <a:solidFill>
              <a:srgbClr val="92CC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d-ID" sz="22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WEB</a:t>
              </a:r>
              <a:endParaRPr/>
            </a:p>
          </p:txBody>
        </p:sp>
      </p:grpSp>
      <p:pic>
        <p:nvPicPr>
          <p:cNvPr id="108" name="Google Shape;10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45977" y="29103"/>
            <a:ext cx="1534535" cy="1534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1603535" y="-9028"/>
            <a:ext cx="7524328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id-ID"/>
              <a:t>Dynamic Web X Static Web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5568" y="709994"/>
            <a:ext cx="7093609" cy="4433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45977" y="29103"/>
            <a:ext cx="1534535" cy="1534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619672" y="0"/>
            <a:ext cx="7524328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lang="id-ID" sz="3200"/>
              <a:t>Web Developer X Web Designer</a:t>
            </a:r>
            <a:endParaRPr sz="3200"/>
          </a:p>
        </p:txBody>
      </p:sp>
      <p:pic>
        <p:nvPicPr>
          <p:cNvPr id="121" name="Google Shape;121;p2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712" y="866273"/>
            <a:ext cx="5184576" cy="3888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3058027" y="4578682"/>
            <a:ext cx="36022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-ID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Pict Source : http://dribbble.com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45977" y="29103"/>
            <a:ext cx="1534535" cy="1534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1619672" y="0"/>
            <a:ext cx="7524328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id-ID"/>
              <a:t>What will we learn ?</a:t>
            </a:r>
            <a:endParaRPr/>
          </a:p>
        </p:txBody>
      </p:sp>
      <p:grpSp>
        <p:nvGrpSpPr>
          <p:cNvPr id="129" name="Google Shape;129;p21"/>
          <p:cNvGrpSpPr/>
          <p:nvPr/>
        </p:nvGrpSpPr>
        <p:grpSpPr>
          <a:xfrm>
            <a:off x="2917958" y="885262"/>
            <a:ext cx="5035482" cy="3773254"/>
            <a:chOff x="938246" y="796"/>
            <a:chExt cx="5035482" cy="3773254"/>
          </a:xfrm>
        </p:grpSpPr>
        <p:sp>
          <p:nvSpPr>
            <p:cNvPr id="130" name="Google Shape;130;p21"/>
            <p:cNvSpPr/>
            <p:nvPr/>
          </p:nvSpPr>
          <p:spPr>
            <a:xfrm rot="5400000">
              <a:off x="3067975" y="91714"/>
              <a:ext cx="1398744" cy="1216908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9AC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1"/>
            <p:cNvSpPr txBox="1"/>
            <p:nvPr/>
          </p:nvSpPr>
          <p:spPr>
            <a:xfrm>
              <a:off x="3348528" y="218767"/>
              <a:ext cx="837638" cy="9628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1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HTML</a:t>
              </a:r>
              <a:endParaRPr b="1" sz="1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4412729" y="280545"/>
              <a:ext cx="1560999" cy="839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1"/>
            <p:cNvSpPr/>
            <p:nvPr/>
          </p:nvSpPr>
          <p:spPr>
            <a:xfrm rot="5400000">
              <a:off x="1753714" y="91714"/>
              <a:ext cx="1398744" cy="1216908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5F497A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1"/>
            <p:cNvSpPr txBox="1"/>
            <p:nvPr/>
          </p:nvSpPr>
          <p:spPr>
            <a:xfrm>
              <a:off x="2034267" y="218767"/>
              <a:ext cx="837638" cy="9628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32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PHP</a:t>
              </a:r>
              <a:endParaRPr b="1" sz="3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5" name="Google Shape;135;p21"/>
            <p:cNvSpPr/>
            <p:nvPr/>
          </p:nvSpPr>
          <p:spPr>
            <a:xfrm rot="5400000">
              <a:off x="2408327" y="1278969"/>
              <a:ext cx="1398744" cy="1216908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6D95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1"/>
            <p:cNvSpPr txBox="1"/>
            <p:nvPr/>
          </p:nvSpPr>
          <p:spPr>
            <a:xfrm>
              <a:off x="2688880" y="1406022"/>
              <a:ext cx="837638" cy="9628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1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CSS</a:t>
              </a:r>
              <a:endParaRPr b="1" sz="1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938246" y="1467800"/>
              <a:ext cx="1510644" cy="839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1"/>
            <p:cNvSpPr/>
            <p:nvPr/>
          </p:nvSpPr>
          <p:spPr>
            <a:xfrm rot="5400000">
              <a:off x="3722588" y="1278969"/>
              <a:ext cx="1398744" cy="1216908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8BE44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 txBox="1"/>
            <p:nvPr/>
          </p:nvSpPr>
          <p:spPr>
            <a:xfrm>
              <a:off x="4003141" y="1406022"/>
              <a:ext cx="837638" cy="9628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 rot="5400000">
              <a:off x="3067975" y="2466224"/>
              <a:ext cx="1398744" cy="1216908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EDED4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 txBox="1"/>
            <p:nvPr/>
          </p:nvSpPr>
          <p:spPr>
            <a:xfrm>
              <a:off x="3348528" y="2593277"/>
              <a:ext cx="837638" cy="9628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2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JS</a:t>
              </a:r>
              <a:endParaRPr b="1" sz="2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4412729" y="2655054"/>
              <a:ext cx="1560999" cy="839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 rot="5400000">
              <a:off x="1753714" y="2466224"/>
              <a:ext cx="1398744" cy="1216908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6944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1"/>
            <p:cNvSpPr txBox="1"/>
            <p:nvPr/>
          </p:nvSpPr>
          <p:spPr>
            <a:xfrm>
              <a:off x="2034267" y="2593277"/>
              <a:ext cx="837638" cy="9628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5977" y="29103"/>
            <a:ext cx="1534535" cy="1534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619672" y="0"/>
            <a:ext cx="7524328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id-ID"/>
              <a:t>TOOLS</a:t>
            </a:r>
            <a:endParaRPr/>
          </a:p>
        </p:txBody>
      </p:sp>
      <p:grpSp>
        <p:nvGrpSpPr>
          <p:cNvPr id="151" name="Google Shape;151;p22"/>
          <p:cNvGrpSpPr/>
          <p:nvPr/>
        </p:nvGrpSpPr>
        <p:grpSpPr>
          <a:xfrm>
            <a:off x="1990725" y="1275549"/>
            <a:ext cx="6911975" cy="2992680"/>
            <a:chOff x="0" y="391083"/>
            <a:chExt cx="6911975" cy="2992680"/>
          </a:xfrm>
        </p:grpSpPr>
        <p:sp>
          <p:nvSpPr>
            <p:cNvPr id="152" name="Google Shape;152;p22"/>
            <p:cNvSpPr/>
            <p:nvPr/>
          </p:nvSpPr>
          <p:spPr>
            <a:xfrm>
              <a:off x="0" y="712287"/>
              <a:ext cx="6911975" cy="428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49AC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345598" y="391083"/>
              <a:ext cx="4838382" cy="501840"/>
            </a:xfrm>
            <a:prstGeom prst="roundRect">
              <a:avLst>
                <a:gd fmla="val 16667" name="adj"/>
              </a:avLst>
            </a:prstGeom>
            <a:solidFill>
              <a:srgbClr val="49AC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2"/>
            <p:cNvSpPr txBox="1"/>
            <p:nvPr/>
          </p:nvSpPr>
          <p:spPr>
            <a:xfrm>
              <a:off x="370096" y="415581"/>
              <a:ext cx="4789386" cy="452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82875" spcFirstLastPara="1" rIns="1828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17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Sublime Text/Atom/VS Code</a:t>
              </a:r>
              <a:endParaRPr b="1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0" y="1413123"/>
              <a:ext cx="6911975" cy="428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47D6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345598" y="1162203"/>
              <a:ext cx="4838382" cy="501840"/>
            </a:xfrm>
            <a:prstGeom prst="roundRect">
              <a:avLst>
                <a:gd fmla="val 16667" name="adj"/>
              </a:avLst>
            </a:prstGeom>
            <a:solidFill>
              <a:srgbClr val="47D67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2"/>
            <p:cNvSpPr txBox="1"/>
            <p:nvPr/>
          </p:nvSpPr>
          <p:spPr>
            <a:xfrm>
              <a:off x="370096" y="1186701"/>
              <a:ext cx="4789386" cy="452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82875" spcFirstLastPara="1" rIns="1828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17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Chrome/Mozilla Firefox/Internet Explorer</a:t>
              </a:r>
              <a:endParaRPr b="1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0" y="2184243"/>
              <a:ext cx="6911975" cy="428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ABE7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345598" y="1933323"/>
              <a:ext cx="4838382" cy="501840"/>
            </a:xfrm>
            <a:prstGeom prst="roundRect">
              <a:avLst>
                <a:gd fmla="val 16667" name="adj"/>
              </a:avLst>
            </a:prstGeom>
            <a:solidFill>
              <a:srgbClr val="ABE74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2"/>
            <p:cNvSpPr txBox="1"/>
            <p:nvPr/>
          </p:nvSpPr>
          <p:spPr>
            <a:xfrm>
              <a:off x="370096" y="1957821"/>
              <a:ext cx="4789386" cy="452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82875" spcFirstLastPara="1" rIns="1828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7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Apache Web Server</a:t>
              </a:r>
              <a:endParaRPr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0" y="2955363"/>
              <a:ext cx="6911975" cy="428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F694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345598" y="2704443"/>
              <a:ext cx="4838382" cy="501840"/>
            </a:xfrm>
            <a:prstGeom prst="roundRect">
              <a:avLst>
                <a:gd fmla="val 16667" name="adj"/>
              </a:avLst>
            </a:prstGeom>
            <a:solidFill>
              <a:srgbClr val="F6944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2"/>
            <p:cNvSpPr txBox="1"/>
            <p:nvPr/>
          </p:nvSpPr>
          <p:spPr>
            <a:xfrm>
              <a:off x="370096" y="2728941"/>
              <a:ext cx="4789386" cy="452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82875" spcFirstLastPara="1" rIns="1828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-ID" sz="17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MySQL Database</a:t>
              </a:r>
              <a:endParaRPr b="1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5977" y="29103"/>
            <a:ext cx="1534535" cy="1534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 txBox="1"/>
          <p:nvPr>
            <p:ph idx="2" type="body"/>
          </p:nvPr>
        </p:nvSpPr>
        <p:spPr>
          <a:xfrm>
            <a:off x="405880" y="1491631"/>
            <a:ext cx="8496944" cy="3312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100"/>
              <a:buNone/>
            </a:pPr>
            <a:r>
              <a:t/>
            </a:r>
            <a:endParaRPr b="1" i="1" sz="3100"/>
          </a:p>
          <a:p>
            <a:pPr indent="0" lvl="0" marL="0" rtl="0" algn="ctr">
              <a:spcBef>
                <a:spcPts val="620"/>
              </a:spcBef>
              <a:spcAft>
                <a:spcPts val="0"/>
              </a:spcAft>
              <a:buClr>
                <a:srgbClr val="3F3F3F"/>
              </a:buClr>
              <a:buSzPts val="3100"/>
              <a:buNone/>
            </a:pPr>
            <a:r>
              <a:rPr b="1" i="1" lang="id-ID" sz="3100"/>
              <a:t>“Yang mau akan mencari jalan, yang tidak</a:t>
            </a:r>
            <a:endParaRPr/>
          </a:p>
          <a:p>
            <a:pPr indent="0" lvl="0" marL="0" rtl="0" algn="ctr">
              <a:spcBef>
                <a:spcPts val="620"/>
              </a:spcBef>
              <a:spcAft>
                <a:spcPts val="0"/>
              </a:spcAft>
              <a:buClr>
                <a:srgbClr val="3F3F3F"/>
              </a:buClr>
              <a:buSzPts val="3100"/>
              <a:buNone/>
            </a:pPr>
            <a:r>
              <a:rPr b="1" i="1" lang="id-ID" sz="3100"/>
              <a:t>mau akan mencari alasan”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id-ID" sz="2000"/>
              <a:t>- Sekolahkoding - </a:t>
            </a:r>
            <a:endParaRPr sz="2000"/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5977" y="29103"/>
            <a:ext cx="1534535" cy="1534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2411760" y="1851670"/>
            <a:ext cx="4824536" cy="964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None/>
            </a:pPr>
            <a:r>
              <a:rPr b="1" lang="id-ID" sz="4000"/>
              <a:t>Are You Ready ?</a:t>
            </a:r>
            <a:endParaRPr b="1" sz="4000"/>
          </a:p>
        </p:txBody>
      </p:sp>
      <p:pic>
        <p:nvPicPr>
          <p:cNvPr id="178" name="Google Shape;17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5977" y="29103"/>
            <a:ext cx="1534535" cy="1534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