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3" autoAdjust="0"/>
    <p:restoredTop sz="94474" autoAdjust="0"/>
  </p:normalViewPr>
  <p:slideViewPr>
    <p:cSldViewPr snapToGrid="0">
      <p:cViewPr varScale="1">
        <p:scale>
          <a:sx n="68" d="100"/>
          <a:sy n="68" d="100"/>
        </p:scale>
        <p:origin x="66" y="126"/>
      </p:cViewPr>
      <p:guideLst/>
    </p:cSldViewPr>
  </p:slideViewPr>
  <p:outlineViewPr>
    <p:cViewPr>
      <p:scale>
        <a:sx n="33" d="100"/>
        <a:sy n="33" d="100"/>
      </p:scale>
      <p:origin x="0" y="-110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7/7/2023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87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7/7/2023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942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7/7/2023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1405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7/7/2023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576077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7/7/2023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5421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7/7/2023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2458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7/7/2023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537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7/7/2023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2292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7/7/2023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613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7/7/2023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242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7/7/2023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662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7/7/2023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523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7/7/2023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054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7/7/2023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462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7/7/2023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323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7/7/2023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967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7/7/2023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623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7/7/2023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2206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5" r:id="rId12"/>
    <p:sldLayoutId id="2147483710" r:id="rId13"/>
    <p:sldLayoutId id="2147483711" r:id="rId14"/>
    <p:sldLayoutId id="2147483712" r:id="rId15"/>
    <p:sldLayoutId id="2147483713" r:id="rId16"/>
    <p:sldLayoutId id="2147483714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000" i="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9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7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hartjs.org/" TargetMode="External"/><Relationship Id="rId7" Type="http://schemas.openxmlformats.org/officeDocument/2006/relationships/hyperlink" Target="https://rockcontent.com/br/blog/csv/" TargetMode="External"/><Relationship Id="rId2" Type="http://schemas.openxmlformats.org/officeDocument/2006/relationships/hyperlink" Target="https://watercss.kognise.dev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" TargetMode="External"/><Relationship Id="rId5" Type="http://schemas.openxmlformats.org/officeDocument/2006/relationships/hyperlink" Target="https://stackoverflow.com/" TargetMode="External"/><Relationship Id="rId4" Type="http://schemas.openxmlformats.org/officeDocument/2006/relationships/hyperlink" Target="https://chat.openai.com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61B2A784-4501-42A8-86DF-DB27DE3950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25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16FEC54-AFD9-9038-2572-8CE015C7C3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6772" y="1144980"/>
            <a:ext cx="5063458" cy="228402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2800" dirty="0" err="1"/>
              <a:t>Registos</a:t>
            </a:r>
            <a:r>
              <a:rPr lang="en-US" sz="2800" dirty="0"/>
              <a:t> de Logouts no </a:t>
            </a:r>
            <a:r>
              <a:rPr lang="en-US" sz="2800" dirty="0" err="1"/>
              <a:t>Algorithmi</a:t>
            </a:r>
            <a:br>
              <a:rPr lang="en-US" sz="2800" dirty="0"/>
            </a:br>
            <a:r>
              <a:rPr lang="en-US" sz="2800" dirty="0" err="1"/>
              <a:t>Curso</a:t>
            </a:r>
            <a:r>
              <a:rPr lang="en-US" sz="2800" dirty="0"/>
              <a:t> TPSI </a:t>
            </a:r>
            <a:br>
              <a:rPr lang="en-US" sz="2800" dirty="0"/>
            </a:br>
            <a:r>
              <a:rPr lang="en-US" sz="2800" dirty="0"/>
              <a:t>IPT Tomar</a:t>
            </a: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PROJETO INTEGRADO I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5DCD51DF-47F0-4E43-9A0F-6B18888E09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5498" y="0"/>
            <a:ext cx="4901184" cy="4032504"/>
          </a:xfrm>
          <a:custGeom>
            <a:avLst/>
            <a:gdLst>
              <a:gd name="connsiteX0" fmla="*/ 0 w 4901184"/>
              <a:gd name="connsiteY0" fmla="*/ 0 h 4032504"/>
              <a:gd name="connsiteX1" fmla="*/ 4901184 w 4901184"/>
              <a:gd name="connsiteY1" fmla="*/ 0 h 4032504"/>
              <a:gd name="connsiteX2" fmla="*/ 4901184 w 4901184"/>
              <a:gd name="connsiteY2" fmla="*/ 3813911 h 4032504"/>
              <a:gd name="connsiteX3" fmla="*/ 4682591 w 4901184"/>
              <a:gd name="connsiteY3" fmla="*/ 4032504 h 4032504"/>
              <a:gd name="connsiteX4" fmla="*/ 218593 w 4901184"/>
              <a:gd name="connsiteY4" fmla="*/ 4032504 h 4032504"/>
              <a:gd name="connsiteX5" fmla="*/ 0 w 4901184"/>
              <a:gd name="connsiteY5" fmla="*/ 3813911 h 4032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01184" h="4032504">
                <a:moveTo>
                  <a:pt x="0" y="0"/>
                </a:moveTo>
                <a:lnTo>
                  <a:pt x="4901184" y="0"/>
                </a:lnTo>
                <a:lnTo>
                  <a:pt x="4901184" y="3813911"/>
                </a:lnTo>
                <a:cubicBezTo>
                  <a:pt x="4901184" y="3934637"/>
                  <a:pt x="4803317" y="4032504"/>
                  <a:pt x="4682591" y="4032504"/>
                </a:cubicBezTo>
                <a:lnTo>
                  <a:pt x="218593" y="4032504"/>
                </a:lnTo>
                <a:cubicBezTo>
                  <a:pt x="97867" y="4032504"/>
                  <a:pt x="0" y="3934637"/>
                  <a:pt x="0" y="3813911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DDDCC1-2D40-A15F-3334-2A1529A7A0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3512" b="2"/>
          <a:stretch/>
        </p:blipFill>
        <p:spPr>
          <a:xfrm>
            <a:off x="870090" y="-3"/>
            <a:ext cx="4572000" cy="3867912"/>
          </a:xfrm>
          <a:custGeom>
            <a:avLst/>
            <a:gdLst/>
            <a:ahLst/>
            <a:cxnLst/>
            <a:rect l="l" t="t" r="r" b="b"/>
            <a:pathLst>
              <a:path w="4572000" h="3867912">
                <a:moveTo>
                  <a:pt x="0" y="0"/>
                </a:moveTo>
                <a:lnTo>
                  <a:pt x="4572000" y="0"/>
                </a:lnTo>
                <a:lnTo>
                  <a:pt x="4572000" y="3704966"/>
                </a:lnTo>
                <a:cubicBezTo>
                  <a:pt x="4572000" y="3794959"/>
                  <a:pt x="4499047" y="3867912"/>
                  <a:pt x="4409054" y="3867912"/>
                </a:cubicBezTo>
                <a:lnTo>
                  <a:pt x="162946" y="3867912"/>
                </a:lnTo>
                <a:cubicBezTo>
                  <a:pt x="72953" y="3867912"/>
                  <a:pt x="0" y="3794959"/>
                  <a:pt x="0" y="3704966"/>
                </a:cubicBezTo>
                <a:close/>
              </a:path>
            </a:pathLst>
          </a:custGeom>
        </p:spPr>
      </p:pic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767CF198-49C5-4D2A-93C6-A7A4D04B9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5498" y="4241249"/>
            <a:ext cx="4901184" cy="2616751"/>
          </a:xfrm>
          <a:custGeom>
            <a:avLst/>
            <a:gdLst>
              <a:gd name="connsiteX0" fmla="*/ 218593 w 4901184"/>
              <a:gd name="connsiteY0" fmla="*/ 0 h 2616751"/>
              <a:gd name="connsiteX1" fmla="*/ 4682591 w 4901184"/>
              <a:gd name="connsiteY1" fmla="*/ 0 h 2616751"/>
              <a:gd name="connsiteX2" fmla="*/ 4901184 w 4901184"/>
              <a:gd name="connsiteY2" fmla="*/ 218593 h 2616751"/>
              <a:gd name="connsiteX3" fmla="*/ 4901184 w 4901184"/>
              <a:gd name="connsiteY3" fmla="*/ 2616751 h 2616751"/>
              <a:gd name="connsiteX4" fmla="*/ 0 w 4901184"/>
              <a:gd name="connsiteY4" fmla="*/ 2616751 h 2616751"/>
              <a:gd name="connsiteX5" fmla="*/ 0 w 4901184"/>
              <a:gd name="connsiteY5" fmla="*/ 218593 h 2616751"/>
              <a:gd name="connsiteX6" fmla="*/ 218593 w 4901184"/>
              <a:gd name="connsiteY6" fmla="*/ 0 h 2616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01184" h="2616751">
                <a:moveTo>
                  <a:pt x="218593" y="0"/>
                </a:moveTo>
                <a:lnTo>
                  <a:pt x="4682591" y="0"/>
                </a:lnTo>
                <a:cubicBezTo>
                  <a:pt x="4803317" y="0"/>
                  <a:pt x="4901184" y="97867"/>
                  <a:pt x="4901184" y="218593"/>
                </a:cubicBezTo>
                <a:lnTo>
                  <a:pt x="4901184" y="2616751"/>
                </a:lnTo>
                <a:lnTo>
                  <a:pt x="0" y="2616751"/>
                </a:lnTo>
                <a:lnTo>
                  <a:pt x="0" y="218593"/>
                </a:lnTo>
                <a:cubicBezTo>
                  <a:pt x="0" y="97867"/>
                  <a:pt x="97867" y="0"/>
                  <a:pt x="218593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Imagem 7" descr="Uma imagem contendo Texto&#10;&#10;Descrição gerada automaticamente">
            <a:extLst>
              <a:ext uri="{FF2B5EF4-FFF2-40B4-BE49-F238E27FC236}">
                <a16:creationId xmlns:a16="http://schemas.microsoft.com/office/drawing/2014/main" id="{E44FB1CB-2887-E52E-6D19-A54684863B3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40" b="10183"/>
          <a:stretch/>
        </p:blipFill>
        <p:spPr>
          <a:xfrm>
            <a:off x="870090" y="4405842"/>
            <a:ext cx="4572000" cy="2452159"/>
          </a:xfrm>
          <a:custGeom>
            <a:avLst/>
            <a:gdLst/>
            <a:ahLst/>
            <a:cxnLst/>
            <a:rect l="l" t="t" r="r" b="b"/>
            <a:pathLst>
              <a:path w="4572000" h="2452159">
                <a:moveTo>
                  <a:pt x="162946" y="0"/>
                </a:moveTo>
                <a:lnTo>
                  <a:pt x="4409054" y="0"/>
                </a:lnTo>
                <a:cubicBezTo>
                  <a:pt x="4499047" y="0"/>
                  <a:pt x="4572000" y="72953"/>
                  <a:pt x="4572000" y="162946"/>
                </a:cubicBezTo>
                <a:lnTo>
                  <a:pt x="4572000" y="2452159"/>
                </a:lnTo>
                <a:lnTo>
                  <a:pt x="0" y="2452159"/>
                </a:lnTo>
                <a:lnTo>
                  <a:pt x="0" y="162946"/>
                </a:lnTo>
                <a:cubicBezTo>
                  <a:pt x="0" y="72953"/>
                  <a:pt x="72953" y="0"/>
                  <a:pt x="162946" y="0"/>
                </a:cubicBezTo>
                <a:close/>
              </a:path>
            </a:pathLst>
          </a:custGeom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4D78FC55-1F8E-0A75-7D6E-5D0143E129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76772" y="3867909"/>
            <a:ext cx="5063457" cy="261675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dirty="0">
                <a:solidFill>
                  <a:schemeClr val="tx2"/>
                </a:solidFill>
              </a:rPr>
              <a:t>Grupo do </a:t>
            </a:r>
            <a:r>
              <a:rPr lang="en-US" dirty="0" err="1">
                <a:solidFill>
                  <a:schemeClr val="tx2"/>
                </a:solidFill>
              </a:rPr>
              <a:t>comando</a:t>
            </a:r>
            <a:r>
              <a:rPr lang="en-US" dirty="0">
                <a:solidFill>
                  <a:schemeClr val="tx2"/>
                </a:solidFill>
              </a:rPr>
              <a:t>  LOGOUT</a:t>
            </a:r>
          </a:p>
          <a:p>
            <a:pPr algn="l"/>
            <a:endParaRPr lang="en-US" dirty="0">
              <a:solidFill>
                <a:schemeClr val="tx2"/>
              </a:solidFill>
            </a:endParaRPr>
          </a:p>
          <a:p>
            <a:pPr algn="l"/>
            <a:r>
              <a:rPr lang="en-US" dirty="0">
                <a:solidFill>
                  <a:schemeClr val="tx2"/>
                </a:solidFill>
              </a:rPr>
              <a:t>ALUNOS: 25074 David Ferreira</a:t>
            </a:r>
          </a:p>
          <a:p>
            <a:pPr algn="l"/>
            <a:r>
              <a:rPr lang="en-US" dirty="0">
                <a:solidFill>
                  <a:schemeClr val="tx2"/>
                </a:solidFill>
              </a:rPr>
              <a:t>               25070 Nathaniel Aguiar</a:t>
            </a:r>
          </a:p>
          <a:p>
            <a:pPr algn="l"/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20105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6F7F790-6720-808B-3041-56744471C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5196"/>
            <a:ext cx="3153952" cy="1329769"/>
          </a:xfrm>
        </p:spPr>
        <p:txBody>
          <a:bodyPr>
            <a:normAutofit/>
          </a:bodyPr>
          <a:lstStyle/>
          <a:p>
            <a:pPr algn="l"/>
            <a:r>
              <a:rPr lang="pt-BR" sz="2800"/>
              <a:t>Registos Geral Horário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9DA5DBA-A7F5-9FD2-8C7E-712D24E40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6" y="2450353"/>
            <a:ext cx="3153952" cy="3340847"/>
          </a:xfrm>
        </p:spPr>
        <p:txBody>
          <a:bodyPr>
            <a:normAutofit/>
          </a:bodyPr>
          <a:lstStyle/>
          <a:p>
            <a:r>
              <a:rPr lang="pt-BR" sz="1800" dirty="0"/>
              <a:t>Para o registo de logout de todos os utilizadores separados por hora, optamos por um programa mais simples. Não precisamos especificar o utilizador, por isso tratamos de agrupar o horário dos registos por hora.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EF75C5D-2BA1-43DF-A7EA-02C7DEC122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965196"/>
            <a:ext cx="6581364" cy="4781641"/>
          </a:xfrm>
          <a:prstGeom prst="rect">
            <a:avLst/>
          </a:prstGeom>
          <a:solidFill>
            <a:schemeClr val="tx1"/>
          </a:solidFill>
          <a:ln w="190500">
            <a:solidFill>
              <a:srgbClr val="FFFFFF">
                <a:alpha val="7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 descr="Texto&#10;&#10;Descrição gerada automaticamente">
            <a:extLst>
              <a:ext uri="{FF2B5EF4-FFF2-40B4-BE49-F238E27FC236}">
                <a16:creationId xmlns:a16="http://schemas.microsoft.com/office/drawing/2014/main" id="{75AD4F44-62EB-4E5F-F6BF-F1826894D7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8637" y="1219200"/>
            <a:ext cx="6194291" cy="421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47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>
            <a:extLst>
              <a:ext uri="{FF2B5EF4-FFF2-40B4-BE49-F238E27FC236}">
                <a16:creationId xmlns:a16="http://schemas.microsoft.com/office/drawing/2014/main" id="{1149F43D-E43A-49B5-B781-48DF10A58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5720" y="968938"/>
            <a:ext cx="10278846" cy="4932523"/>
          </a:xfrm>
          <a:prstGeom prst="rect">
            <a:avLst/>
          </a:prstGeom>
          <a:solidFill>
            <a:schemeClr val="tx1"/>
          </a:solidFill>
          <a:ln w="190500">
            <a:solidFill>
              <a:schemeClr val="tx1">
                <a:alpha val="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m 2" descr="Gráfico, Histograma&#10;&#10;Descrição gerada automaticamente">
            <a:extLst>
              <a:ext uri="{FF2B5EF4-FFF2-40B4-BE49-F238E27FC236}">
                <a16:creationId xmlns:a16="http://schemas.microsoft.com/office/drawing/2014/main" id="{9FEA6628-4D84-0F0A-4098-46AE1FA222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0750" y="1290671"/>
            <a:ext cx="7591253" cy="4289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2440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B23222-4427-29B3-9549-A58D8C4C3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Pagina de Navegação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B7FCEE-6A01-FF71-3592-E857FEA1E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Visto a necessidade de interagir com os diferentes gráficos, criamos uma página Inicial.html que tem a função de ser o ponto de partida para utilizar o programa.</a:t>
            </a:r>
          </a:p>
          <a:p>
            <a:r>
              <a:rPr lang="pt-BR" dirty="0"/>
              <a:t>Essa página permite que escolhemos a qual programa desejamos correr.</a:t>
            </a:r>
          </a:p>
          <a:p>
            <a:r>
              <a:rPr lang="pt-BR" dirty="0"/>
              <a:t>A sua confecção foi realizada usando HTML E CSS.</a:t>
            </a:r>
          </a:p>
        </p:txBody>
      </p:sp>
    </p:spTree>
    <p:extLst>
      <p:ext uri="{BB962C8B-B14F-4D97-AF65-F5344CB8AC3E}">
        <p14:creationId xmlns:p14="http://schemas.microsoft.com/office/powerpoint/2010/main" val="1090192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10D000F3-92AB-4D68-9BD8-9B59F65BE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5720" y="968938"/>
            <a:ext cx="10278846" cy="4932523"/>
          </a:xfrm>
          <a:prstGeom prst="rect">
            <a:avLst/>
          </a:prstGeom>
          <a:solidFill>
            <a:schemeClr val="tx1"/>
          </a:solidFill>
          <a:ln w="190500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m 2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F41DE567-5194-26EE-BC3A-16812FA447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1" b="21406"/>
          <a:stretch/>
        </p:blipFill>
        <p:spPr>
          <a:xfrm>
            <a:off x="1286933" y="1290671"/>
            <a:ext cx="9658887" cy="4289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5775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BEB55B-5010-9174-A71E-7345BC5CD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49CBA59-292E-5B76-5834-FC3B300E5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Realizar este trabalho nos possibilitou testar nossos conhecimentos adquiridos ao longo desse ano letivo em um projeto real.</a:t>
            </a:r>
          </a:p>
          <a:p>
            <a:r>
              <a:rPr lang="pt-BR" dirty="0"/>
              <a:t>Foi possível realizar troca de conhecimentos com outros grupos, além de utilizar técnicas e recursos além dos que foram ensinados até agora. Dessa forma acabamos aprofundando ainda mais o nosso conhecimento.</a:t>
            </a:r>
          </a:p>
          <a:p>
            <a:r>
              <a:rPr lang="pt-BR" dirty="0"/>
              <a:t>Este projeto nos tornou mais maduros no mundo da programação e renovou o ânimo e mostrou ao nosso grupo um pequeno exemplo do quão interessante e diverso a área de Tecnologias de Internet pode ser.</a:t>
            </a:r>
          </a:p>
        </p:txBody>
      </p:sp>
    </p:spTree>
    <p:extLst>
      <p:ext uri="{BB962C8B-B14F-4D97-AF65-F5344CB8AC3E}">
        <p14:creationId xmlns:p14="http://schemas.microsoft.com/office/powerpoint/2010/main" val="1291480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391F99-348A-F971-5541-63466C6B4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Referencias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AC7228C-8233-D168-ACB0-1F1198931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hlinkClick r:id="rId2"/>
              </a:rPr>
              <a:t>https://watercss.kognise.dev</a:t>
            </a:r>
            <a:endParaRPr lang="pt-BR" dirty="0"/>
          </a:p>
          <a:p>
            <a:r>
              <a:rPr lang="pt-BR" dirty="0">
                <a:hlinkClick r:id="rId3"/>
              </a:rPr>
              <a:t>https://www.chartjs.org</a:t>
            </a:r>
            <a:endParaRPr lang="pt-BR" dirty="0"/>
          </a:p>
          <a:p>
            <a:r>
              <a:rPr lang="pt-BR" dirty="0">
                <a:hlinkClick r:id="rId4"/>
              </a:rPr>
              <a:t>https://chat.openai.com</a:t>
            </a:r>
            <a:endParaRPr lang="pt-BR" dirty="0"/>
          </a:p>
          <a:p>
            <a:r>
              <a:rPr lang="pt-BR" dirty="0">
                <a:hlinkClick r:id="rId5"/>
              </a:rPr>
              <a:t>https://stackoverflow.com</a:t>
            </a:r>
            <a:endParaRPr lang="pt-BR" dirty="0"/>
          </a:p>
          <a:p>
            <a:r>
              <a:rPr lang="pt-BR" dirty="0">
                <a:hlinkClick r:id="rId6"/>
              </a:rPr>
              <a:t>https://www.w3schools.com</a:t>
            </a:r>
            <a:endParaRPr lang="pt-BR" dirty="0"/>
          </a:p>
          <a:p>
            <a:r>
              <a:rPr lang="pt-BR" dirty="0">
                <a:hlinkClick r:id="rId7"/>
              </a:rPr>
              <a:t>https://rockcontent.com/br/blog/csv/</a:t>
            </a:r>
            <a:endParaRPr lang="pt-BR" dirty="0"/>
          </a:p>
          <a:p>
            <a:pPr marL="3690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297321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9F71A9-C401-1B8F-141A-0F924FF12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Agradecimentos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F04D026-4D23-8BA4-203A-584041127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Agradecemos aos nossos professores que nos instruíram em nossas cadeiras durante todo o ano, o conteúdo que hoje sabemos e colocamos em uso, adquirimos dos senhores e senhoras.</a:t>
            </a:r>
          </a:p>
          <a:p>
            <a:r>
              <a:rPr lang="pt-BR" dirty="0"/>
              <a:t>Agradecemos aos nossos pares que colaboraram durante as aulas e nos trabalhos. Com este auxilio fomos capazes de formar nossas técnicas para desenvolver esse projeto e os que virão</a:t>
            </a:r>
          </a:p>
        </p:txBody>
      </p:sp>
    </p:spTree>
    <p:extLst>
      <p:ext uri="{BB962C8B-B14F-4D97-AF65-F5344CB8AC3E}">
        <p14:creationId xmlns:p14="http://schemas.microsoft.com/office/powerpoint/2010/main" val="3816791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66CDA4A-6CAA-4FED-A424-FF9D363E93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BBBABB3-7D14-72E8-712A-FAC3D486E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693" y="4243997"/>
            <a:ext cx="9440034" cy="105964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Fim da Apresentação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B0DB875-49E3-4B9D-8AAE-D81A127B66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928" y="559759"/>
            <a:ext cx="3438144" cy="3438144"/>
          </a:xfrm>
          <a:prstGeom prst="rect">
            <a:avLst/>
          </a:prstGeom>
        </p:spPr>
      </p:pic>
      <p:pic>
        <p:nvPicPr>
          <p:cNvPr id="6" name="Graphic 5" descr="Lista de pendências">
            <a:extLst>
              <a:ext uri="{FF2B5EF4-FFF2-40B4-BE49-F238E27FC236}">
                <a16:creationId xmlns:a16="http://schemas.microsoft.com/office/drawing/2014/main" id="{F0B1A950-4780-1D81-E07A-364E0344F0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87334" y="670165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877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AC69D1-3B81-C4E7-DA75-08B8B06D1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INDICE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A70BAF4-4A2E-EE0E-4E0D-F09B515B02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563328"/>
            <a:ext cx="10353762" cy="4685071"/>
          </a:xfrm>
        </p:spPr>
        <p:txBody>
          <a:bodyPr>
            <a:normAutofit lnSpcReduction="10000"/>
          </a:bodyPr>
          <a:lstStyle/>
          <a:p>
            <a:pPr marL="494100" indent="-457200">
              <a:buFont typeface="+mj-lt"/>
              <a:buAutoNum type="arabicPeriod"/>
            </a:pPr>
            <a:r>
              <a:rPr lang="pt-BR" dirty="0"/>
              <a:t>Objetivos</a:t>
            </a:r>
          </a:p>
          <a:p>
            <a:pPr marL="494100" indent="-457200">
              <a:buFont typeface="+mj-lt"/>
              <a:buAutoNum type="arabicPeriod"/>
            </a:pPr>
            <a:r>
              <a:rPr lang="pt-BR" dirty="0"/>
              <a:t>Recursos</a:t>
            </a:r>
          </a:p>
          <a:p>
            <a:pPr marL="494100" indent="-457200">
              <a:buFont typeface="+mj-lt"/>
              <a:buAutoNum type="arabicPeriod"/>
            </a:pPr>
            <a:r>
              <a:rPr lang="pt-BR" dirty="0"/>
              <a:t>Registos Diarios</a:t>
            </a:r>
          </a:p>
          <a:p>
            <a:pPr marL="494100" indent="-457200">
              <a:buFont typeface="+mj-lt"/>
              <a:buAutoNum type="arabicPeriod"/>
            </a:pPr>
            <a:r>
              <a:rPr lang="pt-BR" dirty="0"/>
              <a:t>Registos Semanais</a:t>
            </a:r>
          </a:p>
          <a:p>
            <a:pPr marL="494100" indent="-457200">
              <a:buFont typeface="+mj-lt"/>
              <a:buAutoNum type="arabicPeriod"/>
            </a:pPr>
            <a:r>
              <a:rPr lang="pt-BR" dirty="0"/>
              <a:t>Registo Geral Horário</a:t>
            </a:r>
          </a:p>
          <a:p>
            <a:pPr marL="494100" indent="-457200">
              <a:buFont typeface="+mj-lt"/>
              <a:buAutoNum type="arabicPeriod"/>
            </a:pPr>
            <a:r>
              <a:rPr lang="pt-BR" dirty="0"/>
              <a:t>Pagina de Navegação</a:t>
            </a:r>
          </a:p>
          <a:p>
            <a:pPr marL="494100" indent="-457200">
              <a:buFont typeface="+mj-lt"/>
              <a:buAutoNum type="arabicPeriod"/>
            </a:pPr>
            <a:r>
              <a:rPr lang="pt-BR" dirty="0"/>
              <a:t>Conclusão</a:t>
            </a:r>
          </a:p>
          <a:p>
            <a:pPr marL="494100" indent="-457200">
              <a:buFont typeface="+mj-lt"/>
              <a:buAutoNum type="arabicPeriod"/>
            </a:pPr>
            <a:r>
              <a:rPr lang="pt-BR" dirty="0"/>
              <a:t>Referencias</a:t>
            </a:r>
          </a:p>
          <a:p>
            <a:pPr marL="494100" indent="-457200">
              <a:buFont typeface="+mj-lt"/>
              <a:buAutoNum type="arabicPeriod"/>
            </a:pPr>
            <a:r>
              <a:rPr lang="pt-BR" dirty="0"/>
              <a:t>Agradecimentos</a:t>
            </a:r>
          </a:p>
          <a:p>
            <a:pPr marL="494100" indent="-457200">
              <a:buFont typeface="+mj-lt"/>
              <a:buAutoNum type="arabicPeriod"/>
            </a:pPr>
            <a:r>
              <a:rPr lang="pt-BR" dirty="0"/>
              <a:t>Final da Apresentação</a:t>
            </a:r>
          </a:p>
          <a:p>
            <a:pPr marL="494100" indent="-457200">
              <a:buFont typeface="+mj-lt"/>
              <a:buAutoNum type="arabicPeriod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36038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538872-B578-642E-DEDC-94B6FBF47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479709-870B-46D7-D558-8DA92D70B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Construir uma interface capaz de fornecer gráficos acerca das seguintes solicitações:</a:t>
            </a:r>
          </a:p>
          <a:p>
            <a:r>
              <a:rPr lang="pt-BR" dirty="0"/>
              <a:t>Fornece ao utilizador, o número de logouts efetuados por dia, de todos os utilizadores ou de um indivíduo especifico.</a:t>
            </a:r>
          </a:p>
          <a:p>
            <a:r>
              <a:rPr lang="pt-BR" dirty="0"/>
              <a:t>Fornece ao utilizador, o número de logouts efetuados por semana em um determinado ano, de um indivíduo especifico.</a:t>
            </a:r>
          </a:p>
          <a:p>
            <a:r>
              <a:rPr lang="pt-BR" dirty="0"/>
              <a:t>Fornece ao utilizador o número de logouts efetuados por hora de todos os utilizadores</a:t>
            </a:r>
          </a:p>
          <a:p>
            <a:r>
              <a:rPr lang="pt-BR" dirty="0"/>
              <a:t>Uma página central para permitir a operabilidade entre as demais paginas</a:t>
            </a:r>
          </a:p>
        </p:txBody>
      </p:sp>
    </p:spTree>
    <p:extLst>
      <p:ext uri="{BB962C8B-B14F-4D97-AF65-F5344CB8AC3E}">
        <p14:creationId xmlns:p14="http://schemas.microsoft.com/office/powerpoint/2010/main" val="1315207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662C799-B874-4F21-9E26-28BC92A6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D1DD9F1-9954-6988-4D72-DB3295E04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743" y="609599"/>
            <a:ext cx="3413156" cy="3000189"/>
          </a:xfrm>
        </p:spPr>
        <p:txBody>
          <a:bodyPr anchor="ctr">
            <a:normAutofit/>
          </a:bodyPr>
          <a:lstStyle/>
          <a:p>
            <a:pPr algn="l"/>
            <a:r>
              <a:rPr lang="pt-BR" sz="3600" dirty="0"/>
              <a:t>Recursos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D2C5F6C-FD05-965C-9FFD-113CD23D1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0365" y="268941"/>
            <a:ext cx="7979963" cy="3340847"/>
          </a:xfr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600" dirty="0"/>
              <a:t>Para a criação dos gráficos, utilizamos como ‘base de dados’, o arquivo logout_amostras.csv. Esse arquivo foi criado a partir de todos os registros que continham o comando LOGOUT, do arquivo principal logIPRP.csv.</a:t>
            </a:r>
          </a:p>
          <a:p>
            <a:pPr>
              <a:lnSpc>
                <a:spcPct val="100000"/>
              </a:lnSpc>
            </a:pPr>
            <a:r>
              <a:rPr lang="pt-BR" sz="1600" dirty="0"/>
              <a:t>Foi utilizado para estilo o recurso water.css. Para que o aplicação apareça com estilo e necessário a conexão à internet. Apesar disso a funcionalidade do aplicativo não e afetada</a:t>
            </a:r>
          </a:p>
          <a:p>
            <a:pPr>
              <a:lnSpc>
                <a:spcPct val="100000"/>
              </a:lnSpc>
            </a:pPr>
            <a:r>
              <a:rPr lang="pt-BR" sz="1600" dirty="0"/>
              <a:t>Para a criação dos gráficos usamos o recurso chart.js. Ele nos permite criar a representação gráfica a partir dos dados que entregaremos aos códigos.</a:t>
            </a:r>
          </a:p>
          <a:p>
            <a:pPr>
              <a:lnSpc>
                <a:spcPct val="100000"/>
              </a:lnSpc>
            </a:pPr>
            <a:r>
              <a:rPr lang="pt-BR" sz="1600" dirty="0"/>
              <a:t>Para realizar o troubleshooting, utilizamos perguntas já realizadas no </a:t>
            </a:r>
            <a:r>
              <a:rPr lang="pt-BR" sz="1600" dirty="0" err="1"/>
              <a:t>StackOverflow</a:t>
            </a:r>
            <a:r>
              <a:rPr lang="pt-BR" sz="1600" dirty="0"/>
              <a:t>, e para problemas mais específicos, utilizamos a inteligência artificial da OpenAI.</a:t>
            </a:r>
          </a:p>
        </p:txBody>
      </p:sp>
      <p:pic>
        <p:nvPicPr>
          <p:cNvPr id="5" name="Imagem 4" descr="Logotipo, nome da empresa&#10;&#10;Descrição gerada automaticamente">
            <a:extLst>
              <a:ext uri="{FF2B5EF4-FFF2-40B4-BE49-F238E27FC236}">
                <a16:creationId xmlns:a16="http://schemas.microsoft.com/office/drawing/2014/main" id="{2EAECD24-4737-9D81-0C90-84C6BF5123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721" y="4359052"/>
            <a:ext cx="2523363" cy="968915"/>
          </a:xfrm>
          <a:prstGeom prst="rect">
            <a:avLst/>
          </a:prstGeom>
        </p:spPr>
      </p:pic>
      <p:pic>
        <p:nvPicPr>
          <p:cNvPr id="7" name="Imagem 6" descr="Logotipo, nome da empresa&#10;&#10;Descrição gerada automaticamente">
            <a:extLst>
              <a:ext uri="{FF2B5EF4-FFF2-40B4-BE49-F238E27FC236}">
                <a16:creationId xmlns:a16="http://schemas.microsoft.com/office/drawing/2014/main" id="{288CE0CD-D70A-F199-7B9C-AFFC124125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5852" y="3918184"/>
            <a:ext cx="1679294" cy="1850651"/>
          </a:xfrm>
          <a:prstGeom prst="rect">
            <a:avLst/>
          </a:prstGeom>
        </p:spPr>
      </p:pic>
      <p:pic>
        <p:nvPicPr>
          <p:cNvPr id="9" name="Imagem 8" descr="Logotipo&#10;&#10;Descrição gerada automaticamente">
            <a:extLst>
              <a:ext uri="{FF2B5EF4-FFF2-40B4-BE49-F238E27FC236}">
                <a16:creationId xmlns:a16="http://schemas.microsoft.com/office/drawing/2014/main" id="{E7952FF7-59FA-29F2-F542-56BB95239D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8913" y="3969796"/>
            <a:ext cx="2523362" cy="1747427"/>
          </a:xfrm>
          <a:prstGeom prst="rect">
            <a:avLst/>
          </a:prstGeom>
        </p:spPr>
      </p:pic>
      <p:pic>
        <p:nvPicPr>
          <p:cNvPr id="11" name="Imagem 10" descr="Logotipo&#10;&#10;Descrição gerada automaticamente com confiança média">
            <a:extLst>
              <a:ext uri="{FF2B5EF4-FFF2-40B4-BE49-F238E27FC236}">
                <a16:creationId xmlns:a16="http://schemas.microsoft.com/office/drawing/2014/main" id="{6F56A4FE-8985-D904-57E5-1C57C28BC9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8" y="4591173"/>
            <a:ext cx="2523365" cy="504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984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DCD9712-300B-8AF1-CB2E-EC89F0C9A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643465"/>
            <a:ext cx="3382638" cy="1370605"/>
          </a:xfrm>
        </p:spPr>
        <p:txBody>
          <a:bodyPr>
            <a:normAutofit/>
          </a:bodyPr>
          <a:lstStyle/>
          <a:p>
            <a:pPr algn="l"/>
            <a:r>
              <a:rPr lang="pt-BR" sz="3000" dirty="0"/>
              <a:t>Registos </a:t>
            </a:r>
            <a:r>
              <a:rPr lang="pt-BR" sz="3000" dirty="0" err="1"/>
              <a:t>Diario</a:t>
            </a:r>
            <a:endParaRPr lang="pt-BR" sz="30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B803135-31EF-ADFE-B034-80045E4EF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6" y="2247153"/>
            <a:ext cx="3358084" cy="3544046"/>
          </a:xfrm>
        </p:spPr>
        <p:txBody>
          <a:bodyPr>
            <a:normAutofit/>
          </a:bodyPr>
          <a:lstStyle/>
          <a:p>
            <a:r>
              <a:rPr lang="pt-BR" sz="1800" dirty="0"/>
              <a:t>Para criar uma forma de digitalizar os dados presentes na nossa “base de dados”, construímos um código que vai ao arquivo </a:t>
            </a:r>
            <a:r>
              <a:rPr lang="pt-BR" sz="1800" dirty="0" err="1"/>
              <a:t>csv</a:t>
            </a:r>
            <a:r>
              <a:rPr lang="pt-BR" sz="1800" dirty="0"/>
              <a:t> que guarda apenas os registros desejados.</a:t>
            </a:r>
          </a:p>
          <a:p>
            <a:r>
              <a:rPr lang="pt-BR" sz="1800" dirty="0"/>
              <a:t>Este arquivo foi predefinido apenas com os registros do logout </a:t>
            </a:r>
          </a:p>
          <a:p>
            <a:endParaRPr lang="pt-BR" sz="18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16289FF-B484-A223-474E-53753DBEB2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5348" y="1343459"/>
            <a:ext cx="6633184" cy="3747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741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991E3E68-B79D-4D0B-9917-2CDE4CDF5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5405F23C-C82E-4181-95EA-321F3D891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-10650" y="1"/>
            <a:ext cx="4966697" cy="6858000"/>
          </a:xfrm>
          <a:prstGeom prst="rect">
            <a:avLst/>
          </a:prstGeom>
        </p:spPr>
      </p:pic>
      <p:pic>
        <p:nvPicPr>
          <p:cNvPr id="25" name="Graphic 24" descr="Estatísticas">
            <a:extLst>
              <a:ext uri="{FF2B5EF4-FFF2-40B4-BE49-F238E27FC236}">
                <a16:creationId xmlns:a16="http://schemas.microsoft.com/office/drawing/2014/main" id="{0AAC61C7-42E2-9F34-FD37-4DD9EF3B01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2815" y="1193554"/>
            <a:ext cx="4003193" cy="4003193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DE62F5F-A2EA-9BCC-F88E-F4B976EAB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9472" y="2396565"/>
            <a:ext cx="5844760" cy="3298283"/>
          </a:xfrm>
        </p:spPr>
        <p:txBody>
          <a:bodyPr anchor="ctr">
            <a:normAutofit/>
          </a:bodyPr>
          <a:lstStyle/>
          <a:p>
            <a:r>
              <a:rPr lang="pt-BR" dirty="0"/>
              <a:t>Fizemos uma filtragem nos dados para apresentar os dados primeiramente para todos os utilizadores e depois de definido o e-mail do utilizador que se deseja obter suas informações, mostrar o gráfico apenas para o utilizador.</a:t>
            </a:r>
          </a:p>
          <a:p>
            <a:r>
              <a:rPr lang="pt-BR" dirty="0"/>
              <a:t>Em seguida utilizamos o Chart.js para gerar os gráficos.</a:t>
            </a:r>
          </a:p>
        </p:txBody>
      </p:sp>
    </p:spTree>
    <p:extLst>
      <p:ext uri="{BB962C8B-B14F-4D97-AF65-F5344CB8AC3E}">
        <p14:creationId xmlns:p14="http://schemas.microsoft.com/office/powerpoint/2010/main" val="3858971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>
            <a:extLst>
              <a:ext uri="{FF2B5EF4-FFF2-40B4-BE49-F238E27FC236}">
                <a16:creationId xmlns:a16="http://schemas.microsoft.com/office/drawing/2014/main" id="{00DACFED-DFD9-4C03-9E95-FF6D8E639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347" y="482600"/>
            <a:ext cx="11240496" cy="5892800"/>
          </a:xfrm>
          <a:prstGeom prst="rect">
            <a:avLst/>
          </a:prstGeom>
          <a:noFill/>
          <a:ln w="190500">
            <a:solidFill>
              <a:schemeClr val="tx1">
                <a:alpha val="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2CA5141-8120-4ADA-BCF1-3A4449FE61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347" y="482600"/>
            <a:ext cx="11240496" cy="5892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m 2" descr="Tela de computador com fundo preto&#10;&#10;Descrição gerada automaticamente">
            <a:extLst>
              <a:ext uri="{FF2B5EF4-FFF2-40B4-BE49-F238E27FC236}">
                <a16:creationId xmlns:a16="http://schemas.microsoft.com/office/drawing/2014/main" id="{B7803664-912F-E933-D1D0-3B86FCC43A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566" r="24952" b="1"/>
          <a:stretch/>
        </p:blipFill>
        <p:spPr>
          <a:xfrm>
            <a:off x="643467" y="643467"/>
            <a:ext cx="5372099" cy="5571066"/>
          </a:xfrm>
          <a:prstGeom prst="rect">
            <a:avLst/>
          </a:prstGeom>
        </p:spPr>
      </p:pic>
      <p:pic>
        <p:nvPicPr>
          <p:cNvPr id="2" name="Imagem 1" descr="Gráfico">
            <a:extLst>
              <a:ext uri="{FF2B5EF4-FFF2-40B4-BE49-F238E27FC236}">
                <a16:creationId xmlns:a16="http://schemas.microsoft.com/office/drawing/2014/main" id="{B0239613-E75D-48D4-7AE1-6E5BECC02D9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018" r="29501" b="1"/>
          <a:stretch/>
        </p:blipFill>
        <p:spPr>
          <a:xfrm>
            <a:off x="6175686" y="643467"/>
            <a:ext cx="5372099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885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728100-6021-DF70-034F-5C0A34CA8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Registo Semanal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62D375-D121-AC2C-CA0A-4EE9DE33F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essa função, seguimos os passos previstos no Registo Diário, com algumas alterações</a:t>
            </a:r>
          </a:p>
          <a:p>
            <a:r>
              <a:rPr lang="pt-BR" dirty="0"/>
              <a:t>Neste programa só exibimos o gráfico do utilizador selecionado durante o ano selecionado.</a:t>
            </a:r>
          </a:p>
          <a:p>
            <a:r>
              <a:rPr lang="pt-BR" dirty="0"/>
              <a:t>Para cada ano que o utilizador tiver registos, teremos mais de um gráfico.</a:t>
            </a:r>
          </a:p>
          <a:p>
            <a:r>
              <a:rPr lang="pt-BR" dirty="0"/>
              <a:t>O gráfico está estruturado no número das semanas do ano.</a:t>
            </a:r>
          </a:p>
        </p:txBody>
      </p:sp>
    </p:spTree>
    <p:extLst>
      <p:ext uri="{BB962C8B-B14F-4D97-AF65-F5344CB8AC3E}">
        <p14:creationId xmlns:p14="http://schemas.microsoft.com/office/powerpoint/2010/main" val="1145066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24F7045-1B8B-4422-9330-0BC8BF6065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ED0B3BD-E968-4364-878A-47D3A6AEF0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77B3F1E5-E41D-728F-E9AD-57647C721F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65852" y="643467"/>
            <a:ext cx="9860296" cy="557106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8E5BCBF-E5D0-444B-A584-4A5FF79F9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347" y="482600"/>
            <a:ext cx="11240496" cy="5892800"/>
          </a:xfrm>
          <a:prstGeom prst="rect">
            <a:avLst/>
          </a:prstGeom>
          <a:noFill/>
          <a:ln w="190500">
            <a:solidFill>
              <a:schemeClr val="tx1">
                <a:alpha val="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4686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AnalogousFromDarkSeedLeftStep">
      <a:dk1>
        <a:srgbClr val="000000"/>
      </a:dk1>
      <a:lt1>
        <a:srgbClr val="FFFFFF"/>
      </a:lt1>
      <a:dk2>
        <a:srgbClr val="213B37"/>
      </a:dk2>
      <a:lt2>
        <a:srgbClr val="E8E5E2"/>
      </a:lt2>
      <a:accent1>
        <a:srgbClr val="2985E7"/>
      </a:accent1>
      <a:accent2>
        <a:srgbClr val="15B4C5"/>
      </a:accent2>
      <a:accent3>
        <a:srgbClr val="20B787"/>
      </a:accent3>
      <a:accent4>
        <a:srgbClr val="14BA40"/>
      </a:accent4>
      <a:accent5>
        <a:srgbClr val="38BA21"/>
      </a:accent5>
      <a:accent6>
        <a:srgbClr val="70B614"/>
      </a:accent6>
      <a:hlink>
        <a:srgbClr val="319332"/>
      </a:hlink>
      <a:folHlink>
        <a:srgbClr val="7F7F7F"/>
      </a:folHlink>
    </a:clrScheme>
    <a:fontScheme name="Slate">
      <a:majorFont>
        <a:latin typeface="Georgia Pro Cond Ligh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Speak Pro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</TotalTime>
  <Words>707</Words>
  <Application>Microsoft Office PowerPoint</Application>
  <PresentationFormat>Widescreen</PresentationFormat>
  <Paragraphs>58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1" baseType="lpstr">
      <vt:lpstr>Georgia Pro Cond Light</vt:lpstr>
      <vt:lpstr>Speak Pro</vt:lpstr>
      <vt:lpstr>Wingdings 2</vt:lpstr>
      <vt:lpstr>SlateVTI</vt:lpstr>
      <vt:lpstr>Registos de Logouts no Algorithmi Curso TPSI  IPT Tomar  PROJETO INTEGRADO I </vt:lpstr>
      <vt:lpstr>INDICE</vt:lpstr>
      <vt:lpstr>Objetivos</vt:lpstr>
      <vt:lpstr>Recursos</vt:lpstr>
      <vt:lpstr>Registos Diario</vt:lpstr>
      <vt:lpstr>Apresentação do PowerPoint</vt:lpstr>
      <vt:lpstr>Apresentação do PowerPoint</vt:lpstr>
      <vt:lpstr>Registo Semanal</vt:lpstr>
      <vt:lpstr>Apresentação do PowerPoint</vt:lpstr>
      <vt:lpstr>Registos Geral Horário</vt:lpstr>
      <vt:lpstr>Apresentação do PowerPoint</vt:lpstr>
      <vt:lpstr>Pagina de Navegação</vt:lpstr>
      <vt:lpstr>Apresentação do PowerPoint</vt:lpstr>
      <vt:lpstr>Conclusão</vt:lpstr>
      <vt:lpstr>Referencias</vt:lpstr>
      <vt:lpstr>Agradecimentos</vt:lpstr>
      <vt:lpstr>Fim da Apresentação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Registos de Logouts no Algorithmi Curso TPSI  IPT Tomar</dc:title>
  <dc:creator>Nathaniel Aguiar Blair</dc:creator>
  <cp:lastModifiedBy>Nathaniel Aguiar Blair</cp:lastModifiedBy>
  <cp:revision>2</cp:revision>
  <dcterms:created xsi:type="dcterms:W3CDTF">2023-07-07T09:15:49Z</dcterms:created>
  <dcterms:modified xsi:type="dcterms:W3CDTF">2023-07-07T15:02:51Z</dcterms:modified>
</cp:coreProperties>
</file>