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orum" panose="020B0604020202020204" charset="0"/>
      <p:regular r:id="rId21"/>
    </p:embeddedFont>
    <p:embeddedFont>
      <p:font typeface="Open Sauce Light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F6741-3829-05D4-1145-5192C2A743E9}" v="9" dt="2023-06-14T18:36:11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15393" y="3823763"/>
            <a:ext cx="13657214" cy="1585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79"/>
              </a:lnSpc>
              <a:spcBef>
                <a:spcPct val="0"/>
              </a:spcBef>
            </a:pPr>
            <a:r>
              <a:rPr lang="en-US" sz="9200">
                <a:solidFill>
                  <a:srgbClr val="FFFFFF"/>
                </a:solidFill>
                <a:latin typeface="Forum"/>
              </a:rPr>
              <a:t>RAULLINO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18292" y="5778550"/>
            <a:ext cx="11251416" cy="57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Open Sauce Light"/>
              </a:rPr>
              <a:t>Trabalho de Gestão de Projeto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080"/>
            <a:ext cx="6312287" cy="10288080"/>
            <a:chOff x="0" y="0"/>
            <a:chExt cx="2135268" cy="38084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5268" cy="3808448"/>
            </a:xfrm>
            <a:custGeom>
              <a:avLst/>
              <a:gdLst/>
              <a:ahLst/>
              <a:cxnLst/>
              <a:rect l="l" t="t" r="r" b="b"/>
              <a:pathLst>
                <a:path w="2135268" h="3808448">
                  <a:moveTo>
                    <a:pt x="0" y="0"/>
                  </a:moveTo>
                  <a:lnTo>
                    <a:pt x="2135268" y="0"/>
                  </a:lnTo>
                  <a:lnTo>
                    <a:pt x="2135268" y="3808448"/>
                  </a:lnTo>
                  <a:lnTo>
                    <a:pt x="0" y="3808448"/>
                  </a:lnTo>
                  <a:close/>
                </a:path>
              </a:pathLst>
            </a:custGeom>
            <a:solidFill>
              <a:srgbClr val="72795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510658" y="678008"/>
            <a:ext cx="11511127" cy="8844105"/>
          </a:xfrm>
          <a:custGeom>
            <a:avLst/>
            <a:gdLst/>
            <a:ahLst/>
            <a:cxnLst/>
            <a:rect l="l" t="t" r="r" b="b"/>
            <a:pathLst>
              <a:path w="11511127" h="8844105">
                <a:moveTo>
                  <a:pt x="0" y="0"/>
                </a:moveTo>
                <a:lnTo>
                  <a:pt x="11511127" y="0"/>
                </a:lnTo>
                <a:lnTo>
                  <a:pt x="11511127" y="8844105"/>
                </a:lnTo>
                <a:lnTo>
                  <a:pt x="0" y="8844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92" r="-269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04875"/>
            <a:ext cx="5481958" cy="1962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Forum"/>
              </a:rPr>
              <a:t>SOLUÇÃO DESENVOLVIDA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0227"/>
            <a:ext cx="6334410" cy="10309645"/>
            <a:chOff x="0" y="0"/>
            <a:chExt cx="2142751" cy="38084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42751" cy="3808448"/>
            </a:xfrm>
            <a:custGeom>
              <a:avLst/>
              <a:gdLst/>
              <a:ahLst/>
              <a:cxnLst/>
              <a:rect l="l" t="t" r="r" b="b"/>
              <a:pathLst>
                <a:path w="2142751" h="3808448">
                  <a:moveTo>
                    <a:pt x="0" y="0"/>
                  </a:moveTo>
                  <a:lnTo>
                    <a:pt x="2142751" y="0"/>
                  </a:lnTo>
                  <a:lnTo>
                    <a:pt x="2142751" y="3808448"/>
                  </a:lnTo>
                  <a:lnTo>
                    <a:pt x="0" y="3808448"/>
                  </a:lnTo>
                  <a:close/>
                </a:path>
              </a:pathLst>
            </a:custGeom>
            <a:solidFill>
              <a:srgbClr val="72795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577760" y="188323"/>
            <a:ext cx="11710240" cy="9644880"/>
          </a:xfrm>
          <a:custGeom>
            <a:avLst/>
            <a:gdLst/>
            <a:ahLst/>
            <a:cxnLst/>
            <a:rect l="l" t="t" r="r" b="b"/>
            <a:pathLst>
              <a:path w="11710240" h="9644880">
                <a:moveTo>
                  <a:pt x="0" y="0"/>
                </a:moveTo>
                <a:lnTo>
                  <a:pt x="11710240" y="0"/>
                </a:lnTo>
                <a:lnTo>
                  <a:pt x="11710240" y="9644881"/>
                </a:lnTo>
                <a:lnTo>
                  <a:pt x="0" y="9644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43" r="-3231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04875"/>
            <a:ext cx="5481958" cy="1962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Forum"/>
              </a:rPr>
              <a:t>SOLUÇÃO DESENVOLVIDA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0227"/>
            <a:ext cx="6334410" cy="10288079"/>
            <a:chOff x="0" y="0"/>
            <a:chExt cx="2142751" cy="38084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42751" cy="3808448"/>
            </a:xfrm>
            <a:custGeom>
              <a:avLst/>
              <a:gdLst/>
              <a:ahLst/>
              <a:cxnLst/>
              <a:rect l="l" t="t" r="r" b="b"/>
              <a:pathLst>
                <a:path w="2142751" h="3808448">
                  <a:moveTo>
                    <a:pt x="0" y="0"/>
                  </a:moveTo>
                  <a:lnTo>
                    <a:pt x="2142751" y="0"/>
                  </a:lnTo>
                  <a:lnTo>
                    <a:pt x="2142751" y="3808448"/>
                  </a:lnTo>
                  <a:lnTo>
                    <a:pt x="0" y="3808448"/>
                  </a:lnTo>
                  <a:close/>
                </a:path>
              </a:pathLst>
            </a:custGeom>
            <a:solidFill>
              <a:srgbClr val="72795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510658" y="530062"/>
            <a:ext cx="11846966" cy="9487861"/>
          </a:xfrm>
          <a:custGeom>
            <a:avLst/>
            <a:gdLst/>
            <a:ahLst/>
            <a:cxnLst/>
            <a:rect l="l" t="t" r="r" b="b"/>
            <a:pathLst>
              <a:path w="11846966" h="9487861">
                <a:moveTo>
                  <a:pt x="0" y="0"/>
                </a:moveTo>
                <a:lnTo>
                  <a:pt x="11846966" y="0"/>
                </a:lnTo>
                <a:lnTo>
                  <a:pt x="11846966" y="9487861"/>
                </a:lnTo>
                <a:lnTo>
                  <a:pt x="0" y="9487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32" r="-514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04875"/>
            <a:ext cx="5481958" cy="1962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Forum"/>
              </a:rPr>
              <a:t>SOLUÇÃO DESENVOLVIDA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0227"/>
            <a:ext cx="6334410" cy="10288079"/>
            <a:chOff x="0" y="0"/>
            <a:chExt cx="2142751" cy="38084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42751" cy="3808448"/>
            </a:xfrm>
            <a:custGeom>
              <a:avLst/>
              <a:gdLst/>
              <a:ahLst/>
              <a:cxnLst/>
              <a:rect l="l" t="t" r="r" b="b"/>
              <a:pathLst>
                <a:path w="2142751" h="3808448">
                  <a:moveTo>
                    <a:pt x="0" y="0"/>
                  </a:moveTo>
                  <a:lnTo>
                    <a:pt x="2142751" y="0"/>
                  </a:lnTo>
                  <a:lnTo>
                    <a:pt x="2142751" y="3808448"/>
                  </a:lnTo>
                  <a:lnTo>
                    <a:pt x="0" y="3808448"/>
                  </a:lnTo>
                  <a:close/>
                </a:path>
              </a:pathLst>
            </a:custGeom>
            <a:solidFill>
              <a:srgbClr val="72795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334410" y="456040"/>
            <a:ext cx="12564826" cy="9635906"/>
          </a:xfrm>
          <a:custGeom>
            <a:avLst/>
            <a:gdLst/>
            <a:ahLst/>
            <a:cxnLst/>
            <a:rect l="l" t="t" r="r" b="b"/>
            <a:pathLst>
              <a:path w="12564826" h="9635906">
                <a:moveTo>
                  <a:pt x="0" y="0"/>
                </a:moveTo>
                <a:lnTo>
                  <a:pt x="12564826" y="0"/>
                </a:lnTo>
                <a:lnTo>
                  <a:pt x="12564826" y="9635905"/>
                </a:lnTo>
                <a:lnTo>
                  <a:pt x="0" y="9635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78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04875"/>
            <a:ext cx="5481958" cy="1962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Forum"/>
              </a:rPr>
              <a:t>SOLUÇÃO DESENVOLVIDA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355283"/>
            <a:ext cx="6334410" cy="11258550"/>
            <a:chOff x="0" y="0"/>
            <a:chExt cx="2142751" cy="38084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42751" cy="3808448"/>
            </a:xfrm>
            <a:custGeom>
              <a:avLst/>
              <a:gdLst/>
              <a:ahLst/>
              <a:cxnLst/>
              <a:rect l="l" t="t" r="r" b="b"/>
              <a:pathLst>
                <a:path w="2142751" h="3808448">
                  <a:moveTo>
                    <a:pt x="0" y="0"/>
                  </a:moveTo>
                  <a:lnTo>
                    <a:pt x="2142751" y="0"/>
                  </a:lnTo>
                  <a:lnTo>
                    <a:pt x="2142751" y="3808448"/>
                  </a:lnTo>
                  <a:lnTo>
                    <a:pt x="0" y="3808448"/>
                  </a:lnTo>
                  <a:close/>
                </a:path>
              </a:pathLst>
            </a:custGeom>
            <a:solidFill>
              <a:srgbClr val="72795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334410" y="459753"/>
            <a:ext cx="12310700" cy="9367495"/>
          </a:xfrm>
          <a:custGeom>
            <a:avLst/>
            <a:gdLst/>
            <a:ahLst/>
            <a:cxnLst/>
            <a:rect l="l" t="t" r="r" b="b"/>
            <a:pathLst>
              <a:path w="12310700" h="9367495">
                <a:moveTo>
                  <a:pt x="0" y="0"/>
                </a:moveTo>
                <a:lnTo>
                  <a:pt x="12310701" y="0"/>
                </a:lnTo>
                <a:lnTo>
                  <a:pt x="12310701" y="9367494"/>
                </a:lnTo>
                <a:lnTo>
                  <a:pt x="0" y="9367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84" r="-3284" b="-324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04875"/>
            <a:ext cx="5481958" cy="1962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Forum"/>
              </a:rPr>
              <a:t>SOLUÇÃO DESENVOLVIDA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355283"/>
            <a:ext cx="6334410" cy="11258550"/>
            <a:chOff x="0" y="0"/>
            <a:chExt cx="2142751" cy="38084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42751" cy="3808448"/>
            </a:xfrm>
            <a:custGeom>
              <a:avLst/>
              <a:gdLst/>
              <a:ahLst/>
              <a:cxnLst/>
              <a:rect l="l" t="t" r="r" b="b"/>
              <a:pathLst>
                <a:path w="2142751" h="3808448">
                  <a:moveTo>
                    <a:pt x="0" y="0"/>
                  </a:moveTo>
                  <a:lnTo>
                    <a:pt x="2142751" y="0"/>
                  </a:lnTo>
                  <a:lnTo>
                    <a:pt x="2142751" y="3808448"/>
                  </a:lnTo>
                  <a:lnTo>
                    <a:pt x="0" y="3808448"/>
                  </a:lnTo>
                  <a:close/>
                </a:path>
              </a:pathLst>
            </a:custGeom>
            <a:solidFill>
              <a:srgbClr val="72795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334410" y="0"/>
            <a:ext cx="12989631" cy="10287000"/>
          </a:xfrm>
          <a:custGeom>
            <a:avLst/>
            <a:gdLst/>
            <a:ahLst/>
            <a:cxnLst/>
            <a:rect l="l" t="t" r="r" b="b"/>
            <a:pathLst>
              <a:path w="12989631" h="10287000">
                <a:moveTo>
                  <a:pt x="0" y="0"/>
                </a:moveTo>
                <a:lnTo>
                  <a:pt x="12989631" y="0"/>
                </a:lnTo>
                <a:lnTo>
                  <a:pt x="129896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31" r="-515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04875"/>
            <a:ext cx="5481958" cy="1962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Forum"/>
              </a:rPr>
              <a:t>SOLUÇÃO DESENVOLVIDA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81192"/>
            <a:ext cx="16230600" cy="9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727959"/>
                </a:solidFill>
                <a:latin typeface="Forum"/>
              </a:rPr>
              <a:t>TRABALHO REALIZADO POR: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01393" y="1971286"/>
            <a:ext cx="677839" cy="1387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27959"/>
                </a:solidFill>
                <a:latin typeface="Forum"/>
              </a:rPr>
              <a:t>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01393" y="4624164"/>
            <a:ext cx="677839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27959"/>
                </a:solidFill>
                <a:latin typeface="Forum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15364" y="1971286"/>
            <a:ext cx="677839" cy="1387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27959"/>
                </a:solidFill>
                <a:latin typeface="Forum"/>
              </a:rPr>
              <a:t>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715364" y="4624164"/>
            <a:ext cx="677839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27959"/>
                </a:solidFill>
                <a:latin typeface="Forum"/>
              </a:rPr>
              <a:t>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76539" y="2443726"/>
            <a:ext cx="6010068" cy="547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727959"/>
                </a:solidFill>
                <a:latin typeface="Forum"/>
              </a:rPr>
              <a:t>IVAN FELICIANO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76539" y="5096604"/>
            <a:ext cx="6010068" cy="547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727959"/>
                </a:solidFill>
                <a:latin typeface="Forum"/>
              </a:rPr>
              <a:t>DIANA LEITE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62568" y="2424676"/>
            <a:ext cx="6010068" cy="632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727959"/>
                </a:solidFill>
                <a:latin typeface="Forum"/>
              </a:rPr>
              <a:t>EDUARDO GOMES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62568" y="5077554"/>
            <a:ext cx="6010068" cy="632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727959"/>
                </a:solidFill>
                <a:latin typeface="Forum"/>
              </a:rPr>
              <a:t>AFONSO GRAÇA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715364" y="3593695"/>
            <a:ext cx="6871242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35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Open Sauce Light"/>
              </a:rPr>
              <a:t>Faça um breve resumo sobre o que você quer discutir.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15364" y="6246573"/>
            <a:ext cx="6871242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35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Open Sauce Light"/>
              </a:rPr>
              <a:t>Faça um breve resumo sobre o que você quer discutir.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01393" y="3593695"/>
            <a:ext cx="6871242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35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Open Sauce Light"/>
              </a:rPr>
              <a:t>Faça um breve resumo sobre o que você quer discutir.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01393" y="6246573"/>
            <a:ext cx="6871242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35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Open Sauce Light"/>
              </a:rPr>
              <a:t>Faça um breve resumo sobre o que você quer discutir.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1393" y="7277043"/>
            <a:ext cx="677839" cy="1387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27959"/>
                </a:solidFill>
                <a:latin typeface="Forum"/>
              </a:rPr>
              <a:t>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62568" y="7730433"/>
            <a:ext cx="6010068" cy="632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727959"/>
                </a:solidFill>
                <a:latin typeface="Forum"/>
              </a:rPr>
              <a:t>GONÇALO MENDES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01393" y="8899451"/>
            <a:ext cx="6871242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35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Open Sauce Light"/>
              </a:rPr>
              <a:t>Faça um breve resumo sobre o que você quer discutir.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715364" y="7353243"/>
            <a:ext cx="677839" cy="1387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727959"/>
                </a:solidFill>
                <a:latin typeface="Forum"/>
              </a:rPr>
              <a:t>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576539" y="7806633"/>
            <a:ext cx="6010068" cy="632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727959"/>
                </a:solidFill>
                <a:latin typeface="Forum"/>
              </a:rPr>
              <a:t>PEDRO GASPAR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715364" y="8975651"/>
            <a:ext cx="6871242" cy="3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35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Open Sauce Light"/>
              </a:rPr>
              <a:t>Faça um breve resumo sobre o que você quer discutir.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40189" y="1338118"/>
            <a:ext cx="14207621" cy="1238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8000">
                <a:solidFill>
                  <a:srgbClr val="727959"/>
                </a:solidFill>
                <a:latin typeface="Forum"/>
              </a:rPr>
              <a:t>TEMA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95638" y="3394726"/>
            <a:ext cx="14853664" cy="2926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8855" lvl="1" indent="-359428" algn="ctr">
              <a:lnSpc>
                <a:spcPts val="4661"/>
              </a:lnSpc>
              <a:spcBef>
                <a:spcPct val="0"/>
              </a:spcBef>
              <a:buFont typeface="Arial"/>
              <a:buChar char="•"/>
            </a:pPr>
            <a:r>
              <a:rPr lang="en-US" sz="3329">
                <a:solidFill>
                  <a:srgbClr val="000000"/>
                </a:solidFill>
                <a:latin typeface="Open Sauce Light"/>
              </a:rPr>
              <a:t>O projeto “Raul Lino” consiste na criação de uma aplicação móvel baseada nas obras de Raul Lino, arquiteto e designer português.</a:t>
            </a:r>
          </a:p>
          <a:p>
            <a:pPr algn="ctr">
              <a:lnSpc>
                <a:spcPts val="4661"/>
              </a:lnSpc>
              <a:spcBef>
                <a:spcPct val="0"/>
              </a:spcBef>
            </a:pPr>
            <a:endParaRPr lang="en-US" sz="3329">
              <a:solidFill>
                <a:srgbClr val="000000"/>
              </a:solidFill>
              <a:latin typeface="Open Sauce Light"/>
            </a:endParaRPr>
          </a:p>
          <a:p>
            <a:pPr marL="718855" lvl="1" indent="-359428" algn="ctr">
              <a:lnSpc>
                <a:spcPts val="4661"/>
              </a:lnSpc>
              <a:spcBef>
                <a:spcPct val="0"/>
              </a:spcBef>
              <a:buFont typeface="Arial"/>
              <a:buChar char="•"/>
            </a:pPr>
            <a:r>
              <a:rPr lang="en-US" sz="3329">
                <a:solidFill>
                  <a:srgbClr val="000000"/>
                </a:solidFill>
                <a:latin typeface="Open Sauce Light"/>
              </a:rPr>
              <a:t>A aplicação deve englobar e facilitar a exploração das suas obras.​</a:t>
            </a:r>
          </a:p>
          <a:p>
            <a:pPr marL="0" lvl="0" indent="0" algn="ctr">
              <a:lnSpc>
                <a:spcPts val="4661"/>
              </a:lnSpc>
              <a:spcBef>
                <a:spcPct val="0"/>
              </a:spcBef>
            </a:pPr>
            <a:endParaRPr lang="en-US" sz="3329">
              <a:solidFill>
                <a:srgbClr val="000000"/>
              </a:solidFill>
              <a:latin typeface="Open Sauc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53173" y="962025"/>
            <a:ext cx="7900003" cy="1163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8947" lvl="1" indent="-359473">
              <a:lnSpc>
                <a:spcPts val="4661"/>
              </a:lnSpc>
              <a:buFont typeface="Arial"/>
              <a:buChar char="•"/>
            </a:pPr>
            <a:r>
              <a:rPr lang="en-US" sz="3329">
                <a:solidFill>
                  <a:srgbClr val="727959"/>
                </a:solidFill>
                <a:latin typeface="Forum"/>
              </a:rPr>
              <a:t>CRIAR UMA APLICAÇÃO MÓVEL QUE PERMITA: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53173" y="2907567"/>
            <a:ext cx="8303419" cy="440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1631" lvl="1" indent="-340816" algn="l">
              <a:lnSpc>
                <a:spcPts val="4420"/>
              </a:lnSpc>
              <a:spcBef>
                <a:spcPct val="0"/>
              </a:spcBef>
              <a:buFont typeface="Arial"/>
              <a:buChar char="•"/>
            </a:pPr>
            <a:r>
              <a:rPr lang="en-US" sz="3157">
                <a:solidFill>
                  <a:srgbClr val="000000"/>
                </a:solidFill>
                <a:latin typeface="Open Sauce Light"/>
              </a:rPr>
              <a:t>Visu</a:t>
            </a:r>
            <a:r>
              <a:rPr lang="en-US" sz="3157" u="none">
                <a:solidFill>
                  <a:srgbClr val="000000"/>
                </a:solidFill>
                <a:latin typeface="Open Sauce Light"/>
              </a:rPr>
              <a:t>alizar a biografia de Raul Lino;​</a:t>
            </a:r>
          </a:p>
          <a:p>
            <a:pPr marL="681631" lvl="1" indent="-340816" algn="l">
              <a:lnSpc>
                <a:spcPts val="4420"/>
              </a:lnSpc>
              <a:spcBef>
                <a:spcPct val="0"/>
              </a:spcBef>
              <a:buFont typeface="Arial"/>
              <a:buChar char="•"/>
            </a:pPr>
            <a:r>
              <a:rPr lang="en-US" sz="3157" u="none">
                <a:solidFill>
                  <a:srgbClr val="000000"/>
                </a:solidFill>
                <a:latin typeface="Open Sauce Light"/>
              </a:rPr>
              <a:t>Navegar pelo mapa e explorar os edifícios identificados.;</a:t>
            </a:r>
          </a:p>
          <a:p>
            <a:pPr marL="681631" lvl="1" indent="-340816" algn="l">
              <a:lnSpc>
                <a:spcPts val="4420"/>
              </a:lnSpc>
              <a:spcBef>
                <a:spcPct val="0"/>
              </a:spcBef>
              <a:buFont typeface="Arial"/>
              <a:buChar char="•"/>
            </a:pPr>
            <a:r>
              <a:rPr lang="en-US" sz="3157" u="none">
                <a:solidFill>
                  <a:srgbClr val="000000"/>
                </a:solidFill>
                <a:latin typeface="Open Sauce Light"/>
              </a:rPr>
              <a:t>Explorar a história e imagens de um edifício em específico;​</a:t>
            </a:r>
          </a:p>
          <a:p>
            <a:pPr marL="681631" lvl="1" indent="-340816" algn="l">
              <a:lnSpc>
                <a:spcPts val="4420"/>
              </a:lnSpc>
              <a:spcBef>
                <a:spcPct val="0"/>
              </a:spcBef>
              <a:buFont typeface="Arial"/>
              <a:buChar char="•"/>
            </a:pPr>
            <a:r>
              <a:rPr lang="en-US" sz="3157" u="none">
                <a:solidFill>
                  <a:srgbClr val="000000"/>
                </a:solidFill>
                <a:latin typeface="Open Sauce Light"/>
              </a:rPr>
              <a:t>Alternar entre dois itinerários predefinidos.</a:t>
            </a:r>
          </a:p>
          <a:p>
            <a:pPr marL="0" lvl="0" indent="0" algn="l">
              <a:lnSpc>
                <a:spcPts val="4420"/>
              </a:lnSpc>
              <a:spcBef>
                <a:spcPct val="0"/>
              </a:spcBef>
            </a:pPr>
            <a:endParaRPr lang="en-US" sz="3157" u="none">
              <a:solidFill>
                <a:srgbClr val="000000"/>
              </a:solidFill>
              <a:latin typeface="Open Sauce Light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6976716" cy="10287000"/>
            <a:chOff x="0" y="0"/>
            <a:chExt cx="2360025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60025" cy="3479800"/>
            </a:xfrm>
            <a:custGeom>
              <a:avLst/>
              <a:gdLst/>
              <a:ahLst/>
              <a:cxnLst/>
              <a:rect l="l" t="t" r="r" b="b"/>
              <a:pathLst>
                <a:path w="2360025" h="3479800">
                  <a:moveTo>
                    <a:pt x="0" y="0"/>
                  </a:moveTo>
                  <a:lnTo>
                    <a:pt x="2360025" y="0"/>
                  </a:lnTo>
                  <a:lnTo>
                    <a:pt x="2360025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727959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118404"/>
            <a:ext cx="4900563" cy="1935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34"/>
              </a:lnSpc>
            </a:pPr>
            <a:r>
              <a:rPr lang="en-US" sz="5525">
                <a:solidFill>
                  <a:srgbClr val="FFFFFF"/>
                </a:solidFill>
                <a:latin typeface="Forum"/>
              </a:rPr>
              <a:t>OBJETIVOS DO TRABALHO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6982" y="-252824"/>
            <a:ext cx="7837714" cy="11027179"/>
            <a:chOff x="0" y="0"/>
            <a:chExt cx="2371275" cy="33362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1275" cy="3336238"/>
            </a:xfrm>
            <a:custGeom>
              <a:avLst/>
              <a:gdLst/>
              <a:ahLst/>
              <a:cxnLst/>
              <a:rect l="l" t="t" r="r" b="b"/>
              <a:pathLst>
                <a:path w="2371275" h="3336238">
                  <a:moveTo>
                    <a:pt x="0" y="0"/>
                  </a:moveTo>
                  <a:lnTo>
                    <a:pt x="2371275" y="0"/>
                  </a:lnTo>
                  <a:lnTo>
                    <a:pt x="2371275" y="3336238"/>
                  </a:lnTo>
                  <a:lnTo>
                    <a:pt x="0" y="3336238"/>
                  </a:lnTo>
                  <a:close/>
                </a:path>
              </a:pathLst>
            </a:custGeom>
            <a:solidFill>
              <a:srgbClr val="72795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3324835" y="1158277"/>
            <a:ext cx="3807627" cy="826668"/>
          </a:xfrm>
          <a:custGeom>
            <a:avLst/>
            <a:gdLst/>
            <a:ahLst/>
            <a:cxnLst/>
            <a:rect l="l" t="t" r="r" b="b"/>
            <a:pathLst>
              <a:path w="3807627" h="826668">
                <a:moveTo>
                  <a:pt x="0" y="0"/>
                </a:moveTo>
                <a:lnTo>
                  <a:pt x="3807627" y="0"/>
                </a:lnTo>
                <a:lnTo>
                  <a:pt x="3807627" y="826669"/>
                </a:lnTo>
                <a:lnTo>
                  <a:pt x="0" y="826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603717" y="2660528"/>
            <a:ext cx="1963411" cy="2018287"/>
          </a:xfrm>
          <a:custGeom>
            <a:avLst/>
            <a:gdLst/>
            <a:ahLst/>
            <a:cxnLst/>
            <a:rect l="l" t="t" r="r" b="b"/>
            <a:pathLst>
              <a:path w="1963411" h="2018287">
                <a:moveTo>
                  <a:pt x="0" y="0"/>
                </a:moveTo>
                <a:lnTo>
                  <a:pt x="1963411" y="0"/>
                </a:lnTo>
                <a:lnTo>
                  <a:pt x="1963411" y="2018287"/>
                </a:lnTo>
                <a:lnTo>
                  <a:pt x="0" y="2018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36" r="-153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95283" y="5260766"/>
            <a:ext cx="2097544" cy="2097544"/>
          </a:xfrm>
          <a:custGeom>
            <a:avLst/>
            <a:gdLst/>
            <a:ahLst/>
            <a:cxnLst/>
            <a:rect l="l" t="t" r="r" b="b"/>
            <a:pathLst>
              <a:path w="2097544" h="2097544">
                <a:moveTo>
                  <a:pt x="0" y="0"/>
                </a:moveTo>
                <a:lnTo>
                  <a:pt x="2097544" y="0"/>
                </a:lnTo>
                <a:lnTo>
                  <a:pt x="2097544" y="2097544"/>
                </a:lnTo>
                <a:lnTo>
                  <a:pt x="0" y="2097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603717" y="7885400"/>
            <a:ext cx="2312574" cy="2312574"/>
          </a:xfrm>
          <a:custGeom>
            <a:avLst/>
            <a:gdLst/>
            <a:ahLst/>
            <a:cxnLst/>
            <a:rect l="l" t="t" r="r" b="b"/>
            <a:pathLst>
              <a:path w="2312574" h="2312574">
                <a:moveTo>
                  <a:pt x="0" y="0"/>
                </a:moveTo>
                <a:lnTo>
                  <a:pt x="2312573" y="0"/>
                </a:lnTo>
                <a:lnTo>
                  <a:pt x="2312573" y="2312574"/>
                </a:lnTo>
                <a:lnTo>
                  <a:pt x="0" y="23125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01104" y="4100344"/>
            <a:ext cx="5279024" cy="1962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839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Forum"/>
              </a:rPr>
              <a:t>TECNOLOGIAS UTILIZADAS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469779" y="6132662"/>
            <a:ext cx="3057932" cy="692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uce Light"/>
              </a:rPr>
              <a:t>Para planeamento e alojamento do projeto.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69779" y="3350050"/>
            <a:ext cx="3434018" cy="572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661"/>
              </a:lnSpc>
              <a:spcBef>
                <a:spcPct val="0"/>
              </a:spcBef>
            </a:pPr>
            <a:r>
              <a:rPr lang="en-US" sz="3329">
                <a:solidFill>
                  <a:srgbClr val="727959"/>
                </a:solidFill>
                <a:latin typeface="Forum"/>
              </a:rPr>
              <a:t>ANDROID STUDIO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469779" y="5586244"/>
            <a:ext cx="3057932" cy="572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661"/>
              </a:lnSpc>
              <a:spcBef>
                <a:spcPct val="0"/>
              </a:spcBef>
            </a:pPr>
            <a:r>
              <a:rPr lang="en-US" sz="3329">
                <a:solidFill>
                  <a:srgbClr val="727959"/>
                </a:solidFill>
                <a:latin typeface="Forum"/>
              </a:rPr>
              <a:t>GITHUB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69779" y="1110849"/>
            <a:ext cx="3057932" cy="572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663"/>
              </a:lnSpc>
              <a:spcBef>
                <a:spcPct val="0"/>
              </a:spcBef>
            </a:pPr>
            <a:r>
              <a:rPr lang="en-US" sz="3330">
                <a:solidFill>
                  <a:srgbClr val="727959"/>
                </a:solidFill>
                <a:latin typeface="Forum"/>
              </a:rPr>
              <a:t>KOTLIN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563801" y="8761748"/>
            <a:ext cx="3057932" cy="692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uce Light"/>
              </a:rPr>
              <a:t>Para a realização de um mapa interativo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563801" y="7636804"/>
            <a:ext cx="3245975" cy="1163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661"/>
              </a:lnSpc>
              <a:spcBef>
                <a:spcPct val="0"/>
              </a:spcBef>
            </a:pPr>
            <a:r>
              <a:rPr lang="en-US" sz="3329">
                <a:solidFill>
                  <a:srgbClr val="727959"/>
                </a:solidFill>
                <a:latin typeface="Forum"/>
              </a:rPr>
              <a:t> OPENSTREETMAPS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69779" y="3884518"/>
            <a:ext cx="3057932" cy="339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uce Light"/>
              </a:rPr>
              <a:t>Editor de código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469779" y="1645295"/>
            <a:ext cx="3057932" cy="339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uce Light"/>
              </a:rPr>
              <a:t>Linguagem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99990" y="4096518"/>
            <a:ext cx="1743613" cy="3214032"/>
          </a:xfrm>
          <a:custGeom>
            <a:avLst/>
            <a:gdLst/>
            <a:ahLst/>
            <a:cxnLst/>
            <a:rect l="l" t="t" r="r" b="b"/>
            <a:pathLst>
              <a:path w="1743613" h="3214032">
                <a:moveTo>
                  <a:pt x="0" y="0"/>
                </a:moveTo>
                <a:lnTo>
                  <a:pt x="1743613" y="0"/>
                </a:lnTo>
                <a:lnTo>
                  <a:pt x="1743613" y="3214033"/>
                </a:lnTo>
                <a:lnTo>
                  <a:pt x="0" y="3214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18074" y="4775338"/>
            <a:ext cx="2204463" cy="2210357"/>
          </a:xfrm>
          <a:custGeom>
            <a:avLst/>
            <a:gdLst/>
            <a:ahLst/>
            <a:cxnLst/>
            <a:rect l="l" t="t" r="r" b="b"/>
            <a:pathLst>
              <a:path w="2204463" h="2210357">
                <a:moveTo>
                  <a:pt x="0" y="0"/>
                </a:moveTo>
                <a:lnTo>
                  <a:pt x="2204463" y="0"/>
                </a:lnTo>
                <a:lnTo>
                  <a:pt x="2204463" y="2210357"/>
                </a:lnTo>
                <a:lnTo>
                  <a:pt x="0" y="2210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932490" y="1280885"/>
            <a:ext cx="12157547" cy="1245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727959"/>
                </a:solidFill>
                <a:latin typeface="Forum"/>
              </a:rPr>
              <a:t>ARQUITETURA DA SOLUÇÃO</a:t>
            </a:r>
          </a:p>
        </p:txBody>
      </p:sp>
      <p:sp>
        <p:nvSpPr>
          <p:cNvPr id="5" name="AutoShape 5"/>
          <p:cNvSpPr/>
          <p:nvPr/>
        </p:nvSpPr>
        <p:spPr>
          <a:xfrm>
            <a:off x="7143603" y="5880517"/>
            <a:ext cx="327447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TextBox 6"/>
          <p:cNvSpPr txBox="1"/>
          <p:nvPr/>
        </p:nvSpPr>
        <p:spPr>
          <a:xfrm>
            <a:off x="4012716" y="8148751"/>
            <a:ext cx="12120879" cy="1701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1546" lvl="1" indent="-350773">
              <a:lnSpc>
                <a:spcPts val="4549"/>
              </a:lnSpc>
              <a:buFont typeface="Arial"/>
              <a:buChar char="•"/>
            </a:pPr>
            <a:r>
              <a:rPr lang="en-US" sz="3249">
                <a:solidFill>
                  <a:srgbClr val="000000"/>
                </a:solidFill>
                <a:latin typeface="Open Sauce Light"/>
              </a:rPr>
              <a:t>A aplicação consome os dados provenientes de um ficheiro JSON.​</a:t>
            </a:r>
          </a:p>
          <a:p>
            <a:pPr marL="0" lvl="0" indent="0">
              <a:lnSpc>
                <a:spcPts val="4549"/>
              </a:lnSpc>
              <a:spcBef>
                <a:spcPct val="0"/>
              </a:spcBef>
            </a:pPr>
            <a:endParaRPr lang="en-US" sz="3249">
              <a:solidFill>
                <a:srgbClr val="000000"/>
              </a:solidFill>
              <a:latin typeface="Open Sauc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0807" y="1909795"/>
            <a:ext cx="17643319" cy="4664326"/>
          </a:xfrm>
          <a:custGeom>
            <a:avLst/>
            <a:gdLst/>
            <a:ahLst/>
            <a:cxnLst/>
            <a:rect l="l" t="t" r="r" b="b"/>
            <a:pathLst>
              <a:path w="17643319" h="4664326">
                <a:moveTo>
                  <a:pt x="0" y="0"/>
                </a:moveTo>
                <a:lnTo>
                  <a:pt x="17643319" y="0"/>
                </a:lnTo>
                <a:lnTo>
                  <a:pt x="17643319" y="4664326"/>
                </a:lnTo>
                <a:lnTo>
                  <a:pt x="0" y="4664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235377" y="420063"/>
            <a:ext cx="7817245" cy="1079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000"/>
              </a:lnSpc>
            </a:pPr>
            <a:r>
              <a:rPr lang="en-US" sz="8000">
                <a:solidFill>
                  <a:srgbClr val="727959"/>
                </a:solidFill>
                <a:latin typeface="Forum"/>
              </a:rPr>
              <a:t>SPRINT 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649653"/>
            <a:ext cx="8498941" cy="439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04"/>
              </a:lnSpc>
              <a:spcBef>
                <a:spcPct val="0"/>
              </a:spcBef>
            </a:pPr>
            <a:r>
              <a:rPr lang="en-US" sz="2575">
                <a:solidFill>
                  <a:srgbClr val="000000"/>
                </a:solidFill>
                <a:latin typeface="Open Sauce Light"/>
              </a:rPr>
              <a:t>Mar 22 – Apr 18​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1159" y="4496900"/>
            <a:ext cx="16625683" cy="1293199"/>
          </a:xfrm>
          <a:custGeom>
            <a:avLst/>
            <a:gdLst/>
            <a:ahLst/>
            <a:cxnLst/>
            <a:rect l="l" t="t" r="r" b="b"/>
            <a:pathLst>
              <a:path w="16625683" h="1293199">
                <a:moveTo>
                  <a:pt x="0" y="0"/>
                </a:moveTo>
                <a:lnTo>
                  <a:pt x="16625682" y="0"/>
                </a:lnTo>
                <a:lnTo>
                  <a:pt x="16625682" y="1293200"/>
                </a:lnTo>
                <a:lnTo>
                  <a:pt x="0" y="1293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70" r="-87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235377" y="420063"/>
            <a:ext cx="7817245" cy="1079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000"/>
              </a:lnSpc>
            </a:pPr>
            <a:r>
              <a:rPr lang="en-US" sz="8000">
                <a:solidFill>
                  <a:srgbClr val="727959"/>
                </a:solidFill>
                <a:latin typeface="Forum"/>
              </a:rPr>
              <a:t>SPRINT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649653"/>
            <a:ext cx="8498941" cy="439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04"/>
              </a:lnSpc>
              <a:spcBef>
                <a:spcPct val="0"/>
              </a:spcBef>
            </a:pPr>
            <a:r>
              <a:rPr lang="en-US" sz="2575">
                <a:solidFill>
                  <a:srgbClr val="000000"/>
                </a:solidFill>
                <a:latin typeface="Open Sauce Light"/>
              </a:rPr>
              <a:t>Apr 19 – May 18​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8849" y="4269039"/>
            <a:ext cx="17610302" cy="1748922"/>
          </a:xfrm>
          <a:custGeom>
            <a:avLst/>
            <a:gdLst/>
            <a:ahLst/>
            <a:cxnLst/>
            <a:rect l="l" t="t" r="r" b="b"/>
            <a:pathLst>
              <a:path w="17610302" h="1748922">
                <a:moveTo>
                  <a:pt x="0" y="0"/>
                </a:moveTo>
                <a:lnTo>
                  <a:pt x="17610302" y="0"/>
                </a:lnTo>
                <a:lnTo>
                  <a:pt x="17610302" y="1748922"/>
                </a:lnTo>
                <a:lnTo>
                  <a:pt x="0" y="1748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235377" y="420063"/>
            <a:ext cx="7817245" cy="1079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000"/>
              </a:lnSpc>
            </a:pPr>
            <a:r>
              <a:rPr lang="en-US" sz="8000">
                <a:solidFill>
                  <a:srgbClr val="727959"/>
                </a:solidFill>
                <a:latin typeface="Forum"/>
              </a:rPr>
              <a:t>SPRINT 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649653"/>
            <a:ext cx="8498941" cy="439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04"/>
              </a:lnSpc>
              <a:spcBef>
                <a:spcPct val="0"/>
              </a:spcBef>
            </a:pPr>
            <a:r>
              <a:rPr lang="en-US" sz="2575">
                <a:solidFill>
                  <a:srgbClr val="000000"/>
                </a:solidFill>
                <a:latin typeface="Open Sauce Light"/>
              </a:rPr>
              <a:t>May 19 – Jun 14​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Personalizados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raulLINO</dc:title>
  <cp:revision>8</cp:revision>
  <dcterms:created xsi:type="dcterms:W3CDTF">2006-08-16T00:00:00Z</dcterms:created>
  <dcterms:modified xsi:type="dcterms:W3CDTF">2023-06-14T18:36:26Z</dcterms:modified>
  <dc:identifier>DAFl0YMeefs</dc:identifier>
</cp:coreProperties>
</file>