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5" r:id="rId18"/>
    <p:sldId id="273" r:id="rId19"/>
    <p:sldId id="274" r:id="rId20"/>
    <p:sldId id="278" r:id="rId21"/>
    <p:sldId id="279" r:id="rId22"/>
    <p:sldId id="276" r:id="rId23"/>
    <p:sldId id="277" r:id="rId24"/>
    <p:sldId id="280" r:id="rId25"/>
    <p:sldId id="271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76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62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49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443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1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134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65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2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1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66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67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345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09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564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4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1AA0-33D6-4CA8-A778-096FC137C779}" type="datetimeFigureOut">
              <a:rPr lang="pt-PT" smtClean="0"/>
              <a:t>14/03/2014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0405BB-F731-40B9-94CF-E533174D6E5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28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Projeto de Sistemas de Informação – Sistema de Informação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Análise de Requisitos e Análise de Sistemas.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31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– Gestão de </a:t>
            </a:r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Professores podem adicionar textos à base de dados:</a:t>
            </a:r>
          </a:p>
          <a:p>
            <a:pPr lvl="1"/>
            <a:r>
              <a:rPr lang="pt-PT" dirty="0" smtClean="0"/>
              <a:t>Podem também editar ou remover textos por eles adicionados;</a:t>
            </a:r>
          </a:p>
          <a:p>
            <a:r>
              <a:rPr lang="pt-PT" dirty="0" smtClean="0"/>
              <a:t>Professores podem consultar e utilizar textos de outros professores:</a:t>
            </a:r>
          </a:p>
          <a:p>
            <a:pPr lvl="1"/>
            <a:r>
              <a:rPr lang="pt-PT" dirty="0" smtClean="0"/>
              <a:t>Não os podem alterar ou remover;</a:t>
            </a:r>
          </a:p>
          <a:p>
            <a:r>
              <a:rPr lang="pt-PT" dirty="0" smtClean="0"/>
              <a:t>Professores podem adicionar um ficheiro audio junto com o texto.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25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– </a:t>
            </a:r>
            <a:r>
              <a:rPr lang="pt-PT" dirty="0" smtClean="0"/>
              <a:t>Testes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Todos os testes ficam guardados na base de dados:</a:t>
            </a:r>
          </a:p>
          <a:p>
            <a:pPr lvl="1"/>
            <a:r>
              <a:rPr lang="pt-PT" dirty="0" smtClean="0"/>
              <a:t>Criados por um professor;</a:t>
            </a:r>
          </a:p>
          <a:p>
            <a:r>
              <a:rPr lang="pt-PT" dirty="0" smtClean="0"/>
              <a:t>Identificados por:</a:t>
            </a:r>
          </a:p>
          <a:p>
            <a:pPr lvl="1"/>
            <a:r>
              <a:rPr lang="pt-PT" dirty="0" smtClean="0"/>
              <a:t>Professor responsavél;</a:t>
            </a:r>
          </a:p>
          <a:p>
            <a:pPr lvl="1"/>
            <a:r>
              <a:rPr lang="pt-PT" dirty="0" smtClean="0"/>
              <a:t>Escola;</a:t>
            </a:r>
          </a:p>
          <a:p>
            <a:pPr lvl="1"/>
            <a:r>
              <a:rPr lang="pt-PT" dirty="0" smtClean="0"/>
              <a:t>Data;</a:t>
            </a:r>
          </a:p>
          <a:p>
            <a:pPr lvl="1"/>
            <a:r>
              <a:rPr lang="pt-PT" dirty="0" smtClean="0"/>
              <a:t>Ano;</a:t>
            </a:r>
          </a:p>
          <a:p>
            <a:pPr lvl="1"/>
            <a:r>
              <a:rPr lang="pt-PT" dirty="0" smtClean="0"/>
              <a:t>Turma;</a:t>
            </a:r>
          </a:p>
          <a:p>
            <a:pPr lvl="1"/>
            <a:r>
              <a:rPr lang="pt-PT" dirty="0" smtClean="0"/>
              <a:t>Texto;</a:t>
            </a:r>
          </a:p>
          <a:p>
            <a:pPr lvl="1"/>
            <a:r>
              <a:rPr lang="pt-PT" dirty="0" smtClean="0"/>
              <a:t>Número de Tentativas disponíveis para a sua realização;</a:t>
            </a:r>
          </a:p>
          <a:p>
            <a:r>
              <a:rPr lang="pt-PT" dirty="0" smtClean="0"/>
              <a:t>Professor pode consultar um histórico de testes criados.</a:t>
            </a:r>
          </a:p>
        </p:txBody>
      </p:sp>
    </p:spTree>
    <p:extLst>
      <p:ext uri="{BB962C8B-B14F-4D97-AF65-F5344CB8AC3E}">
        <p14:creationId xmlns:p14="http://schemas.microsoft.com/office/powerpoint/2010/main" val="41890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– </a:t>
            </a:r>
            <a:r>
              <a:rPr lang="pt-PT" dirty="0" smtClean="0"/>
              <a:t>Avaliação de Testes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Sempre que um aluno realiza um teste, será guardado na base de dados.</a:t>
            </a:r>
          </a:p>
          <a:p>
            <a:r>
              <a:rPr lang="pt-PT" dirty="0" smtClean="0"/>
              <a:t>Informação a guardar:</a:t>
            </a:r>
          </a:p>
          <a:p>
            <a:pPr lvl="1"/>
            <a:r>
              <a:rPr lang="pt-PT" dirty="0" smtClean="0"/>
              <a:t>Aluno que realizou o teste;</a:t>
            </a:r>
          </a:p>
          <a:p>
            <a:pPr lvl="1"/>
            <a:r>
              <a:rPr lang="pt-PT" dirty="0" smtClean="0"/>
              <a:t>Teste;</a:t>
            </a:r>
          </a:p>
          <a:p>
            <a:pPr lvl="1"/>
            <a:r>
              <a:rPr lang="pt-PT" dirty="0" smtClean="0"/>
              <a:t>Gravação do teste;</a:t>
            </a:r>
          </a:p>
          <a:p>
            <a:pPr lvl="1"/>
            <a:r>
              <a:rPr lang="pt-PT" dirty="0" smtClean="0"/>
              <a:t>Classificação;</a:t>
            </a:r>
          </a:p>
          <a:p>
            <a:pPr lvl="1"/>
            <a:r>
              <a:rPr lang="pt-PT" dirty="0" smtClean="0"/>
              <a:t>Observações;</a:t>
            </a:r>
          </a:p>
          <a:p>
            <a:r>
              <a:rPr lang="pt-PT" dirty="0" smtClean="0"/>
              <a:t>O professor apenas pode classificar o teste após o ouvir.</a:t>
            </a:r>
          </a:p>
        </p:txBody>
      </p:sp>
    </p:spTree>
    <p:extLst>
      <p:ext uri="{BB962C8B-B14F-4D97-AF65-F5344CB8AC3E}">
        <p14:creationId xmlns:p14="http://schemas.microsoft.com/office/powerpoint/2010/main" val="30493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– </a:t>
            </a:r>
            <a:r>
              <a:rPr lang="pt-PT" dirty="0" smtClean="0"/>
              <a:t>Backup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Deverá ser possivél realizar backups à base de dados:</a:t>
            </a:r>
          </a:p>
          <a:p>
            <a:pPr lvl="1"/>
            <a:r>
              <a:rPr lang="pt-PT" dirty="0" smtClean="0"/>
              <a:t>Realizados pelo Administrador;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08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Use Cases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440180"/>
            <a:ext cx="10315892" cy="5417820"/>
          </a:xfrm>
        </p:spPr>
      </p:pic>
    </p:spTree>
    <p:extLst>
      <p:ext uri="{BB962C8B-B14F-4D97-AF65-F5344CB8AC3E}">
        <p14:creationId xmlns:p14="http://schemas.microsoft.com/office/powerpoint/2010/main" val="142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Base de Dados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5" y="1365337"/>
            <a:ext cx="9795354" cy="5492663"/>
          </a:xfrm>
        </p:spPr>
      </p:pic>
    </p:spTree>
    <p:extLst>
      <p:ext uri="{BB962C8B-B14F-4D97-AF65-F5344CB8AC3E}">
        <p14:creationId xmlns:p14="http://schemas.microsoft.com/office/powerpoint/2010/main" val="29445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Página Inicial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3" y="1905000"/>
            <a:ext cx="7635406" cy="4772129"/>
          </a:xfrm>
        </p:spPr>
      </p:pic>
    </p:spTree>
    <p:extLst>
      <p:ext uri="{BB962C8B-B14F-4D97-AF65-F5344CB8AC3E}">
        <p14:creationId xmlns:p14="http://schemas.microsoft.com/office/powerpoint/2010/main" val="24070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1556" y="624110"/>
            <a:ext cx="8911687" cy="1280890"/>
          </a:xfrm>
        </p:spPr>
        <p:txBody>
          <a:bodyPr/>
          <a:lstStyle/>
          <a:p>
            <a:r>
              <a:rPr lang="pt-PT" dirty="0" smtClean="0"/>
              <a:t>Painel de Administrador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68" y="1905000"/>
            <a:ext cx="8545467" cy="4753319"/>
          </a:xfrm>
        </p:spPr>
      </p:pic>
    </p:spTree>
    <p:extLst>
      <p:ext uri="{BB962C8B-B14F-4D97-AF65-F5344CB8AC3E}">
        <p14:creationId xmlns:p14="http://schemas.microsoft.com/office/powerpoint/2010/main" val="218014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Adicionar Professor/ Aluno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" y="2288145"/>
            <a:ext cx="5802269" cy="4074017"/>
          </a:xfrm>
        </p:spPr>
      </p:pic>
      <p:pic>
        <p:nvPicPr>
          <p:cNvPr id="5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3" y="2288144"/>
            <a:ext cx="6171125" cy="40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Adicionar Turma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63" y="1438139"/>
            <a:ext cx="8083661" cy="5052288"/>
          </a:xfrm>
        </p:spPr>
      </p:pic>
    </p:spTree>
    <p:extLst>
      <p:ext uri="{BB962C8B-B14F-4D97-AF65-F5344CB8AC3E}">
        <p14:creationId xmlns:p14="http://schemas.microsoft.com/office/powerpoint/2010/main" val="85619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20" y="2938636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24" y="1585380"/>
            <a:ext cx="2184982" cy="1672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37" y="4010199"/>
            <a:ext cx="2742203" cy="201094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446740" y="2866270"/>
            <a:ext cx="1177880" cy="85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11692" y="4405291"/>
            <a:ext cx="1564145" cy="18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Gerir professor/aluno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905000"/>
            <a:ext cx="6045200" cy="3778250"/>
          </a:xfrm>
        </p:spPr>
      </p:pic>
      <p:pic>
        <p:nvPicPr>
          <p:cNvPr id="5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905000"/>
            <a:ext cx="604520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Gerir Turma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39240"/>
            <a:ext cx="7778496" cy="4861560"/>
          </a:xfrm>
        </p:spPr>
      </p:pic>
    </p:spTree>
    <p:extLst>
      <p:ext uri="{BB962C8B-B14F-4D97-AF65-F5344CB8AC3E}">
        <p14:creationId xmlns:p14="http://schemas.microsoft.com/office/powerpoint/2010/main" val="2262066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Backups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" y="2339662"/>
            <a:ext cx="6045200" cy="3778250"/>
          </a:xfrm>
        </p:spPr>
      </p:pic>
      <p:pic>
        <p:nvPicPr>
          <p:cNvPr id="5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57" y="2339662"/>
            <a:ext cx="604520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1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Perfil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7" y="1380465"/>
            <a:ext cx="8551572" cy="5344733"/>
          </a:xfrm>
        </p:spPr>
      </p:pic>
    </p:spTree>
    <p:extLst>
      <p:ext uri="{BB962C8B-B14F-4D97-AF65-F5344CB8AC3E}">
        <p14:creationId xmlns:p14="http://schemas.microsoft.com/office/powerpoint/2010/main" val="8540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Painel Professor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9" y="1399505"/>
            <a:ext cx="8416678" cy="5260424"/>
          </a:xfrm>
        </p:spPr>
      </p:pic>
    </p:spTree>
    <p:extLst>
      <p:ext uri="{BB962C8B-B14F-4D97-AF65-F5344CB8AC3E}">
        <p14:creationId xmlns:p14="http://schemas.microsoft.com/office/powerpoint/2010/main" val="6496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Trabalho realizado por</a:t>
            </a:r>
          </a:p>
          <a:p>
            <a:pPr lvl="1"/>
            <a:r>
              <a:rPr lang="pt-PT" dirty="0" smtClean="0"/>
              <a:t>Sandro Godinho nº 8779</a:t>
            </a:r>
          </a:p>
          <a:p>
            <a:pPr lvl="1"/>
            <a:r>
              <a:rPr lang="pt-PT" dirty="0" smtClean="0"/>
              <a:t>Luís Oliveira nº 15192</a:t>
            </a:r>
          </a:p>
          <a:p>
            <a:pPr lvl="1"/>
            <a:r>
              <a:rPr lang="pt-PT" dirty="0" smtClean="0"/>
              <a:t>João Carvalho nº 15499</a:t>
            </a:r>
          </a:p>
          <a:p>
            <a:pPr lvl="1"/>
            <a:r>
              <a:rPr lang="pt-PT" dirty="0" smtClean="0"/>
              <a:t>Joni Correia nº 15501</a:t>
            </a:r>
          </a:p>
          <a:p>
            <a:pPr lvl="1"/>
            <a:r>
              <a:rPr lang="pt-PT" dirty="0" smtClean="0"/>
              <a:t>Bruno Duque nº 16182</a:t>
            </a:r>
          </a:p>
          <a:p>
            <a:pPr lvl="1"/>
            <a:r>
              <a:rPr lang="pt-PT" dirty="0" smtClean="0"/>
              <a:t>Simão Lopes nº 16291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3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Utilizadores/Atores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Administrador:</a:t>
            </a:r>
            <a:r>
              <a:rPr lang="pt-PT" dirty="0" smtClean="0"/>
              <a:t> Tipo de utilizador responsavél por criar contas de professores, gerir essas contas, adicionar e gerir dados referentes a alunos e turmas. Também é o responsavél pela realização de backups.</a:t>
            </a:r>
          </a:p>
          <a:p>
            <a:r>
              <a:rPr lang="pt-PT" b="1" dirty="0" smtClean="0"/>
              <a:t>Professor:</a:t>
            </a:r>
            <a:r>
              <a:rPr lang="pt-PT" dirty="0" smtClean="0"/>
              <a:t> Utilizador que vai manipular os conteúdos da base de dados, ou seja, adicionar, remover e consultar textos de avaliação, criar e consultar testes de avaliação de leitura, e ouvir e avaliar as resoluções dos testes.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29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Globais;</a:t>
            </a:r>
          </a:p>
          <a:p>
            <a:r>
              <a:rPr lang="pt-PT" dirty="0" smtClean="0"/>
              <a:t>Gestão de utilizadores;</a:t>
            </a:r>
          </a:p>
          <a:p>
            <a:r>
              <a:rPr lang="pt-PT" dirty="0" smtClean="0"/>
              <a:t>Gestão de Alunos;</a:t>
            </a:r>
          </a:p>
          <a:p>
            <a:r>
              <a:rPr lang="pt-PT" dirty="0" smtClean="0"/>
              <a:t>Gestão de Turmas;</a:t>
            </a:r>
          </a:p>
          <a:p>
            <a:r>
              <a:rPr lang="pt-PT" dirty="0" smtClean="0"/>
              <a:t>Gestão de Conteúdos;</a:t>
            </a:r>
          </a:p>
          <a:p>
            <a:r>
              <a:rPr lang="pt-PT" dirty="0" smtClean="0"/>
              <a:t>Testes;</a:t>
            </a:r>
          </a:p>
          <a:p>
            <a:r>
              <a:rPr lang="pt-PT" dirty="0" smtClean="0"/>
              <a:t>Avaliação de testes;</a:t>
            </a:r>
          </a:p>
          <a:p>
            <a:r>
              <a:rPr lang="pt-PT" dirty="0" smtClean="0"/>
              <a:t>Backup;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Requisitos - Globais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Fornecer suporte à aplicação Android:</a:t>
            </a:r>
          </a:p>
          <a:p>
            <a:pPr lvl="1"/>
            <a:r>
              <a:rPr lang="pt-PT" dirty="0" smtClean="0"/>
              <a:t>Através de base de dados:</a:t>
            </a:r>
          </a:p>
          <a:p>
            <a:pPr lvl="2"/>
            <a:r>
              <a:rPr lang="pt-PT" dirty="0" smtClean="0"/>
              <a:t>Desenvolvida em MySQL;</a:t>
            </a:r>
          </a:p>
          <a:p>
            <a:pPr lvl="1"/>
            <a:r>
              <a:rPr lang="pt-PT" dirty="0" smtClean="0"/>
              <a:t>BackOffice:</a:t>
            </a:r>
          </a:p>
          <a:p>
            <a:pPr lvl="2"/>
            <a:r>
              <a:rPr lang="pt-PT" dirty="0" smtClean="0"/>
              <a:t>Formulários Web;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9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</a:t>
            </a:r>
            <a:r>
              <a:rPr lang="pt-PT" dirty="0" smtClean="0"/>
              <a:t>– Gestão de Utilizadores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Administrador é responsavél por criar contas de Profesor, com a seguinte informação:</a:t>
            </a:r>
          </a:p>
          <a:p>
            <a:pPr lvl="1"/>
            <a:r>
              <a:rPr lang="pt-PT" dirty="0"/>
              <a:t>Nome;</a:t>
            </a:r>
          </a:p>
          <a:p>
            <a:pPr lvl="1"/>
            <a:r>
              <a:rPr lang="pt-PT" dirty="0"/>
              <a:t>Escola onde leciona;</a:t>
            </a:r>
          </a:p>
          <a:p>
            <a:pPr lvl="1"/>
            <a:r>
              <a:rPr lang="pt-PT" dirty="0"/>
              <a:t>Data de Nascimento;</a:t>
            </a:r>
          </a:p>
          <a:p>
            <a:pPr lvl="1"/>
            <a:r>
              <a:rPr lang="pt-PT" dirty="0"/>
              <a:t>Contacto Telefónico;</a:t>
            </a:r>
          </a:p>
          <a:p>
            <a:pPr lvl="1"/>
            <a:r>
              <a:rPr lang="pt-PT" dirty="0"/>
              <a:t>E-mail;</a:t>
            </a:r>
          </a:p>
          <a:p>
            <a:pPr lvl="1"/>
            <a:r>
              <a:rPr lang="pt-PT" dirty="0"/>
              <a:t>Habilitações;</a:t>
            </a:r>
          </a:p>
          <a:p>
            <a:pPr lvl="1"/>
            <a:r>
              <a:rPr lang="pt-PT" dirty="0" smtClean="0"/>
              <a:t>Username;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Password gerada aleatóriamente.</a:t>
            </a:r>
          </a:p>
          <a:p>
            <a:r>
              <a:rPr lang="pt-PT" dirty="0" smtClean="0"/>
              <a:t>Username e Password enviados para o docente por e-mail:</a:t>
            </a:r>
          </a:p>
          <a:p>
            <a:pPr lvl="1"/>
            <a:r>
              <a:rPr lang="pt-PT" dirty="0" smtClean="0"/>
              <a:t>Obrigatoriedade de alterar a password no primeiro login.</a:t>
            </a:r>
            <a:endParaRPr lang="pt-PT" dirty="0"/>
          </a:p>
          <a:p>
            <a:endParaRPr lang="pt-PT" dirty="0" smtClean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446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– Gestão de </a:t>
            </a:r>
            <a:r>
              <a:rPr lang="pt-PT" dirty="0" smtClean="0"/>
              <a:t>utilizadores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Administrador pode bloquear o acesso a um Professor:</a:t>
            </a:r>
          </a:p>
          <a:p>
            <a:pPr lvl="1"/>
            <a:r>
              <a:rPr lang="pt-PT" dirty="0" smtClean="0"/>
              <a:t>Só o acesso é bloqueado!</a:t>
            </a:r>
          </a:p>
          <a:p>
            <a:r>
              <a:rPr lang="pt-PT" dirty="0" smtClean="0"/>
              <a:t>Os Professores podem alterar a sua informação pessoal:</a:t>
            </a:r>
          </a:p>
          <a:p>
            <a:pPr lvl="1"/>
            <a:r>
              <a:rPr lang="pt-PT" dirty="0" smtClean="0"/>
              <a:t>Podem também fazer upload de um avatar;</a:t>
            </a:r>
          </a:p>
          <a:p>
            <a:r>
              <a:rPr lang="pt-PT" dirty="0" smtClean="0"/>
              <a:t>Possibilidade de recuperar password, assim como de alterar:</a:t>
            </a:r>
          </a:p>
          <a:p>
            <a:pPr lvl="1"/>
            <a:r>
              <a:rPr lang="pt-PT" dirty="0" smtClean="0"/>
              <a:t>Nos dois tipos de utilizador!</a:t>
            </a:r>
          </a:p>
        </p:txBody>
      </p:sp>
    </p:spTree>
    <p:extLst>
      <p:ext uri="{BB962C8B-B14F-4D97-AF65-F5344CB8AC3E}">
        <p14:creationId xmlns:p14="http://schemas.microsoft.com/office/powerpoint/2010/main" val="31477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– Gestão de Alunos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Administrador responsável por adicionar alunos na base de dados, com a seguinte informação:</a:t>
            </a:r>
          </a:p>
          <a:p>
            <a:pPr lvl="1"/>
            <a:r>
              <a:rPr lang="pt-PT" dirty="0" smtClean="0"/>
              <a:t>Nome do aluno;</a:t>
            </a:r>
          </a:p>
          <a:p>
            <a:pPr lvl="1"/>
            <a:r>
              <a:rPr lang="pt-PT" dirty="0" smtClean="0"/>
              <a:t>Escola que frequênta;</a:t>
            </a:r>
          </a:p>
          <a:p>
            <a:pPr lvl="1"/>
            <a:r>
              <a:rPr lang="pt-PT" dirty="0" smtClean="0"/>
              <a:t>Ano;</a:t>
            </a:r>
          </a:p>
          <a:p>
            <a:pPr lvl="1"/>
            <a:r>
              <a:rPr lang="pt-PT" dirty="0" smtClean="0"/>
              <a:t>Turma;</a:t>
            </a:r>
          </a:p>
          <a:p>
            <a:pPr lvl="1"/>
            <a:r>
              <a:rPr lang="pt-PT" dirty="0" smtClean="0"/>
              <a:t>Foto;</a:t>
            </a:r>
          </a:p>
          <a:p>
            <a:r>
              <a:rPr lang="pt-PT" dirty="0" smtClean="0"/>
              <a:t>Possibilidade de definir se o aluno ainda frequenta o agrupamento:</a:t>
            </a:r>
          </a:p>
          <a:p>
            <a:pPr lvl="1"/>
            <a:r>
              <a:rPr lang="pt-PT" dirty="0" smtClean="0"/>
              <a:t>Administrador realiza esta tarefa;</a:t>
            </a:r>
          </a:p>
          <a:p>
            <a:pPr lvl="1"/>
            <a:r>
              <a:rPr lang="pt-PT" dirty="0" smtClean="0"/>
              <a:t>Informação acerca do aluno continua guardada;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36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</a:t>
            </a:r>
            <a:r>
              <a:rPr lang="pt-PT" dirty="0"/>
              <a:t>de Requisitos – Gestão de </a:t>
            </a:r>
            <a:r>
              <a:rPr lang="pt-PT" dirty="0" smtClean="0"/>
              <a:t>Turmas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Administrador é responsavél por adicionar/remover turmas com a seguinte informação:</a:t>
            </a:r>
          </a:p>
          <a:p>
            <a:pPr lvl="1"/>
            <a:r>
              <a:rPr lang="pt-PT" dirty="0" smtClean="0"/>
              <a:t>Escola onde se encontra a turma;</a:t>
            </a:r>
          </a:p>
          <a:p>
            <a:pPr lvl="1"/>
            <a:r>
              <a:rPr lang="pt-PT" dirty="0" smtClean="0"/>
              <a:t>Ano:</a:t>
            </a:r>
          </a:p>
          <a:p>
            <a:pPr lvl="2"/>
            <a:r>
              <a:rPr lang="pt-PT" dirty="0" smtClean="0"/>
              <a:t>Identificado por um número;</a:t>
            </a:r>
          </a:p>
          <a:p>
            <a:pPr lvl="1"/>
            <a:r>
              <a:rPr lang="pt-PT" dirty="0" smtClean="0"/>
              <a:t>Turma:</a:t>
            </a:r>
          </a:p>
          <a:p>
            <a:pPr lvl="2"/>
            <a:r>
              <a:rPr lang="pt-PT" dirty="0" smtClean="0"/>
              <a:t>Identificada por uma letra;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7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604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Projeto de Sistemas de Informação – Sistema de Informação</vt:lpstr>
      <vt:lpstr>Objetivo</vt:lpstr>
      <vt:lpstr>Utilizadores/Atores</vt:lpstr>
      <vt:lpstr>Análise de Requisitos</vt:lpstr>
      <vt:lpstr>Análise de Requisitos - Globais </vt:lpstr>
      <vt:lpstr>Análise de Requisitos – Gestão de Utilizadores </vt:lpstr>
      <vt:lpstr>Análise de Requisitos – Gestão de utilizadores</vt:lpstr>
      <vt:lpstr>Análise de Requisitos – Gestão de Alunos</vt:lpstr>
      <vt:lpstr>Análise de Requisitos – Gestão de Turmas</vt:lpstr>
      <vt:lpstr>Análise de Requisitos – Gestão de Conteúdos</vt:lpstr>
      <vt:lpstr>Análise de Requisitos – Testes </vt:lpstr>
      <vt:lpstr>Análise de Requisitos – Avaliação de Testes</vt:lpstr>
      <vt:lpstr>Análise de Requisitos – Backup </vt:lpstr>
      <vt:lpstr>Diagrama de Use Cases</vt:lpstr>
      <vt:lpstr>Diagrama de Base de Dados</vt:lpstr>
      <vt:lpstr>Página Inicial</vt:lpstr>
      <vt:lpstr>Painel de Administrador</vt:lpstr>
      <vt:lpstr>Adicionar Professor/ Aluno</vt:lpstr>
      <vt:lpstr>Adicionar Turma</vt:lpstr>
      <vt:lpstr>Gerir professor/aluno</vt:lpstr>
      <vt:lpstr>Gerir Turma</vt:lpstr>
      <vt:lpstr>Backups</vt:lpstr>
      <vt:lpstr>Perfil</vt:lpstr>
      <vt:lpstr>Painel Professor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Sistemas de Informação – Sistema de Informação</dc:title>
  <dc:creator>Luis Oliveira</dc:creator>
  <cp:lastModifiedBy>Luis Oliveira</cp:lastModifiedBy>
  <cp:revision>19</cp:revision>
  <dcterms:created xsi:type="dcterms:W3CDTF">2014-03-13T16:56:13Z</dcterms:created>
  <dcterms:modified xsi:type="dcterms:W3CDTF">2014-03-14T17:50:13Z</dcterms:modified>
</cp:coreProperties>
</file>