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6" r:id="rId2"/>
  </p:sldMasterIdLst>
  <p:sldIdLst>
    <p:sldId id="256" r:id="rId3"/>
    <p:sldId id="290" r:id="rId4"/>
    <p:sldId id="258" r:id="rId5"/>
    <p:sldId id="259" r:id="rId6"/>
    <p:sldId id="260" r:id="rId7"/>
    <p:sldId id="261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289" r:id="rId4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97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73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37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944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877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62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796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2028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13/05/2014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13/05/2014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45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13/05/2014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2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841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13/05/2014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42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13/05/2014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06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13/05/2014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72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13/05/2014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65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13/05/2014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67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13/05/2014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464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13/05/2014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03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13/05/2014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4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07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19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695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64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39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57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583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3D7B9-2A43-44DB-BC93-ADC87BEDF56A}" type="datetimeFigureOut">
              <a:rPr lang="pt-PT" smtClean="0"/>
              <a:pPr/>
              <a:t>13/05/2014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12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6747-A151-4651-9568-54DB89D494C1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13/05/2014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DCE4-106E-42B7-A336-86191805D0A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11" Type="http://schemas.openxmlformats.org/officeDocument/2006/relationships/image" Target="../media/image4.png"/><Relationship Id="rId5" Type="http://schemas.openxmlformats.org/officeDocument/2006/relationships/image" Target="../media/image19.png"/><Relationship Id="rId10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19.png"/><Relationship Id="rId10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11" Type="http://schemas.openxmlformats.org/officeDocument/2006/relationships/image" Target="../media/image36.png"/><Relationship Id="rId5" Type="http://schemas.openxmlformats.org/officeDocument/2006/relationships/image" Target="../media/image19.png"/><Relationship Id="rId10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Relationship Id="rId1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19.png"/><Relationship Id="rId1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png"/><Relationship Id="rId5" Type="http://schemas.openxmlformats.org/officeDocument/2006/relationships/image" Target="../media/image15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png"/><Relationship Id="rId5" Type="http://schemas.openxmlformats.org/officeDocument/2006/relationships/image" Target="../media/image15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png"/><Relationship Id="rId5" Type="http://schemas.openxmlformats.org/officeDocument/2006/relationships/image" Target="../media/image15.png"/><Relationship Id="rId10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png"/><Relationship Id="rId5" Type="http://schemas.openxmlformats.org/officeDocument/2006/relationships/image" Target="../media/image15.png"/><Relationship Id="rId10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png"/><Relationship Id="rId5" Type="http://schemas.openxmlformats.org/officeDocument/2006/relationships/image" Target="../media/image40.png"/><Relationship Id="rId10" Type="http://schemas.openxmlformats.org/officeDocument/2006/relationships/image" Target="../media/image50.png"/><Relationship Id="rId4" Type="http://schemas.openxmlformats.org/officeDocument/2006/relationships/image" Target="../media/image19.png"/><Relationship Id="rId9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4470" y="587564"/>
            <a:ext cx="6853707" cy="982291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000" dirty="0" smtClean="0"/>
              <a:t>Instituto Politécnico de Tomar</a:t>
            </a:r>
            <a:br>
              <a:rPr lang="pt-PT" sz="4000" dirty="0" smtClean="0"/>
            </a:br>
            <a:r>
              <a:rPr lang="pt-PT" sz="2000" dirty="0" smtClean="0">
                <a:solidFill>
                  <a:schemeClr val="accent2"/>
                </a:solidFill>
              </a:rPr>
              <a:t>Engenharia informática </a:t>
            </a:r>
            <a:endParaRPr lang="pt-PT" sz="20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673" y="2185362"/>
            <a:ext cx="6954591" cy="2886970"/>
          </a:xfrm>
        </p:spPr>
        <p:txBody>
          <a:bodyPr>
            <a:normAutofit/>
          </a:bodyPr>
          <a:lstStyle/>
          <a:p>
            <a:pPr algn="ctr"/>
            <a:r>
              <a:rPr lang="pt-PT" sz="4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Projeto Letrinhas  </a:t>
            </a:r>
            <a:endParaRPr lang="pt-PT" sz="4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2" y="408709"/>
            <a:ext cx="994541" cy="1011117"/>
          </a:xfrm>
          <a:prstGeom prst="rect">
            <a:avLst/>
          </a:prstGeom>
        </p:spPr>
      </p:pic>
      <p:sp>
        <p:nvSpPr>
          <p:cNvPr id="7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</a:t>
            </a:r>
            <a:r>
              <a:rPr lang="en-US" sz="1200" dirty="0" smtClean="0">
                <a:solidFill>
                  <a:schemeClr val="accent1"/>
                </a:solidFill>
              </a:rPr>
              <a:t> – </a:t>
            </a:r>
            <a:r>
              <a:rPr lang="pt-PT" sz="1200" dirty="0" smtClean="0">
                <a:solidFill>
                  <a:schemeClr val="accent1"/>
                </a:solidFill>
              </a:rPr>
              <a:t>Projeto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pt-PT" sz="1200" dirty="0" smtClean="0">
                <a:solidFill>
                  <a:schemeClr val="accent1"/>
                </a:solidFill>
              </a:rPr>
              <a:t>Sistemas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pt-PT" sz="1200" dirty="0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87" y="3332546"/>
            <a:ext cx="186716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7687466" y="1200707"/>
            <a:ext cx="2110698" cy="1351319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rgbClr val="5B9BD5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rgbClr val="5B9BD5">
                        <a:alpha val="40000"/>
                      </a:srgbClr>
                    </a:glow>
                  </a:effectLst>
                </a:rPr>
                <a:t>Prof. Ângela Cruz</a:t>
              </a:r>
              <a:endPara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11" y="2681479"/>
            <a:ext cx="1238423" cy="1152686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72" y="2681479"/>
            <a:ext cx="1238423" cy="115268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33" y="2681479"/>
            <a:ext cx="1238423" cy="1152686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144106" y="33725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prstClr val="black"/>
                </a:solidFill>
              </a:rPr>
              <a:t>2º A</a:t>
            </a:r>
            <a:endParaRPr lang="pt-PT" dirty="0">
              <a:solidFill>
                <a:prstClr val="black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631043" y="34072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prstClr val="black"/>
                </a:solidFill>
              </a:rPr>
              <a:t>2º B</a:t>
            </a:r>
            <a:endParaRPr lang="pt-PT" dirty="0">
              <a:solidFill>
                <a:prstClr val="black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081322" y="34072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prstClr val="black"/>
                </a:solidFill>
              </a:rPr>
              <a:t>2º C</a:t>
            </a:r>
            <a:endParaRPr lang="pt-PT" dirty="0">
              <a:solidFill>
                <a:prstClr val="black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395088" y="2127481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Selecionar turma: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67" y="3176217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rgbClr val="5B9BD5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rgbClr val="5B9BD5">
                        <a:alpha val="40000"/>
                      </a:srgbClr>
                    </a:glow>
                  </a:effectLst>
                </a:rPr>
                <a:t>Prof. Ângela Cruz</a:t>
              </a:r>
              <a:endPara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011194" y="1881564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Selecionar Aluno: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89408" y="2264294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181" y="3856635"/>
            <a:ext cx="1135457" cy="113545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37635" y="2729354"/>
            <a:ext cx="1135457" cy="11354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69" y="2426926"/>
            <a:ext cx="1133633" cy="107647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73" y="2415070"/>
            <a:ext cx="1133633" cy="10764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25" y="2415070"/>
            <a:ext cx="1076475" cy="1076475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229580" y="3501761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1.Alberto</a:t>
            </a:r>
          </a:p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Marques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333428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2.Andreia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568193" y="3522457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3.Carlos Henriques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39" y="2415070"/>
            <a:ext cx="1076475" cy="1076475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5804942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4.Dina Faria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47" y="2438747"/>
            <a:ext cx="1076475" cy="1076475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7040850" y="3522287"/>
            <a:ext cx="13860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5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.Elisabete</a:t>
            </a:r>
          </a:p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Soares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14" y="4221952"/>
            <a:ext cx="1133633" cy="10764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18" y="4210096"/>
            <a:ext cx="1133633" cy="107647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70" y="4210096"/>
            <a:ext cx="1076475" cy="1076475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2160393" y="5296787"/>
            <a:ext cx="143709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6.Francisco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344454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7.Gervásia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602038" y="5317483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8. Gualter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84" y="4210096"/>
            <a:ext cx="1076475" cy="1076475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>
          <a:xfrm>
            <a:off x="583878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9.Hélia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074695" y="5317313"/>
            <a:ext cx="13860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10.Tiago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26" y="4221951"/>
            <a:ext cx="1133633" cy="107647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86" y="275495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rgbClr val="5B9BD5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rgbClr val="5B9BD5">
                        <a:alpha val="40000"/>
                      </a:srgbClr>
                    </a:glow>
                  </a:effectLst>
                </a:rPr>
                <a:t>Prof. Ângela Cruz</a:t>
              </a:r>
              <a:endPara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321895" y="2498869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Selecionar modo: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000803" y="206623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81" y="1609425"/>
            <a:ext cx="879654" cy="835302"/>
          </a:xfrm>
          <a:prstGeom prst="rect">
            <a:avLst/>
          </a:prstGeom>
        </p:spPr>
      </p:pic>
      <p:grpSp>
        <p:nvGrpSpPr>
          <p:cNvPr id="43" name="Grupo 42"/>
          <p:cNvGrpSpPr/>
          <p:nvPr/>
        </p:nvGrpSpPr>
        <p:grpSpPr>
          <a:xfrm>
            <a:off x="6307639" y="3503402"/>
            <a:ext cx="1864748" cy="1143963"/>
            <a:chOff x="2371150" y="2006197"/>
            <a:chExt cx="2110698" cy="1450184"/>
          </a:xfrm>
        </p:grpSpPr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45" name="Retângulo 44"/>
            <p:cNvSpPr/>
            <p:nvPr/>
          </p:nvSpPr>
          <p:spPr>
            <a:xfrm>
              <a:off x="2371150" y="2988184"/>
              <a:ext cx="2110698" cy="4681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rgbClr val="5B9BD5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rgbClr val="5B9BD5">
                        <a:alpha val="40000"/>
                      </a:srgbClr>
                    </a:glow>
                  </a:effectLst>
                </a:rPr>
                <a:t>Corrigir teste</a:t>
              </a:r>
              <a:endPara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46" name="Imagem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4" y="3283289"/>
            <a:ext cx="1133633" cy="1076475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3560528" y="4291260"/>
            <a:ext cx="16395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Realizar teste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4" y="3641940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1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a disciplina: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Português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Estudo do Meio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Matemática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Inglês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27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 tipo de teste: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palavras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textos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Interpretação através de imagens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6" y="332555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2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86085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o(s) teste(s):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25" y="3242231"/>
            <a:ext cx="892983" cy="892983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21213" y="2456977"/>
            <a:ext cx="873454" cy="873454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1: Onde está a felicidade?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2: História do cão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3: Princesa Joana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132169" y="3799940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4: Joaninha Feliz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128878" y="4262264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5: O rato e o queijo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128878" y="4707637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6: Os bichos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154621" y="5132683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7: O dragão pateta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3830709"/>
            <a:ext cx="352392" cy="35239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74" y="4274088"/>
            <a:ext cx="352392" cy="35239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42" y="4697201"/>
            <a:ext cx="352392" cy="35239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08" y="5165125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68" y="4164822"/>
            <a:ext cx="683102" cy="6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8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86" y="105633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441784" y="1164897"/>
            <a:ext cx="398009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16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Onde está a felicidade?</a:t>
            </a:r>
            <a:endParaRPr lang="pt-PT" sz="16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59" y="1658632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9" y="4337031"/>
            <a:ext cx="683102" cy="683102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225693" y="1835792"/>
            <a:ext cx="6492612" cy="3935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305705" y="2052858"/>
            <a:ext cx="6412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60" y="2561964"/>
            <a:ext cx="830094" cy="8300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3459603"/>
            <a:ext cx="755337" cy="755337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548" y="2629672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5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Onde está a felicidade?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59" y="1658632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9" y="4337031"/>
            <a:ext cx="683102" cy="683102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077194" y="2332375"/>
            <a:ext cx="6492612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075557" y="2370258"/>
            <a:ext cx="6412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3459603"/>
            <a:ext cx="755337" cy="7553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2545770"/>
            <a:ext cx="788073" cy="788073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984" y="2654242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9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Onde está a felicidade?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59" y="1658632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19" y="4337031"/>
            <a:ext cx="683102" cy="683102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077194" y="2332375"/>
            <a:ext cx="6492612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075557" y="2370258"/>
            <a:ext cx="6412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3459603"/>
            <a:ext cx="755337" cy="7553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74" y="2545770"/>
            <a:ext cx="788073" cy="78807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7420" y="1728044"/>
            <a:ext cx="4560203" cy="33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rgbClr val="5B9BD5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rgbClr val="5B9BD5">
                        <a:alpha val="40000"/>
                      </a:srgbClr>
                    </a:glow>
                  </a:effectLst>
                </a:rPr>
                <a:t>Prof. Ângela Cruz</a:t>
              </a:r>
              <a:endParaRPr lang="pt-PT" b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321895" y="2498869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Selecionar modo: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000803" y="206623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81" y="1609425"/>
            <a:ext cx="879654" cy="835302"/>
          </a:xfrm>
          <a:prstGeom prst="rect">
            <a:avLst/>
          </a:prstGeom>
        </p:spPr>
      </p:pic>
      <p:sp>
        <p:nvSpPr>
          <p:cNvPr id="45" name="Retângulo 44"/>
          <p:cNvSpPr/>
          <p:nvPr/>
        </p:nvSpPr>
        <p:spPr>
          <a:xfrm>
            <a:off x="6140213" y="4215925"/>
            <a:ext cx="2032174" cy="431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Corrigir teste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4" y="3283289"/>
            <a:ext cx="1133633" cy="1076475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3560528" y="4291260"/>
            <a:ext cx="16395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Realizar teste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84" y="3129005"/>
            <a:ext cx="1215959" cy="1215959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33" y="3557977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5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10284854" cy="4129222"/>
          </a:xfrm>
        </p:spPr>
        <p:txBody>
          <a:bodyPr>
            <a:normAutofit/>
          </a:bodyPr>
          <a:lstStyle/>
          <a:p>
            <a:r>
              <a:rPr lang="pt-PT" sz="2800" dirty="0" smtClean="0"/>
              <a:t>Funcionalidades Existentes</a:t>
            </a:r>
          </a:p>
          <a:p>
            <a:pPr lvl="1"/>
            <a:r>
              <a:rPr lang="pt-PT" sz="2400" noProof="1" smtClean="0"/>
              <a:t>Aplicação</a:t>
            </a:r>
            <a:endParaRPr lang="en-US" sz="2400" dirty="0" smtClean="0"/>
          </a:p>
          <a:p>
            <a:pPr lvl="1"/>
            <a:r>
              <a:rPr lang="en-US" sz="2400" dirty="0" err="1" smtClean="0"/>
              <a:t>Servidor</a:t>
            </a:r>
            <a:endParaRPr lang="en-US" sz="2400" dirty="0" smtClean="0"/>
          </a:p>
          <a:p>
            <a:r>
              <a:rPr lang="pt-PT" sz="2800" dirty="0" err="1" smtClean="0"/>
              <a:t>Funcionalid</a:t>
            </a:r>
            <a:r>
              <a:rPr lang="en-US" sz="2800" dirty="0" err="1" smtClean="0"/>
              <a:t>ades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pt-PT" sz="2800" dirty="0" smtClean="0"/>
              <a:t>desenvolvimento</a:t>
            </a:r>
          </a:p>
          <a:p>
            <a:pPr lvl="1"/>
            <a:r>
              <a:rPr lang="pt-PT" sz="2400" noProof="1"/>
              <a:t>Aplicação</a:t>
            </a:r>
            <a:endParaRPr lang="en-US" sz="2400" dirty="0"/>
          </a:p>
          <a:p>
            <a:pPr lvl="1"/>
            <a:r>
              <a:rPr lang="en-US" sz="2400" dirty="0" err="1" smtClean="0"/>
              <a:t>Servidor</a:t>
            </a:r>
            <a:endParaRPr lang="pt-PT" sz="2800" dirty="0" smtClean="0"/>
          </a:p>
          <a:p>
            <a:r>
              <a:rPr lang="pt-PT" sz="2800" dirty="0" smtClean="0"/>
              <a:t>Protótipo</a:t>
            </a:r>
            <a:r>
              <a:rPr lang="en-US" sz="2800" dirty="0" smtClean="0"/>
              <a:t> </a:t>
            </a:r>
            <a:r>
              <a:rPr lang="en-US" sz="2800" dirty="0" err="1" smtClean="0"/>
              <a:t>Exploratório</a:t>
            </a:r>
            <a:endParaRPr lang="en-US" sz="2800" dirty="0" smtClean="0"/>
          </a:p>
          <a:p>
            <a:endParaRPr lang="pt-PT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pt-PT" dirty="0" smtClean="0"/>
          </a:p>
          <a:p>
            <a:endParaRPr lang="en-US" dirty="0"/>
          </a:p>
          <a:p>
            <a:endParaRPr lang="pt-PT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98491" y="820202"/>
            <a:ext cx="6954591" cy="104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Conteúdos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38497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a disciplina: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Português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Estudo do Meio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Matemática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Inglês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27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 tipo de teste: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palavras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textos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Interpretação através de imagens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6" y="332555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0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 teste: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5" y="2644953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1: Onde está a felicidade?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2: História do cão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3: Princesa Joana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132169" y="3799940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4: Joaninha Feliz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128878" y="4262264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trike="sngStrike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5: O rato e o queijo</a:t>
            </a:r>
            <a:endParaRPr lang="pt-PT" sz="2000" i="1" u="sng" strike="sngStrike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128878" y="4707637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trike="sngStrike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6: Os bichos</a:t>
            </a:r>
            <a:endParaRPr lang="pt-PT" sz="2000" i="1" u="sng" strike="sngStrike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154621" y="5132683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trike="sngStrike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7: O dragão pateta</a:t>
            </a:r>
            <a:endParaRPr lang="pt-PT" sz="2000" i="1" u="sng" strike="sngStrike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3830709"/>
            <a:ext cx="352392" cy="35239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74" y="4274088"/>
            <a:ext cx="352392" cy="35239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42" y="4697201"/>
            <a:ext cx="352392" cy="35239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08" y="5165125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2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Onde está a felicidade?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2077194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075557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670112" y="2332374"/>
            <a:ext cx="2046615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Vacilações</a:t>
            </a: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Fragmentações</a:t>
            </a: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Silabações</a:t>
            </a: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Repetições</a:t>
            </a: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2684648"/>
            <a:ext cx="586186" cy="586186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6" y="2684648"/>
            <a:ext cx="585725" cy="585725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0" y="3476289"/>
            <a:ext cx="585725" cy="585725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4307727"/>
            <a:ext cx="585725" cy="585725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5139626"/>
            <a:ext cx="585725" cy="58572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1" y="3476289"/>
            <a:ext cx="586186" cy="586186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0" y="4307727"/>
            <a:ext cx="586186" cy="586186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5139165"/>
            <a:ext cx="586186" cy="586186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6" y="2733598"/>
            <a:ext cx="487823" cy="487823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3517063"/>
            <a:ext cx="487823" cy="487823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4354188"/>
            <a:ext cx="487823" cy="487823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5191317"/>
            <a:ext cx="487823" cy="48782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50" y="1683526"/>
            <a:ext cx="747392" cy="747392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38" y="175939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3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35" y="4992091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Onde está a felicidade?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077194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2075557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14" y="2444027"/>
            <a:ext cx="788452" cy="78845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65" y="4696988"/>
            <a:ext cx="1315896" cy="131589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70112" y="2332374"/>
            <a:ext cx="2046615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Vacilações</a:t>
            </a: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Fragmentações</a:t>
            </a: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Silabações</a:t>
            </a: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Repetições</a:t>
            </a: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2684648"/>
            <a:ext cx="586186" cy="5861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6" y="2684648"/>
            <a:ext cx="585725" cy="5857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0" y="3476289"/>
            <a:ext cx="585725" cy="5857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4307727"/>
            <a:ext cx="585725" cy="5857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5139626"/>
            <a:ext cx="585725" cy="5857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1" y="3476289"/>
            <a:ext cx="586186" cy="58618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0" y="4307727"/>
            <a:ext cx="586186" cy="58618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5139165"/>
            <a:ext cx="586186" cy="58618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6" y="2733598"/>
            <a:ext cx="487823" cy="487823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5191317"/>
            <a:ext cx="487823" cy="48782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9741" y="3537977"/>
            <a:ext cx="447737" cy="44773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9740" y="4344018"/>
            <a:ext cx="447737" cy="4477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846" y="1683526"/>
            <a:ext cx="669412" cy="6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35" y="4992091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Onde está a felicidade?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077194" y="2332375"/>
            <a:ext cx="4555405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2075557" y="2370258"/>
            <a:ext cx="4582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nesse tal lugar, que uma vida não chega para lá chegar.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14" y="2444027"/>
            <a:ext cx="788452" cy="78845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70112" y="2332374"/>
            <a:ext cx="2046615" cy="3392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Vacilações</a:t>
            </a: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Fragmentações</a:t>
            </a: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Silabações</a:t>
            </a: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 smtClean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r>
              <a:rPr lang="pt-PT" sz="1400" dirty="0" smtClean="0">
                <a:solidFill>
                  <a:prstClr val="white"/>
                </a:solidFill>
              </a:rPr>
              <a:t>Repetições</a:t>
            </a:r>
          </a:p>
          <a:p>
            <a:pPr algn="ctr"/>
            <a:endParaRPr lang="pt-PT" sz="1400" dirty="0">
              <a:solidFill>
                <a:prstClr val="white"/>
              </a:solidFill>
            </a:endParaRPr>
          </a:p>
          <a:p>
            <a:pPr algn="ctr"/>
            <a:endParaRPr lang="pt-PT" sz="1400" dirty="0">
              <a:solidFill>
                <a:prstClr val="white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2684648"/>
            <a:ext cx="586186" cy="58618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6" y="2684648"/>
            <a:ext cx="585725" cy="5857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0" y="3476289"/>
            <a:ext cx="585725" cy="5857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4307727"/>
            <a:ext cx="585725" cy="5857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45" y="5139626"/>
            <a:ext cx="585725" cy="5857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1" y="3476289"/>
            <a:ext cx="586186" cy="58618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0" y="4307727"/>
            <a:ext cx="586186" cy="58618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92" y="5139165"/>
            <a:ext cx="586186" cy="58618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88" y="3378912"/>
            <a:ext cx="683102" cy="68310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89" y="4203937"/>
            <a:ext cx="754210" cy="75421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6" y="2733598"/>
            <a:ext cx="487823" cy="487823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8" y="5191317"/>
            <a:ext cx="487823" cy="48782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9741" y="3537977"/>
            <a:ext cx="447737" cy="44773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9740" y="4344018"/>
            <a:ext cx="447737" cy="4477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846" y="1683526"/>
            <a:ext cx="669412" cy="66941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894" y="351204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7610" y="2778541"/>
            <a:ext cx="8920397" cy="164355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pt-PT" dirty="0" smtClean="0"/>
              <a:t>Protótipos de outros tipos de teste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713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a disciplina: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Português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Estudo do Meio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Matemática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Inglês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96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2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8749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o(s) teste(s):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1: Numeração Romana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2: Fracionários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49075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3: Numeração por extenso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09" y="1991844"/>
            <a:ext cx="432864" cy="43286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25" y="3242231"/>
            <a:ext cx="892983" cy="892983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21213" y="2456977"/>
            <a:ext cx="873454" cy="87345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68" y="4164822"/>
            <a:ext cx="683102" cy="6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Numeração Romana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>
                <a:solidFill>
                  <a:prstClr val="white"/>
                </a:solidFill>
              </a:rPr>
              <a:t>CCCLXXXVIII</a:t>
            </a:r>
            <a:endParaRPr lang="pt-PT" sz="4800" b="1" dirty="0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 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 a opção correta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>
                <a:solidFill>
                  <a:prstClr val="white"/>
                </a:solidFill>
              </a:rPr>
              <a:t>388</a:t>
            </a:r>
            <a:endParaRPr lang="pt-PT" sz="4800" b="1" dirty="0">
              <a:solidFill>
                <a:prstClr val="white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>
                <a:solidFill>
                  <a:prstClr val="white"/>
                </a:solidFill>
              </a:rPr>
              <a:t>4</a:t>
            </a:r>
            <a:r>
              <a:rPr lang="pt-PT" sz="4800" b="1" dirty="0" smtClean="0">
                <a:solidFill>
                  <a:prstClr val="white"/>
                </a:solidFill>
              </a:rPr>
              <a:t>88</a:t>
            </a:r>
            <a:endParaRPr lang="pt-PT" sz="4800" b="1" dirty="0">
              <a:solidFill>
                <a:prstClr val="white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>
                <a:solidFill>
                  <a:prstClr val="white"/>
                </a:solidFill>
              </a:rPr>
              <a:t>398</a:t>
            </a:r>
            <a:endParaRPr lang="pt-PT" sz="4800" b="1" dirty="0">
              <a:solidFill>
                <a:prstClr val="white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009" y="4670327"/>
            <a:ext cx="131075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/>
          <a:lstStyle/>
          <a:p>
            <a:r>
              <a:rPr lang="pt-PT" sz="2800" dirty="0"/>
              <a:t>Aplicação </a:t>
            </a:r>
            <a:r>
              <a:rPr lang="pt-PT" sz="2800" dirty="0" err="1"/>
              <a:t>Android</a:t>
            </a:r>
            <a:endParaRPr lang="pt-PT" sz="2800" dirty="0"/>
          </a:p>
          <a:p>
            <a:pPr lvl="1"/>
            <a:r>
              <a:rPr lang="pt-PT" sz="2800" dirty="0"/>
              <a:t>A aplicação no seu arranque inicia a deteção de rede por wireless e liga-se ao servidor para baixar os conteúdos da base de dados (teste)</a:t>
            </a:r>
          </a:p>
          <a:p>
            <a:pPr lvl="1"/>
            <a:r>
              <a:rPr lang="pt-PT" sz="2800" dirty="0"/>
              <a:t>Escolher testes de leitura </a:t>
            </a:r>
          </a:p>
          <a:p>
            <a:pPr lvl="1"/>
            <a:r>
              <a:rPr lang="pt-PT" sz="2800" dirty="0"/>
              <a:t>Executar testes (texto, poema e palavras)</a:t>
            </a:r>
          </a:p>
          <a:p>
            <a:pPr lvl="1"/>
            <a:r>
              <a:rPr lang="pt-PT" sz="2800" dirty="0"/>
              <a:t>Avaliação de testes</a:t>
            </a:r>
          </a:p>
          <a:p>
            <a:endParaRPr lang="pt-PT" dirty="0" smtClean="0"/>
          </a:p>
          <a:p>
            <a:endParaRPr lang="en-US" dirty="0"/>
          </a:p>
          <a:p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9854" y="833081"/>
            <a:ext cx="6954591" cy="104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Funcionalidades Existentes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Numeração Romana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>
                <a:solidFill>
                  <a:prstClr val="white"/>
                </a:solidFill>
              </a:rPr>
              <a:t>CCCLXXXVIII</a:t>
            </a:r>
            <a:endParaRPr lang="pt-PT" sz="4800" b="1" dirty="0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 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 a opção correta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>
                <a:solidFill>
                  <a:prstClr val="white"/>
                </a:solidFill>
              </a:rPr>
              <a:t>388</a:t>
            </a:r>
            <a:endParaRPr lang="pt-PT" sz="4800" b="1" dirty="0">
              <a:solidFill>
                <a:prstClr val="white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>
                <a:solidFill>
                  <a:prstClr val="white"/>
                </a:solidFill>
              </a:rPr>
              <a:t>4</a:t>
            </a:r>
            <a:r>
              <a:rPr lang="pt-PT" sz="4800" b="1" dirty="0" smtClean="0">
                <a:solidFill>
                  <a:prstClr val="white"/>
                </a:solidFill>
              </a:rPr>
              <a:t>88</a:t>
            </a:r>
            <a:endParaRPr lang="pt-PT" sz="4800" b="1" dirty="0">
              <a:solidFill>
                <a:prstClr val="white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 smtClean="0">
                <a:solidFill>
                  <a:prstClr val="white"/>
                </a:solidFill>
              </a:rPr>
              <a:t>398</a:t>
            </a:r>
            <a:endParaRPr lang="pt-PT" sz="4800" b="1" dirty="0">
              <a:solidFill>
                <a:prstClr val="white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8423" y="2430497"/>
            <a:ext cx="131075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2: </a:t>
            </a:r>
            <a:r>
              <a:rPr lang="pt-PT" b="1" spc="50" dirty="0" err="1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Fracionarios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85162" y="2362597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 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 a opção correta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86" y="4620939"/>
            <a:ext cx="949666" cy="8837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0" y="4606946"/>
            <a:ext cx="920376" cy="8785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578" y="4606946"/>
            <a:ext cx="892486" cy="8785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256" y="2543950"/>
            <a:ext cx="764570" cy="10864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4256" y="4710785"/>
            <a:ext cx="131075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2: </a:t>
            </a:r>
            <a:r>
              <a:rPr lang="pt-PT" b="1" spc="50" dirty="0" err="1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Fracionarios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85162" y="2362597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 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 a opção correta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86" y="4620939"/>
            <a:ext cx="949666" cy="8837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0" y="4606946"/>
            <a:ext cx="920376" cy="8785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578" y="4606946"/>
            <a:ext cx="892486" cy="8785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256" y="2543950"/>
            <a:ext cx="764570" cy="10864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1275" y="2513805"/>
            <a:ext cx="131075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2: </a:t>
            </a:r>
            <a:r>
              <a:rPr lang="pt-PT" b="1" spc="50" dirty="0" err="1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Fracionarios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85162" y="2362597"/>
            <a:ext cx="6259133" cy="149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 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1093005"/>
            <a:ext cx="432864" cy="432864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 a opção correta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86" y="4620939"/>
            <a:ext cx="949666" cy="8837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0" y="4606946"/>
            <a:ext cx="920376" cy="8785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578" y="4606946"/>
            <a:ext cx="892486" cy="8785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256" y="2543950"/>
            <a:ext cx="764570" cy="1086494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68" y="4164822"/>
            <a:ext cx="683102" cy="683102"/>
          </a:xfrm>
          <a:prstGeom prst="rect">
            <a:avLst/>
          </a:prstGeom>
        </p:spPr>
      </p:pic>
      <p:sp>
        <p:nvSpPr>
          <p:cNvPr id="33" name="Retângulo 32"/>
          <p:cNvSpPr/>
          <p:nvPr/>
        </p:nvSpPr>
        <p:spPr>
          <a:xfrm>
            <a:off x="2519154" y="1818042"/>
            <a:ext cx="6772181" cy="32936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 dirty="0">
              <a:solidFill>
                <a:prstClr val="white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634291" y="2341388"/>
            <a:ext cx="45087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3600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Respostas corretas:  </a:t>
            </a:r>
          </a:p>
          <a:p>
            <a:endParaRPr lang="pt-PT" sz="36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r>
              <a:rPr lang="pt-PT" sz="3600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Respostas Incorretas:</a:t>
            </a:r>
            <a:endParaRPr lang="pt-PT" sz="36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862270" y="2301305"/>
            <a:ext cx="815865" cy="65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7872741" y="3361358"/>
            <a:ext cx="815865" cy="65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>
                <a:solidFill>
                  <a:prstClr val="white"/>
                </a:solidFill>
              </a:rPr>
              <a:t>0</a:t>
            </a:r>
            <a:endParaRPr lang="pt-PT" sz="3200" dirty="0">
              <a:solidFill>
                <a:prstClr val="white"/>
              </a:solidFill>
            </a:endParaRP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46616" y="4135797"/>
            <a:ext cx="930078" cy="9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a disciplina: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Português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Estudo do Meio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Matemática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Inglês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1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 teste: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1: Cores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35133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2: Estações do Ano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76" y="2000358"/>
            <a:ext cx="442855" cy="4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4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</a:t>
            </a:r>
            <a:r>
              <a:rPr lang="pt-PT" b="1" spc="50" dirty="0" err="1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Colors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7073" y="2274551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 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470142" y="3957759"/>
            <a:ext cx="29445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Seleciona a opção correta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34379" y="4492135"/>
            <a:ext cx="1566091" cy="11068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000" b="1" dirty="0">
              <a:solidFill>
                <a:prstClr val="white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739672" y="4507463"/>
            <a:ext cx="1566091" cy="11068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600" b="1" dirty="0">
              <a:solidFill>
                <a:prstClr val="white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944966" y="4492134"/>
            <a:ext cx="1566091" cy="1106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400" b="1" dirty="0">
              <a:solidFill>
                <a:prstClr val="white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8896" y="3212347"/>
            <a:ext cx="930078" cy="93007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38" y="1168043"/>
            <a:ext cx="442855" cy="44285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72" y="2401297"/>
            <a:ext cx="1576855" cy="15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a disciplina: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Português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Estudo do Meio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Matemática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Inglês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80" y="3676196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 tipo de teste: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palavras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Leitura de textos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Interpretação através de imagens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847" y="338312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Selecione o teste: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1: O menino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8" y="2865111"/>
            <a:ext cx="38868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2: a Galinha e o Gato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49075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Teste 3: Uma família de periquitos</a:t>
            </a:r>
            <a:endParaRPr lang="pt-PT" sz="2000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45" y="1982613"/>
            <a:ext cx="595493" cy="5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1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/>
          <a:lstStyle/>
          <a:p>
            <a:r>
              <a:rPr lang="pt-PT" sz="2800" dirty="0"/>
              <a:t>Servidor</a:t>
            </a:r>
          </a:p>
          <a:p>
            <a:pPr lvl="1"/>
            <a:r>
              <a:rPr lang="pt-PT" sz="2800" dirty="0"/>
              <a:t>Envia informação das Escolas, Professores, alunos e testes para a aplicação </a:t>
            </a:r>
            <a:r>
              <a:rPr lang="pt-PT" sz="2800" dirty="0" err="1"/>
              <a:t>Android</a:t>
            </a:r>
            <a:endParaRPr lang="pt-PT" sz="2800" dirty="0"/>
          </a:p>
          <a:p>
            <a:pPr lvl="1"/>
            <a:r>
              <a:rPr lang="pt-PT" sz="2800" dirty="0"/>
              <a:t>Recebe as informações de correção dos testes da aplicação.</a:t>
            </a:r>
          </a:p>
          <a:p>
            <a:pPr lvl="1"/>
            <a:r>
              <a:rPr lang="pt-PT" sz="2800" dirty="0"/>
              <a:t>Guarda as informações nas Base de Dados</a:t>
            </a:r>
          </a:p>
          <a:p>
            <a:pPr marL="457200" lvl="1" indent="0">
              <a:buNone/>
            </a:pPr>
            <a:endParaRPr lang="pt-PT" dirty="0" smtClean="0"/>
          </a:p>
          <a:p>
            <a:endParaRPr lang="en-US" dirty="0"/>
          </a:p>
          <a:p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9854" y="833081"/>
            <a:ext cx="6954591" cy="104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Funcionalidades Existentes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</a:t>
            </a:r>
            <a:r>
              <a:rPr lang="pt-PT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Aluno: </a:t>
            </a:r>
            <a:r>
              <a:rPr lang="pt-PT" i="1" u="sng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1. Alberto Marques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627" y="1031713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 Teste 1: O menino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17296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4254" y="4062014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	O menino estava feliz e contente…</a:t>
            </a:r>
            <a:endParaRPr lang="pt-PT" i="1" u="sng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06524" y="3242891"/>
            <a:ext cx="914676" cy="9146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0270" y="4465242"/>
            <a:ext cx="1204859" cy="11430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7641" y="4468291"/>
            <a:ext cx="1174983" cy="112539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1892" y="4465241"/>
            <a:ext cx="1283948" cy="11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>
            <a:normAutofit/>
          </a:bodyPr>
          <a:lstStyle/>
          <a:p>
            <a:endParaRPr lang="pt-PT" sz="3600" dirty="0" smtClean="0"/>
          </a:p>
          <a:p>
            <a:endParaRPr lang="pt-PT" sz="3600" dirty="0" smtClean="0"/>
          </a:p>
          <a:p>
            <a:endParaRPr lang="en-US" sz="3600" dirty="0"/>
          </a:p>
          <a:p>
            <a:endParaRPr lang="pt-PT" sz="36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>
            <a:normAutofit/>
          </a:bodyPr>
          <a:lstStyle/>
          <a:p>
            <a:endParaRPr lang="pt-PT" sz="3600" dirty="0" smtClean="0"/>
          </a:p>
          <a:p>
            <a:endParaRPr lang="pt-PT" sz="3600" dirty="0" smtClean="0"/>
          </a:p>
          <a:p>
            <a:endParaRPr lang="en-US" sz="3600" dirty="0"/>
          </a:p>
          <a:p>
            <a:endParaRPr lang="pt-PT" sz="3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9854" y="833081"/>
            <a:ext cx="8667481" cy="1047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Funcionalidades em Desenvolvimento</a:t>
            </a:r>
          </a:p>
          <a:p>
            <a:pPr marL="0" indent="0">
              <a:buNone/>
            </a:pP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21346" y="2200141"/>
            <a:ext cx="8564451" cy="41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 smtClean="0"/>
              <a:t>Servidor (</a:t>
            </a:r>
            <a:r>
              <a:rPr lang="pt-PT" sz="2800" dirty="0" err="1" smtClean="0"/>
              <a:t>Backoffice</a:t>
            </a:r>
            <a:r>
              <a:rPr lang="pt-PT" sz="2800" dirty="0" smtClean="0"/>
              <a:t>)</a:t>
            </a:r>
          </a:p>
          <a:p>
            <a:pPr lvl="1"/>
            <a:r>
              <a:rPr lang="pt-PT" sz="2400" dirty="0" smtClean="0"/>
              <a:t>Formulários de inserção de conteúdos (Escolas, Professores, alunos, testes)</a:t>
            </a:r>
          </a:p>
          <a:p>
            <a:pPr marL="457200" lvl="1" indent="0">
              <a:buFont typeface="Wingdings 3" charset="2"/>
              <a:buNone/>
            </a:pPr>
            <a:endParaRPr lang="pt-PT" dirty="0" smtClean="0"/>
          </a:p>
          <a:p>
            <a:endParaRPr lang="en-US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42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>
            <a:normAutofit/>
          </a:bodyPr>
          <a:lstStyle/>
          <a:p>
            <a:endParaRPr lang="pt-PT" sz="3600" dirty="0" smtClean="0"/>
          </a:p>
          <a:p>
            <a:endParaRPr lang="pt-PT" sz="3600" dirty="0" smtClean="0"/>
          </a:p>
          <a:p>
            <a:endParaRPr lang="en-US" sz="3600" dirty="0"/>
          </a:p>
          <a:p>
            <a:endParaRPr lang="pt-PT" sz="3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9854" y="833081"/>
            <a:ext cx="8667481" cy="104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Protótipo Exploratório</a:t>
            </a:r>
          </a:p>
          <a:p>
            <a:pPr marL="0" indent="0">
              <a:buNone/>
            </a:pP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0" y="9597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483734" y="4730496"/>
            <a:ext cx="4662152" cy="923330"/>
            <a:chOff x="3863662" y="5142619"/>
            <a:chExt cx="4662152" cy="923330"/>
          </a:xfrm>
        </p:grpSpPr>
        <p:sp>
          <p:nvSpPr>
            <p:cNvPr id="5" name="Retângulo 4"/>
            <p:cNvSpPr/>
            <p:nvPr/>
          </p:nvSpPr>
          <p:spPr>
            <a:xfrm>
              <a:off x="3863662" y="5151549"/>
              <a:ext cx="4662152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prstClr val="white"/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863662" y="5142619"/>
              <a:ext cx="4662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PT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pt-PT" dirty="0" smtClean="0">
                  <a:solidFill>
                    <a:prstClr val="black"/>
                  </a:solidFill>
                </a:rPr>
                <a:t>Entrar</a:t>
              </a:r>
            </a:p>
            <a:p>
              <a:pPr algn="ctr"/>
              <a:endParaRPr lang="pt-PT" dirty="0">
                <a:solidFill>
                  <a:prstClr val="black"/>
                </a:solidFill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29" y="1323442"/>
            <a:ext cx="1867161" cy="186716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99402" y="2957986"/>
            <a:ext cx="3935629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Letrinhas </a:t>
            </a:r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  <a:p>
            <a:pPr algn="ctr"/>
            <a:r>
              <a:rPr lang="pt-PT" sz="1600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Agrupamento de Escolas Artur Gonçalves</a:t>
            </a:r>
            <a:endParaRPr lang="pt-PT" sz="1400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2" y="4892135"/>
            <a:ext cx="987380" cy="9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1" y="9462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38689" y="2469942"/>
            <a:ext cx="2220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178864" y="2469942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E.B. 2,3 Dr. António Chora Barroso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03554" y="2469941"/>
            <a:ext cx="17895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Centro Escolar da Meia Via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59789" y="2469940"/>
            <a:ext cx="16735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Centro Escolar de Riachos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87" y="1467768"/>
            <a:ext cx="1002174" cy="100217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46" y="1467766"/>
            <a:ext cx="1002174" cy="100217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6" y="1467766"/>
            <a:ext cx="1002174" cy="100217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78" y="1467766"/>
            <a:ext cx="1002174" cy="1002174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052587" y="4502560"/>
            <a:ext cx="1938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E.B. 1 de Sta. Maria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975233" y="4502560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Jardim de Infância de Sta. Maria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751243" y="4504217"/>
            <a:ext cx="2040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E.B. 1 com jardim de Infância de Liteiros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693710" y="4502558"/>
            <a:ext cx="20881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E.B. 1 com Jardim de Infância de Parceiros de Igreja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61" y="3500386"/>
            <a:ext cx="1002174" cy="100217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07" y="3500386"/>
            <a:ext cx="1002174" cy="1002174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80" y="3500384"/>
            <a:ext cx="1002174" cy="100217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52" y="3500384"/>
            <a:ext cx="1002174" cy="100217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10" y="1661759"/>
            <a:ext cx="1526455" cy="152645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43" y="948943"/>
            <a:ext cx="518823" cy="5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6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Escola Básica e Secundária Artur Gonçalves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08" y="1991760"/>
            <a:ext cx="888174" cy="8896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40" y="1991760"/>
            <a:ext cx="888174" cy="8896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01" y="3818414"/>
            <a:ext cx="888174" cy="8896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617" y="1992845"/>
            <a:ext cx="888174" cy="8896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67" y="1876367"/>
            <a:ext cx="1070192" cy="107019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48" y="3728145"/>
            <a:ext cx="1070192" cy="107019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371150" y="29881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Prof. Ângela Cruz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66300" y="2946559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Prof. Liliana Santos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774434" y="2991192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Prof. Márcio Figueiredo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2988183"/>
            <a:ext cx="16564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Prof. Manuela Ferrão 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432432" y="4798337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Prof. Marisa Leitão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86498" y="48362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</a:rPr>
              <a:t>Prof. Luís Gomes</a:t>
            </a:r>
            <a:endParaRPr lang="pt-PT" b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5B9BD5">
                    <a:alpha val="40000"/>
                  </a:srgb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59" y="218750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9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563</TotalTime>
  <Words>1127</Words>
  <Application>Microsoft Office PowerPoint</Application>
  <PresentationFormat>Ecrã Panorâmico</PresentationFormat>
  <Paragraphs>306</Paragraphs>
  <Slides>41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41</vt:i4>
      </vt:variant>
    </vt:vector>
  </HeadingPairs>
  <TitlesOfParts>
    <vt:vector size="49" baseType="lpstr">
      <vt:lpstr>Batang</vt:lpstr>
      <vt:lpstr>Arial</vt:lpstr>
      <vt:lpstr>Calibri</vt:lpstr>
      <vt:lpstr>Calibri Light</vt:lpstr>
      <vt:lpstr>Trebuchet MS</vt:lpstr>
      <vt:lpstr>Wingdings 3</vt:lpstr>
      <vt:lpstr>Facet</vt:lpstr>
      <vt:lpstr>Tema do Office</vt:lpstr>
      <vt:lpstr>Instituto Politécnico de Tomar Engenharia informática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Protótipos de outros tipos de teste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de Tomar</dc:title>
  <dc:creator>Artur</dc:creator>
  <cp:lastModifiedBy>Artur Gomes</cp:lastModifiedBy>
  <cp:revision>53</cp:revision>
  <dcterms:created xsi:type="dcterms:W3CDTF">2014-03-21T17:38:07Z</dcterms:created>
  <dcterms:modified xsi:type="dcterms:W3CDTF">2014-05-13T21:59:02Z</dcterms:modified>
</cp:coreProperties>
</file>