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96" r:id="rId6"/>
    <p:sldId id="299" r:id="rId7"/>
    <p:sldId id="300" r:id="rId8"/>
    <p:sldId id="270" r:id="rId9"/>
    <p:sldId id="298" r:id="rId10"/>
    <p:sldId id="301" r:id="rId11"/>
    <p:sldId id="307" r:id="rId12"/>
    <p:sldId id="302" r:id="rId13"/>
    <p:sldId id="306" r:id="rId14"/>
    <p:sldId id="297" r:id="rId15"/>
    <p:sldId id="303" r:id="rId16"/>
    <p:sldId id="304" r:id="rId17"/>
    <p:sldId id="305" r:id="rId18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>
        <p:scale>
          <a:sx n="100" d="100"/>
          <a:sy n="100" d="100"/>
        </p:scale>
        <p:origin x="-480" y="-49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2" r:id="rId13"/>
    <p:sldLayoutId id="2147483660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549128"/>
            <a:ext cx="6400800" cy="1172468"/>
          </a:xfrm>
        </p:spPr>
        <p:txBody>
          <a:bodyPr/>
          <a:lstStyle/>
          <a:p>
            <a:r>
              <a:rPr lang="pt-PT" dirty="0" smtClean="0"/>
              <a:t>Ponto de situação.</a:t>
            </a:r>
          </a:p>
          <a:p>
            <a:r>
              <a:rPr lang="pt-PT" dirty="0" smtClean="0"/>
              <a:t>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12912"/>
            <a:ext cx="8229600" cy="952500"/>
          </a:xfrm>
        </p:spPr>
        <p:txBody>
          <a:bodyPr/>
          <a:lstStyle/>
          <a:p>
            <a:r>
              <a:rPr lang="pt-PT" dirty="0" smtClean="0"/>
              <a:t>Versão 0.2 do S.I.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408337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André Carvalho     Alexandre Carvalho     Luís Oliveira</a:t>
            </a:r>
          </a:p>
          <a:p>
            <a:pPr algn="ctr">
              <a:tabLst>
                <a:tab pos="180000" algn="l"/>
              </a:tabLst>
            </a:pPr>
            <a:r>
              <a:rPr lang="pt-PT" dirty="0" smtClean="0"/>
              <a:t>Bruno Duque    João Carvalho     Joni Correia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quarter" idx="13"/>
          </p:nvPr>
        </p:nvSpPr>
        <p:spPr>
          <a:xfrm>
            <a:off x="2051720" y="337221"/>
            <a:ext cx="5040560" cy="396044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DadosImg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getItemById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id)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SQLiteDatabase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db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1849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getReadableDatabase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b="1" dirty="0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pt-PT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query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i="1" dirty="0" smtClean="0">
                <a:solidFill>
                  <a:srgbClr val="0066FF"/>
                </a:solidFill>
                <a:latin typeface="Consolas"/>
              </a:rPr>
              <a:t>// Nome da tabela</a:t>
            </a:r>
            <a:endParaRPr lang="pt-PT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TABLE_IMAGES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// </a:t>
            </a:r>
            <a:r>
              <a:rPr lang="en-US" i="1" dirty="0" err="1" smtClean="0">
                <a:solidFill>
                  <a:srgbClr val="0066FF"/>
                </a:solidFill>
                <a:latin typeface="Consolas"/>
              </a:rPr>
              <a:t>Colunas</a:t>
            </a:r>
            <a:endParaRPr lang="en-US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 {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KEY_IMAGE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},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i="1" dirty="0" smtClean="0">
                <a:solidFill>
                  <a:srgbClr val="0066FF"/>
                </a:solidFill>
                <a:latin typeface="Consolas"/>
              </a:rPr>
              <a:t>// </a:t>
            </a:r>
            <a:r>
              <a:rPr lang="pt-PT" i="1" dirty="0" smtClean="0">
                <a:solidFill>
                  <a:srgbClr val="0066FF"/>
                </a:solidFill>
                <a:latin typeface="Consolas"/>
              </a:rPr>
              <a:t>Seleção</a:t>
            </a:r>
            <a:endParaRPr lang="pt-PT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36A07"/>
                </a:solidFill>
                <a:latin typeface="Consolas"/>
              </a:rPr>
              <a:t>"=?"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// </a:t>
            </a:r>
            <a:r>
              <a:rPr lang="en-US" i="1" dirty="0" err="1" smtClean="0">
                <a:solidFill>
                  <a:srgbClr val="0066FF"/>
                </a:solidFill>
                <a:latin typeface="Consolas"/>
              </a:rPr>
              <a:t>Outros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 </a:t>
            </a:r>
            <a:r>
              <a:rPr lang="en-US" i="1" dirty="0" err="1" smtClean="0">
                <a:solidFill>
                  <a:srgbClr val="0066FF"/>
                </a:solidFill>
                <a:latin typeface="Consolas"/>
              </a:rPr>
              <a:t>argumentos</a:t>
            </a:r>
            <a:endParaRPr lang="en-US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 {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String.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valueOf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(id)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//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Continua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Obter dados duma base de dados </a:t>
            </a:r>
            <a:r>
              <a:rPr lang="pt-PT" dirty="0" err="1" smtClean="0"/>
              <a:t>SQLite</a:t>
            </a:r>
            <a:r>
              <a:rPr lang="pt-PT" dirty="0" smtClean="0"/>
              <a:t> (1/1).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799692" y="337221"/>
            <a:ext cx="5544616" cy="396044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(cursor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!=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585CF6"/>
                </a:solidFill>
                <a:latin typeface="Consolas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moveToFirst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i="1" dirty="0" smtClean="0">
                <a:solidFill>
                  <a:srgbClr val="0066FF"/>
                </a:solidFill>
                <a:latin typeface="Consolas"/>
              </a:rPr>
              <a:t>// Colocar as os valores das colunas num </a:t>
            </a:r>
            <a:r>
              <a:rPr lang="pt-PT" i="1" dirty="0" smtClean="0">
                <a:solidFill>
                  <a:srgbClr val="0066FF"/>
                </a:solidFill>
                <a:latin typeface="Consolas"/>
              </a:rPr>
              <a:t>objeto</a:t>
            </a:r>
            <a:endParaRPr lang="pt-PT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DadosImg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imagem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DadosImg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00CD"/>
                </a:solidFill>
                <a:latin typeface="Consolas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1" i="1" dirty="0" smtClean="0">
                <a:solidFill>
                  <a:srgbClr val="0066FF"/>
                </a:solidFill>
                <a:latin typeface="Consolas"/>
              </a:rPr>
              <a:t>// </a:t>
            </a:r>
            <a:r>
              <a:rPr lang="en-US" b="1" i="1" dirty="0" err="1" smtClean="0">
                <a:solidFill>
                  <a:srgbClr val="0066FF"/>
                </a:solidFill>
                <a:latin typeface="Consolas"/>
              </a:rPr>
              <a:t>int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00CD"/>
                </a:solidFill>
                <a:latin typeface="Consolas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b="1" i="1" dirty="0" smtClean="0">
                <a:solidFill>
                  <a:srgbClr val="0066FF"/>
                </a:solidFill>
                <a:latin typeface="Consolas"/>
              </a:rPr>
              <a:t>// String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pt-PT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getBlob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PT" b="1" dirty="0" smtClean="0">
                <a:solidFill>
                  <a:srgbClr val="0000CD"/>
                </a:solidFill>
                <a:latin typeface="Consolas"/>
              </a:rPr>
              <a:t>2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b="1" i="1" dirty="0" smtClean="0">
                <a:solidFill>
                  <a:srgbClr val="0066FF"/>
                </a:solidFill>
                <a:latin typeface="Consolas"/>
              </a:rPr>
              <a:t>// byte[]</a:t>
            </a:r>
            <a:endParaRPr lang="pt-PT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b="1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 imagem;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dirty="0" smtClean="0">
              <a:solidFill>
                <a:srgbClr val="000000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i="1" dirty="0" smtClean="0">
                <a:solidFill>
                  <a:srgbClr val="0066FF"/>
                </a:solidFill>
                <a:latin typeface="Consolas"/>
              </a:rPr>
              <a:t>// Algo correu mal. O item provavelmente não existe.</a:t>
            </a:r>
            <a:endParaRPr lang="pt-PT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b="1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 err="1" smtClean="0">
                <a:solidFill>
                  <a:srgbClr val="585CF6"/>
                </a:solidFill>
                <a:latin typeface="Consolas"/>
              </a:rPr>
              <a:t>null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Obter dados duma base de dados </a:t>
            </a:r>
            <a:r>
              <a:rPr lang="pt-PT" dirty="0" err="1" smtClean="0"/>
              <a:t>SQLite</a:t>
            </a:r>
            <a:r>
              <a:rPr lang="pt-PT" dirty="0" smtClean="0"/>
              <a:t> (2/2).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Planos para v0.3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 que temos para fazer.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Autenticação e autorização de utilizadores e da </a:t>
            </a:r>
            <a:r>
              <a:rPr lang="pt-PT" dirty="0" err="1" smtClean="0"/>
              <a:t>app</a:t>
            </a:r>
            <a:r>
              <a:rPr lang="pt-PT" dirty="0" smtClean="0"/>
              <a:t>;</a:t>
            </a:r>
          </a:p>
          <a:p>
            <a:r>
              <a:rPr lang="pt-PT" dirty="0" smtClean="0"/>
              <a:t>Estabilizar as rotas do servidor para uma estrutura lógica;</a:t>
            </a:r>
          </a:p>
          <a:p>
            <a:r>
              <a:rPr lang="pt-PT" dirty="0" smtClean="0"/>
              <a:t>Implementar métodos de sincronização automática com a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Back-Office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Criar formulários de suporte à criação (e geração) dos vários tipos de testes;</a:t>
            </a:r>
          </a:p>
          <a:p>
            <a:r>
              <a:rPr lang="pt-PT" dirty="0" smtClean="0"/>
              <a:t>(?) Criar formulários de suporte à correção de testes;</a:t>
            </a:r>
          </a:p>
          <a:p>
            <a:r>
              <a:rPr lang="pt-PT" dirty="0" smtClean="0"/>
              <a:t>Experimentar formas de gravar áudio e edição de imagens diretamente no browser.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Obter um ficheiro de áudio do servidor, e reproduzi-lo;</a:t>
            </a:r>
          </a:p>
          <a:p>
            <a:r>
              <a:rPr lang="pt-PT" dirty="0" smtClean="0"/>
              <a:t>Guardar esse áudio na base de dados </a:t>
            </a:r>
            <a:r>
              <a:rPr lang="pt-PT" dirty="0" err="1" smtClean="0"/>
              <a:t>SQLite</a:t>
            </a:r>
            <a:r>
              <a:rPr lang="pt-PT" dirty="0" smtClean="0"/>
              <a:t>;</a:t>
            </a:r>
          </a:p>
          <a:p>
            <a:r>
              <a:rPr lang="pt-PT" dirty="0" smtClean="0"/>
              <a:t>Obter um ficheiro de áudio da base de dados </a:t>
            </a:r>
            <a:r>
              <a:rPr lang="pt-PT" dirty="0" err="1" smtClean="0"/>
              <a:t>SQLite</a:t>
            </a:r>
            <a:r>
              <a:rPr lang="pt-PT" dirty="0" smtClean="0"/>
              <a:t> e reproduzi-lo;</a:t>
            </a:r>
          </a:p>
          <a:p>
            <a:r>
              <a:rPr lang="pt-PT" dirty="0" smtClean="0"/>
              <a:t>Implementar o método de sincronização.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Ponto de situação.</a:t>
            </a:r>
          </a:p>
          <a:p>
            <a:r>
              <a:rPr lang="pt-PT" dirty="0" smtClean="0"/>
              <a:t> Demonstrações de </a:t>
            </a:r>
            <a:r>
              <a:rPr lang="pt-PT" dirty="0" err="1" smtClean="0"/>
              <a:t>SQLite</a:t>
            </a:r>
            <a:r>
              <a:rPr lang="pt-PT" dirty="0" smtClean="0"/>
              <a:t> em </a:t>
            </a:r>
            <a:r>
              <a:rPr lang="pt-PT" dirty="0" err="1" smtClean="0"/>
              <a:t>Android</a:t>
            </a:r>
            <a:r>
              <a:rPr lang="pt-PT" dirty="0" smtClean="0"/>
              <a:t>.</a:t>
            </a:r>
          </a:p>
          <a:p>
            <a:r>
              <a:rPr lang="pt-PT" dirty="0" smtClean="0"/>
              <a:t>Planos para v0.3.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Ponto de situação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 que </a:t>
            </a:r>
            <a:r>
              <a:rPr lang="pt-PT" dirty="0" smtClean="0"/>
              <a:t>já </a:t>
            </a:r>
            <a:r>
              <a:rPr lang="pt-PT" dirty="0" smtClean="0"/>
              <a:t>está </a:t>
            </a:r>
            <a:r>
              <a:rPr lang="pt-PT" dirty="0" smtClean="0"/>
              <a:t>feito.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Boa parte dos pedidos para a v0.2 já foram feitos na v0.1 (GET, POST</a:t>
            </a:r>
            <a:r>
              <a:rPr lang="pt-PT" dirty="0" smtClean="0"/>
              <a:t>);</a:t>
            </a:r>
            <a:endParaRPr lang="pt-PT" dirty="0" smtClean="0"/>
          </a:p>
          <a:p>
            <a:r>
              <a:rPr lang="pt-PT" dirty="0" smtClean="0"/>
              <a:t>Foram implementados métodos que recebem e enviam dados binários;</a:t>
            </a:r>
          </a:p>
          <a:p>
            <a:r>
              <a:rPr lang="pt-PT" dirty="0" smtClean="0"/>
              <a:t>Testaram-se alguns </a:t>
            </a:r>
            <a:r>
              <a:rPr lang="pt-PT" dirty="0" smtClean="0"/>
              <a:t>formulários para </a:t>
            </a:r>
            <a:r>
              <a:rPr lang="pt-PT" dirty="0" smtClean="0"/>
              <a:t>inserção de conteúdos na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Os métodos de GET e POST foram alterados de forma a permitir receber dados binários em Base64 </a:t>
            </a:r>
            <a:r>
              <a:rPr lang="pt-PT" dirty="0" err="1" smtClean="0"/>
              <a:t>encoding</a:t>
            </a:r>
            <a:r>
              <a:rPr lang="pt-PT" dirty="0" smtClean="0"/>
              <a:t>;</a:t>
            </a:r>
          </a:p>
          <a:p>
            <a:r>
              <a:rPr lang="pt-PT" dirty="0" smtClean="0"/>
              <a:t>A </a:t>
            </a:r>
            <a:r>
              <a:rPr lang="pt-PT" dirty="0" err="1" smtClean="0"/>
              <a:t>app</a:t>
            </a:r>
            <a:r>
              <a:rPr lang="pt-PT" dirty="0" smtClean="0"/>
              <a:t> já consegue tanto enviar como receber dados duma base de dados </a:t>
            </a:r>
            <a:r>
              <a:rPr lang="pt-PT" dirty="0" err="1" smtClean="0"/>
              <a:t>SQLite</a:t>
            </a:r>
            <a:r>
              <a:rPr lang="pt-PT" dirty="0" smtClean="0"/>
              <a:t>, </a:t>
            </a:r>
            <a:r>
              <a:rPr lang="pt-PT" dirty="0" err="1" smtClean="0"/>
              <a:t>incluíndo</a:t>
            </a:r>
            <a:r>
              <a:rPr lang="pt-PT" dirty="0" smtClean="0"/>
              <a:t> dados binários (imagens).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SQLite</a:t>
            </a:r>
            <a:r>
              <a:rPr lang="pt-PT" dirty="0" smtClean="0"/>
              <a:t> em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colocação e tratamento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quarter" idx="13"/>
          </p:nvPr>
        </p:nvSpPr>
        <p:spPr>
          <a:xfrm>
            <a:off x="2411760" y="1201316"/>
            <a:ext cx="4320480" cy="3096344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@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// De </a:t>
            </a:r>
            <a:r>
              <a:rPr lang="en-US" i="1" dirty="0" err="1" smtClean="0">
                <a:solidFill>
                  <a:srgbClr val="0066FF"/>
                </a:solidFill>
                <a:latin typeface="Consolas"/>
              </a:rPr>
              <a:t>SQLiteOpenHelper</a:t>
            </a:r>
            <a:endParaRPr lang="en-US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onCreate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SQLiteDatabase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db)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createTableString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36A07"/>
                </a:solidFill>
                <a:latin typeface="Consolas"/>
              </a:rPr>
              <a:t>"CREATE TABLE 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TABLE_IMAGES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36A07"/>
                </a:solidFill>
                <a:latin typeface="Consolas"/>
              </a:rPr>
              <a:t>"("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36A07"/>
                </a:solidFill>
                <a:latin typeface="Consolas"/>
              </a:rPr>
              <a:t>" INTEGER PRIMARY KEY,"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36A07"/>
                </a:solidFill>
                <a:latin typeface="Consolas"/>
              </a:rPr>
              <a:t>" TEXT,"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KEY_IMAGE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dirty="0" smtClean="0">
                <a:solidFill>
                  <a:srgbClr val="036A07"/>
                </a:solidFill>
                <a:latin typeface="Consolas"/>
              </a:rPr>
              <a:t>" BLOB"</a:t>
            </a:r>
            <a:r>
              <a:rPr lang="pt-P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dirty="0" smtClean="0">
                <a:solidFill>
                  <a:srgbClr val="036A07"/>
                </a:solidFill>
                <a:latin typeface="Consolas"/>
              </a:rPr>
              <a:t>")"</a:t>
            </a:r>
            <a:r>
              <a:rPr lang="pt-PT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dirty="0" smtClean="0">
              <a:solidFill>
                <a:srgbClr val="000000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pt-PT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execSQL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createTableString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PT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uma tabela em </a:t>
            </a:r>
            <a:r>
              <a:rPr lang="pt-PT" dirty="0" err="1" smtClean="0"/>
              <a:t>SQLite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quarter" idx="13"/>
          </p:nvPr>
        </p:nvSpPr>
        <p:spPr>
          <a:xfrm>
            <a:off x="1871700" y="1057300"/>
            <a:ext cx="5400600" cy="324036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addNewItem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DadosImg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image)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SQLiteDatabase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db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1849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getWritableDatabase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ContentValues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values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ContentValues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values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put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image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());  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// String</a:t>
            </a:r>
            <a:endParaRPr lang="en-US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values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put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KEY_IMAGE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image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getImage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());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// byte[]</a:t>
            </a:r>
            <a:endParaRPr lang="en-US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i="1" dirty="0" smtClean="0">
                <a:solidFill>
                  <a:srgbClr val="0066FF"/>
                </a:solidFill>
                <a:latin typeface="Consolas"/>
              </a:rPr>
              <a:t>// Insert dos dados</a:t>
            </a:r>
            <a:endParaRPr lang="en-US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insert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TABLE_CONTACTS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585CF6"/>
                </a:solidFill>
                <a:latin typeface="Consolas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values);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pt-PT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close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Guardar dados numa tabela </a:t>
            </a:r>
            <a:r>
              <a:rPr lang="pt-PT" dirty="0" err="1" smtClean="0"/>
              <a:t>SQLite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quarter" idx="13"/>
          </p:nvPr>
        </p:nvSpPr>
        <p:spPr>
          <a:xfrm>
            <a:off x="1871700" y="1417340"/>
            <a:ext cx="5148572" cy="288032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deleteImage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DadosImg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image)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SQLiteDatabase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db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1849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getWritableDatabase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TABLE_IMAGES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C5060B"/>
                </a:solidFill>
                <a:latin typeface="Consolas"/>
              </a:rPr>
              <a:t>KEY_ID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36A07"/>
                </a:solidFill>
                <a:latin typeface="Consolas"/>
              </a:rPr>
              <a:t>" = ?"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 {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String.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valueOf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image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pt-PT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pt-PT" b="1" dirty="0" err="1" smtClean="0">
                <a:solidFill>
                  <a:srgbClr val="000000"/>
                </a:solidFill>
                <a:latin typeface="Consolas"/>
              </a:rPr>
              <a:t>close</a:t>
            </a:r>
            <a:r>
              <a:rPr lang="pt-PT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PT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Eliminar dados duma tabela </a:t>
            </a:r>
            <a:r>
              <a:rPr lang="pt-PT" dirty="0" err="1" smtClean="0"/>
              <a:t>SQLite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576</Words>
  <Application>Microsoft Office PowerPoint</Application>
  <PresentationFormat>Apresentação no Ecrã (16:10)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Tema do Office</vt:lpstr>
      <vt:lpstr>Esquemas de Título</vt:lpstr>
      <vt:lpstr>Modelo de apresentação personalizado</vt:lpstr>
      <vt:lpstr>Versão 0.2 do S.I.</vt:lpstr>
      <vt:lpstr>Conteúdos</vt:lpstr>
      <vt:lpstr>Ponto de situação</vt:lpstr>
      <vt:lpstr>WebService</vt:lpstr>
      <vt:lpstr>App</vt:lpstr>
      <vt:lpstr>SQLite em Android</vt:lpstr>
      <vt:lpstr>Diapositivo 7</vt:lpstr>
      <vt:lpstr>Diapositivo 8</vt:lpstr>
      <vt:lpstr>Diapositivo 9</vt:lpstr>
      <vt:lpstr>Diapositivo 10</vt:lpstr>
      <vt:lpstr>Diapositivo 11</vt:lpstr>
      <vt:lpstr>Planos para v0.3</vt:lpstr>
      <vt:lpstr>WebService</vt:lpstr>
      <vt:lpstr>Back-Office</vt:lpstr>
      <vt:lpstr>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145</cp:revision>
  <dcterms:created xsi:type="dcterms:W3CDTF">2014-03-23T22:16:14Z</dcterms:created>
  <dcterms:modified xsi:type="dcterms:W3CDTF">2014-04-11T00:11:32Z</dcterms:modified>
</cp:coreProperties>
</file>