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706827bc7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706827bc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706827bc7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706827bc7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706827bc7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706827bc7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706827bc7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706827bc7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706827bc7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706827bc7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706827bc7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706827bc7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706827bc7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706827bc7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706827bc7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706827bc7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706827bc7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706827bc7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706827bc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706827bc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706827bc7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706827bc7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706827bc7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706827bc7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06827bc7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06827bc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06827bc7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06827bc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706827bc7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706827bc7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706827bc7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706827bc7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706827bc7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706827bc7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46500" y="1260150"/>
            <a:ext cx="5689500" cy="26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latin typeface="Comic Sans MS"/>
                <a:ea typeface="Comic Sans MS"/>
                <a:cs typeface="Comic Sans MS"/>
                <a:sym typeface="Comic Sans MS"/>
              </a:rPr>
              <a:t>Exploring venues in Varanasi,India using Foursquare Api and Zomato Api	</a:t>
            </a:r>
            <a:endParaRPr sz="38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latin typeface="Comfortaa"/>
                <a:ea typeface="Comfortaa"/>
                <a:cs typeface="Comfortaa"/>
                <a:sym typeface="Comfortaa"/>
              </a:rPr>
              <a:t>Rating</a:t>
            </a:r>
            <a:endParaRPr sz="3500">
              <a:latin typeface="Comfortaa"/>
              <a:ea typeface="Comfortaa"/>
              <a:cs typeface="Comfortaa"/>
              <a:sym typeface="Comfortaa"/>
            </a:endParaRPr>
          </a:p>
        </p:txBody>
      </p:sp>
      <p:sp>
        <p:nvSpPr>
          <p:cNvPr id="189" name="Google Shape;189;p22"/>
          <p:cNvSpPr txBox="1"/>
          <p:nvPr/>
        </p:nvSpPr>
        <p:spPr>
          <a:xfrm>
            <a:off x="990600" y="3009900"/>
            <a:ext cx="4203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Now, we will take a look at the ratings of the venues.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As a visitor, you’d like to know the places that have good rated venues.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We can plot a bar chart of the ratings of all venues and the count of each rating to see  what is the average rating across all venues.</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We see that the ratings range from 1.0 to 5.0.</a:t>
            </a:r>
            <a:endParaRPr/>
          </a:p>
          <a:p>
            <a:pPr indent="0" lvl="0" marL="0" rtl="0" algn="l">
              <a:spcBef>
                <a:spcPts val="0"/>
              </a:spcBef>
              <a:spcAft>
                <a:spcPts val="0"/>
              </a:spcAft>
              <a:buNone/>
            </a:pPr>
            <a:r>
              <a:rPr lang="en"/>
              <a:t>The plot reveals that maximum venues have a rating close to 3.5 and 4.0</a:t>
            </a:r>
            <a:endParaRPr/>
          </a:p>
        </p:txBody>
      </p:sp>
      <p:pic>
        <p:nvPicPr>
          <p:cNvPr id="195" name="Google Shape;195;p23"/>
          <p:cNvPicPr preferRelativeResize="0"/>
          <p:nvPr/>
        </p:nvPicPr>
        <p:blipFill>
          <a:blip r:embed="rId3">
            <a:alphaModFix/>
          </a:blip>
          <a:stretch>
            <a:fillRect/>
          </a:stretch>
        </p:blipFill>
        <p:spPr>
          <a:xfrm>
            <a:off x="152400" y="152400"/>
            <a:ext cx="8585199" cy="400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297500" y="1034150"/>
            <a:ext cx="7782900" cy="553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25"/>
              <a:t>The visitor might also be interested in knowing where actually are the high rated venues located.</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1200"/>
              </a:spcAft>
              <a:buSzPts val="275"/>
              <a:buNone/>
            </a:pPr>
            <a:r>
              <a:t/>
            </a:r>
            <a:endParaRPr sz="1425"/>
          </a:p>
        </p:txBody>
      </p:sp>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Venues Location</a:t>
            </a:r>
            <a:endParaRPr sz="2800"/>
          </a:p>
        </p:txBody>
      </p:sp>
      <p:pic>
        <p:nvPicPr>
          <p:cNvPr id="202" name="Google Shape;202;p24"/>
          <p:cNvPicPr preferRelativeResize="0"/>
          <p:nvPr/>
        </p:nvPicPr>
        <p:blipFill>
          <a:blip r:embed="rId3">
            <a:alphaModFix/>
          </a:blip>
          <a:stretch>
            <a:fillRect/>
          </a:stretch>
        </p:blipFill>
        <p:spPr>
          <a:xfrm>
            <a:off x="1297500" y="1587350"/>
            <a:ext cx="7038899" cy="3039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can also plot the venues based on their price range and see which areas have what priced  venues.</a:t>
            </a:r>
            <a:endParaRPr sz="1600"/>
          </a:p>
          <a:p>
            <a:pPr indent="0" lvl="0" marL="0" rtl="0" algn="l">
              <a:spcBef>
                <a:spcPts val="1200"/>
              </a:spcBef>
              <a:spcAft>
                <a:spcPts val="0"/>
              </a:spcAft>
              <a:buNone/>
            </a:pPr>
            <a:r>
              <a:rPr lang="en" sz="1600"/>
              <a:t>In the below graph:</a:t>
            </a:r>
            <a:endParaRPr sz="1600"/>
          </a:p>
          <a:p>
            <a:pPr indent="-330200" lvl="0" marL="457200" rtl="0" algn="l">
              <a:spcBef>
                <a:spcPts val="1200"/>
              </a:spcBef>
              <a:spcAft>
                <a:spcPts val="0"/>
              </a:spcAft>
              <a:buSzPts val="1600"/>
              <a:buChar char="●"/>
            </a:pPr>
            <a:r>
              <a:rPr lang="en" sz="1600"/>
              <a:t>where high priced venues are marked by orange and red</a:t>
            </a:r>
            <a:endParaRPr sz="1600"/>
          </a:p>
          <a:p>
            <a:pPr indent="-330200" lvl="0" marL="457200" rtl="0" algn="l">
              <a:spcBef>
                <a:spcPts val="0"/>
              </a:spcBef>
              <a:spcAft>
                <a:spcPts val="0"/>
              </a:spcAft>
              <a:buSzPts val="1600"/>
              <a:buChar char="●"/>
            </a:pPr>
            <a:r>
              <a:rPr lang="en" sz="1600"/>
              <a:t>while the low priced venues are marked with green and dark green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290775" y="1397000"/>
            <a:ext cx="8562425" cy="35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will now cluster all these venues based on their price range, location and  more to identify similar venues and the relationship amongst them.</a:t>
            </a:r>
            <a:endParaRPr sz="1700"/>
          </a:p>
          <a:p>
            <a:pPr indent="-336550" lvl="0" marL="457200" rtl="0" algn="l">
              <a:spcBef>
                <a:spcPts val="0"/>
              </a:spcBef>
              <a:spcAft>
                <a:spcPts val="0"/>
              </a:spcAft>
              <a:buSzPts val="1700"/>
              <a:buChar char="●"/>
            </a:pPr>
            <a:r>
              <a:rPr lang="en" sz="1700"/>
              <a:t>We’ll cluster the venues into two separate groups.</a:t>
            </a:r>
            <a:endParaRPr sz="1700"/>
          </a:p>
          <a:p>
            <a:pPr indent="-336550" lvl="0" marL="457200" rtl="0" algn="l">
              <a:spcBef>
                <a:spcPts val="0"/>
              </a:spcBef>
              <a:spcAft>
                <a:spcPts val="0"/>
              </a:spcAft>
              <a:buSzPts val="1700"/>
              <a:buChar char="●"/>
            </a:pPr>
            <a:r>
              <a:rPr lang="en" sz="1700"/>
              <a:t>Indicated as Green and Red</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1" type="body"/>
          </p:nvPr>
        </p:nvSpPr>
        <p:spPr>
          <a:xfrm>
            <a:off x="152400" y="4381500"/>
            <a:ext cx="6936000" cy="663600"/>
          </a:xfrm>
          <a:prstGeom prst="rect">
            <a:avLst/>
          </a:prstGeom>
        </p:spPr>
        <p:txBody>
          <a:bodyPr anchorCtr="0" anchor="ctr" bIns="91425" lIns="91425" spcFirstLastPara="1" rIns="91425" wrap="square" tIns="91425">
            <a:noAutofit/>
          </a:bodyPr>
          <a:lstStyle/>
          <a:p>
            <a:pPr indent="-228600" lvl="0" marL="762000" rtl="0" algn="l">
              <a:lnSpc>
                <a:spcPct val="95000"/>
              </a:lnSpc>
              <a:spcBef>
                <a:spcPts val="400"/>
              </a:spcBef>
              <a:spcAft>
                <a:spcPts val="0"/>
              </a:spcAft>
              <a:buSzPts val="605"/>
              <a:buNone/>
            </a:pPr>
            <a:r>
              <a:rPr lang="en" sz="1160">
                <a:solidFill>
                  <a:srgbClr val="FFFFFF"/>
                </a:solidFill>
                <a:latin typeface="Arial"/>
                <a:ea typeface="Arial"/>
                <a:cs typeface="Arial"/>
                <a:sym typeface="Arial"/>
              </a:rPr>
              <a:t>1. The first cluster (green) is spread across the fooding areas.</a:t>
            </a:r>
            <a:endParaRPr sz="1160">
              <a:solidFill>
                <a:srgbClr val="FFFFFF"/>
              </a:solidFill>
              <a:latin typeface="Arial"/>
              <a:ea typeface="Arial"/>
              <a:cs typeface="Arial"/>
              <a:sym typeface="Arial"/>
            </a:endParaRPr>
          </a:p>
          <a:p>
            <a:pPr indent="-228600" lvl="0" marL="762000" rtl="0" algn="l">
              <a:lnSpc>
                <a:spcPct val="95000"/>
              </a:lnSpc>
              <a:spcBef>
                <a:spcPts val="200"/>
              </a:spcBef>
              <a:spcAft>
                <a:spcPts val="0"/>
              </a:spcAft>
              <a:buSzPts val="605"/>
              <a:buNone/>
            </a:pPr>
            <a:r>
              <a:rPr lang="en" sz="1160">
                <a:solidFill>
                  <a:srgbClr val="FFFFFF"/>
                </a:solidFill>
                <a:latin typeface="Arial"/>
                <a:ea typeface="Arial"/>
                <a:cs typeface="Arial"/>
                <a:sym typeface="Arial"/>
              </a:rPr>
              <a:t>2. The second cluster (red) is very sparsely spread in Hotel areas.</a:t>
            </a:r>
            <a:endParaRPr sz="1160">
              <a:solidFill>
                <a:srgbClr val="FFFFFF"/>
              </a:solidFill>
              <a:latin typeface="Arial"/>
              <a:ea typeface="Arial"/>
              <a:cs typeface="Arial"/>
              <a:sym typeface="Arial"/>
            </a:endParaRPr>
          </a:p>
          <a:p>
            <a:pPr indent="-228600" lvl="0" marL="762000" rtl="0" algn="l">
              <a:lnSpc>
                <a:spcPct val="95000"/>
              </a:lnSpc>
              <a:spcBef>
                <a:spcPts val="200"/>
              </a:spcBef>
              <a:spcAft>
                <a:spcPts val="0"/>
              </a:spcAft>
              <a:buSzPts val="605"/>
              <a:buNone/>
            </a:pPr>
            <a:r>
              <a:rPr lang="en" sz="1160">
                <a:solidFill>
                  <a:srgbClr val="FFFFFF"/>
                </a:solidFill>
                <a:latin typeface="Arial"/>
                <a:ea typeface="Arial"/>
                <a:cs typeface="Arial"/>
                <a:sym typeface="Arial"/>
              </a:rPr>
              <a:t>3. The third cluster(blue) is spread across Cafe areas.</a:t>
            </a:r>
            <a:endParaRPr sz="1215">
              <a:solidFill>
                <a:srgbClr val="FFFFFF"/>
              </a:solidFill>
            </a:endParaRPr>
          </a:p>
        </p:txBody>
      </p:sp>
      <p:pic>
        <p:nvPicPr>
          <p:cNvPr id="225" name="Google Shape;225;p28"/>
          <p:cNvPicPr preferRelativeResize="0"/>
          <p:nvPr/>
        </p:nvPicPr>
        <p:blipFill>
          <a:blip r:embed="rId3">
            <a:alphaModFix/>
          </a:blip>
          <a:stretch>
            <a:fillRect/>
          </a:stretch>
        </p:blipFill>
        <p:spPr>
          <a:xfrm>
            <a:off x="152400" y="152400"/>
            <a:ext cx="7355489" cy="410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idx="1" type="body"/>
          </p:nvPr>
        </p:nvSpPr>
        <p:spPr>
          <a:xfrm>
            <a:off x="1297500" y="1567550"/>
            <a:ext cx="7038900" cy="3118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After collecting data from the Foursquare and Zomato APIs, we got a list of 47 different venues.</a:t>
            </a:r>
            <a:endParaRPr sz="1700"/>
          </a:p>
          <a:p>
            <a:pPr indent="-336550" lvl="0" marL="457200" rtl="0" algn="l">
              <a:spcBef>
                <a:spcPts val="0"/>
              </a:spcBef>
              <a:spcAft>
                <a:spcPts val="0"/>
              </a:spcAft>
              <a:buSzPts val="1700"/>
              <a:buChar char="●"/>
            </a:pPr>
            <a:r>
              <a:rPr lang="en" sz="1700"/>
              <a:t>We identified that from the total set of venues, majority of them were Hotel and Pizza Places.</a:t>
            </a:r>
            <a:endParaRPr sz="1700"/>
          </a:p>
          <a:p>
            <a:pPr indent="-336550" lvl="0" marL="457200" rtl="0" algn="l">
              <a:spcBef>
                <a:spcPts val="0"/>
              </a:spcBef>
              <a:spcAft>
                <a:spcPts val="0"/>
              </a:spcAft>
              <a:buSzPts val="1700"/>
              <a:buChar char="●"/>
            </a:pPr>
            <a:r>
              <a:rPr lang="en" sz="1700"/>
              <a:t>While the ratings range from 1 to 5, majority venues have ratings close to 4.</a:t>
            </a:r>
            <a:endParaRPr sz="1700"/>
          </a:p>
          <a:p>
            <a:pPr indent="-336550" lvl="0" marL="457200" rtl="0" algn="l">
              <a:spcBef>
                <a:spcPts val="0"/>
              </a:spcBef>
              <a:spcAft>
                <a:spcPts val="0"/>
              </a:spcAft>
              <a:buSzPts val="1700"/>
              <a:buChar char="●"/>
            </a:pPr>
            <a:r>
              <a:rPr lang="en" sz="1700"/>
              <a:t>Finally, through clusters we identified that there are many venues which are relatively lower  priced but have an average rating of 3.57.</a:t>
            </a:r>
            <a:endParaRPr sz="1700"/>
          </a:p>
          <a:p>
            <a:pPr indent="-336550" lvl="0" marL="457200" rtl="0" algn="l">
              <a:spcBef>
                <a:spcPts val="0"/>
              </a:spcBef>
              <a:spcAft>
                <a:spcPts val="0"/>
              </a:spcAft>
              <a:buSzPts val="1700"/>
              <a:buChar char="●"/>
            </a:pPr>
            <a:r>
              <a:rPr lang="en" sz="1700"/>
              <a:t>On the other hand, there are few venues which are high priced and have average rating of 4.0</a:t>
            </a:r>
            <a:endParaRPr sz="1700"/>
          </a:p>
        </p:txBody>
      </p:sp>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Results and Discussion</a:t>
            </a:r>
            <a:endParaRPr sz="2800"/>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After collecting data from the Foursquare and Zomato APIs, we got a list of 41 different venues.</a:t>
            </a:r>
            <a:endParaRPr sz="1500"/>
          </a:p>
          <a:p>
            <a:pPr indent="-323850" lvl="0" marL="457200" rtl="0" algn="l">
              <a:spcBef>
                <a:spcPts val="0"/>
              </a:spcBef>
              <a:spcAft>
                <a:spcPts val="0"/>
              </a:spcAft>
              <a:buSzPts val="1500"/>
              <a:buChar char="●"/>
            </a:pPr>
            <a:r>
              <a:rPr lang="en" sz="1500"/>
              <a:t>We identified that from the total set of venues, majority of them were Hotel and Pizza Places.</a:t>
            </a:r>
            <a:endParaRPr sz="1500"/>
          </a:p>
          <a:p>
            <a:pPr indent="-323850" lvl="0" marL="457200" rtl="0" algn="l">
              <a:spcBef>
                <a:spcPts val="0"/>
              </a:spcBef>
              <a:spcAft>
                <a:spcPts val="0"/>
              </a:spcAft>
              <a:buSzPts val="1500"/>
              <a:buChar char="●"/>
            </a:pPr>
            <a:r>
              <a:rPr lang="en" sz="1500"/>
              <a:t>While the ratings range from 1 to 5, majority venues have ratings close to 4.</a:t>
            </a:r>
            <a:endParaRPr sz="1500"/>
          </a:p>
          <a:p>
            <a:pPr indent="-323850" lvl="0" marL="457200" rtl="0" algn="l">
              <a:spcBef>
                <a:spcPts val="0"/>
              </a:spcBef>
              <a:spcAft>
                <a:spcPts val="0"/>
              </a:spcAft>
              <a:buSzPts val="1500"/>
              <a:buChar char="●"/>
            </a:pPr>
            <a:r>
              <a:rPr lang="en" sz="1500"/>
              <a:t>Finally, through clusters we identified that there are many venues which are relatively lower  priced but have an average rating of 3.57.</a:t>
            </a:r>
            <a:endParaRPr sz="1500"/>
          </a:p>
          <a:p>
            <a:pPr indent="-323850" lvl="0" marL="457200" rtl="0" algn="l">
              <a:spcBef>
                <a:spcPts val="0"/>
              </a:spcBef>
              <a:spcAft>
                <a:spcPts val="0"/>
              </a:spcAft>
              <a:buSzPts val="1500"/>
              <a:buChar char="●"/>
            </a:pPr>
            <a:r>
              <a:rPr lang="en" sz="1500"/>
              <a:t>On the other hand, there are few venues which are high priced and have average rating of 4.0</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idx="1" type="body"/>
          </p:nvPr>
        </p:nvSpPr>
        <p:spPr>
          <a:xfrm>
            <a:off x="0" y="1567550"/>
            <a:ext cx="9144000" cy="137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912"/>
              <a:t>I worked on a Capstone project where I used the Foursquare API and Zomato API to fetch  location, rating and price information of various venues in Varanasi, India. In this  presentation, I’ll discuss my approach of combining the data from both APIs and drawing  meaningful information from the same.</a:t>
            </a:r>
            <a:endParaRPr sz="1912"/>
          </a:p>
          <a:p>
            <a:pPr indent="0" lvl="0" marL="0" rtl="0" algn="l">
              <a:lnSpc>
                <a:spcPct val="105000"/>
              </a:lnSpc>
              <a:spcBef>
                <a:spcPts val="1200"/>
              </a:spcBef>
              <a:spcAft>
                <a:spcPts val="0"/>
              </a:spcAft>
              <a:buSzPts val="688"/>
              <a:buNone/>
            </a:pPr>
            <a:r>
              <a:t/>
            </a:r>
            <a:endParaRPr sz="1912"/>
          </a:p>
          <a:p>
            <a:pPr indent="0" lvl="0" marL="0" rtl="0" algn="l">
              <a:lnSpc>
                <a:spcPct val="105000"/>
              </a:lnSpc>
              <a:spcBef>
                <a:spcPts val="1200"/>
              </a:spcBef>
              <a:spcAft>
                <a:spcPts val="1200"/>
              </a:spcAft>
              <a:buSzPts val="688"/>
              <a:buNone/>
            </a:pPr>
            <a:r>
              <a:t/>
            </a:r>
            <a:endParaRPr sz="19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5" name="Google Shape;145;p15"/>
          <p:cNvSpPr txBox="1"/>
          <p:nvPr>
            <p:ph idx="1" type="body"/>
          </p:nvPr>
        </p:nvSpPr>
        <p:spPr>
          <a:xfrm>
            <a:off x="1155700" y="1567550"/>
            <a:ext cx="7180800" cy="3105900"/>
          </a:xfrm>
          <a:prstGeom prst="rect">
            <a:avLst/>
          </a:prstGeom>
        </p:spPr>
        <p:txBody>
          <a:bodyPr anchorCtr="0" anchor="t" bIns="91425" lIns="91425" spcFirstLastPara="1" rIns="91425" wrap="square" tIns="91425">
            <a:noAutofit/>
          </a:bodyPr>
          <a:lstStyle/>
          <a:p>
            <a:pPr indent="-343058" lvl="0" marL="457200" rtl="0" algn="l">
              <a:lnSpc>
                <a:spcPct val="95000"/>
              </a:lnSpc>
              <a:spcBef>
                <a:spcPts val="0"/>
              </a:spcBef>
              <a:spcAft>
                <a:spcPts val="0"/>
              </a:spcAft>
              <a:buSzPts val="1803"/>
              <a:buAutoNum type="arabicPeriod"/>
            </a:pPr>
            <a:r>
              <a:rPr lang="en" sz="1802"/>
              <a:t>Whenever a person searches for a venue in a new city, they’re highly interested in the best  places that the city has to offer. The person might want to know how good a given restaurant is  or the price range it falls under.</a:t>
            </a:r>
            <a:endParaRPr sz="1802"/>
          </a:p>
          <a:p>
            <a:pPr indent="-343058" lvl="0" marL="457200" rtl="0" algn="l">
              <a:lnSpc>
                <a:spcPct val="95000"/>
              </a:lnSpc>
              <a:spcBef>
                <a:spcPts val="0"/>
              </a:spcBef>
              <a:spcAft>
                <a:spcPts val="0"/>
              </a:spcAft>
              <a:buSzPts val="1803"/>
              <a:buAutoNum type="arabicPeriod"/>
            </a:pPr>
            <a:r>
              <a:rPr lang="en" sz="1802"/>
              <a:t>This extra information would help decide which venue to choose amongst the many venues in  the city.</a:t>
            </a:r>
            <a:endParaRPr sz="1802"/>
          </a:p>
          <a:p>
            <a:pPr indent="-343058" lvl="0" marL="457200" rtl="0" algn="l">
              <a:lnSpc>
                <a:spcPct val="95000"/>
              </a:lnSpc>
              <a:spcBef>
                <a:spcPts val="0"/>
              </a:spcBef>
              <a:spcAft>
                <a:spcPts val="0"/>
              </a:spcAft>
              <a:buSzPts val="1803"/>
              <a:buAutoNum type="arabicPeriod"/>
            </a:pPr>
            <a:r>
              <a:rPr lang="en" sz="1802"/>
              <a:t>Combining the location of the venues in the city with their price and rating information would  surely help visitors in a city make better informed decisions about the places they should visit.</a:t>
            </a:r>
            <a:endParaRPr sz="1802"/>
          </a:p>
          <a:p>
            <a:pPr indent="-343058" lvl="0" marL="457200" rtl="0" algn="l">
              <a:lnSpc>
                <a:spcPct val="95000"/>
              </a:lnSpc>
              <a:spcBef>
                <a:spcPts val="0"/>
              </a:spcBef>
              <a:spcAft>
                <a:spcPts val="0"/>
              </a:spcAft>
              <a:buSzPts val="1803"/>
              <a:buAutoNum type="arabicPeriod"/>
            </a:pPr>
            <a:r>
              <a:rPr lang="en" sz="1802"/>
              <a:t>This project explores various venues in Varanasi and attributes the data based on user ratings  and average price.</a:t>
            </a:r>
            <a:endParaRPr sz="1802"/>
          </a:p>
          <a:p>
            <a:pPr indent="0" lvl="0" marL="0" rtl="0" algn="l">
              <a:lnSpc>
                <a:spcPct val="95000"/>
              </a:lnSpc>
              <a:spcBef>
                <a:spcPts val="1200"/>
              </a:spcBef>
              <a:spcAft>
                <a:spcPts val="0"/>
              </a:spcAft>
              <a:buSzPts val="1018"/>
              <a:buNone/>
            </a:pPr>
            <a:r>
              <a:t/>
            </a:r>
            <a:endParaRPr sz="1802"/>
          </a:p>
          <a:p>
            <a:pPr indent="0" lvl="0" marL="0" rtl="0" algn="l">
              <a:lnSpc>
                <a:spcPct val="95000"/>
              </a:lnSpc>
              <a:spcBef>
                <a:spcPts val="1200"/>
              </a:spcBef>
              <a:spcAft>
                <a:spcPts val="0"/>
              </a:spcAft>
              <a:buSzPts val="1018"/>
              <a:buNone/>
            </a:pPr>
            <a:r>
              <a:t/>
            </a:r>
            <a:endParaRPr sz="1802"/>
          </a:p>
          <a:p>
            <a:pPr indent="0" lvl="0" marL="0" rtl="0" algn="l">
              <a:lnSpc>
                <a:spcPct val="95000"/>
              </a:lnSpc>
              <a:spcBef>
                <a:spcPts val="1200"/>
              </a:spcBef>
              <a:spcAft>
                <a:spcPts val="1200"/>
              </a:spcAft>
              <a:buSzPts val="1018"/>
              <a:buNone/>
            </a:pPr>
            <a:r>
              <a:t/>
            </a:r>
            <a:endParaRPr sz="18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Discussion</a:t>
            </a:r>
            <a:endParaRPr/>
          </a:p>
        </p:txBody>
      </p:sp>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data has been collected from two APIs, Foursquare API and Zomato API.</a:t>
            </a:r>
            <a:endParaRPr sz="1700"/>
          </a:p>
          <a:p>
            <a:pPr indent="-336550" lvl="0" marL="457200" rtl="0" algn="l">
              <a:spcBef>
                <a:spcPts val="0"/>
              </a:spcBef>
              <a:spcAft>
                <a:spcPts val="0"/>
              </a:spcAft>
              <a:buSzPts val="1700"/>
              <a:buChar char="●"/>
            </a:pPr>
            <a:r>
              <a:rPr lang="en" sz="1700"/>
              <a:t>Using the Foursquare explore API (which gives venues recommendations), I fetched venues up  to a range of 6 kilometers from the center of Varanasi and collected their names, categories and  locations (latitude and longitude).</a:t>
            </a:r>
            <a:endParaRPr sz="1700"/>
          </a:p>
          <a:p>
            <a:pPr indent="-336550" lvl="0" marL="457200" rtl="0" algn="l">
              <a:spcBef>
                <a:spcPts val="0"/>
              </a:spcBef>
              <a:spcAft>
                <a:spcPts val="0"/>
              </a:spcAft>
              <a:buSzPts val="1700"/>
              <a:buChar char="●"/>
            </a:pPr>
            <a:r>
              <a:rPr lang="en" sz="1700"/>
              <a:t>After extracting over 41 locations using the Foursquare API, the latitude and longitude values  were used to fetch the venue details using Zomato API.</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52700" y="76200"/>
            <a:ext cx="4519300" cy="3937000"/>
          </a:xfrm>
          <a:prstGeom prst="rect">
            <a:avLst/>
          </a:prstGeom>
          <a:noFill/>
          <a:ln>
            <a:noFill/>
          </a:ln>
        </p:spPr>
      </p:pic>
      <p:pic>
        <p:nvPicPr>
          <p:cNvPr id="157" name="Google Shape;157;p17"/>
          <p:cNvPicPr preferRelativeResize="0"/>
          <p:nvPr/>
        </p:nvPicPr>
        <p:blipFill>
          <a:blip r:embed="rId4">
            <a:alphaModFix/>
          </a:blip>
          <a:stretch>
            <a:fillRect/>
          </a:stretch>
        </p:blipFill>
        <p:spPr>
          <a:xfrm>
            <a:off x="4851400" y="76200"/>
            <a:ext cx="4292601" cy="3937000"/>
          </a:xfrm>
          <a:prstGeom prst="rect">
            <a:avLst/>
          </a:prstGeom>
          <a:noFill/>
          <a:ln>
            <a:noFill/>
          </a:ln>
        </p:spPr>
      </p:pic>
      <p:sp>
        <p:nvSpPr>
          <p:cNvPr id="158" name="Google Shape;158;p17"/>
          <p:cNvSpPr txBox="1"/>
          <p:nvPr/>
        </p:nvSpPr>
        <p:spPr>
          <a:xfrm>
            <a:off x="0" y="4165600"/>
            <a:ext cx="381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Lato"/>
                <a:ea typeface="Lato"/>
                <a:cs typeface="Lato"/>
                <a:sym typeface="Lato"/>
              </a:rPr>
              <a:t>Venues retrieved from Foursquare API</a:t>
            </a:r>
            <a:endParaRPr sz="1500">
              <a:solidFill>
                <a:srgbClr val="FFFFFF"/>
              </a:solidFill>
              <a:latin typeface="Lato"/>
              <a:ea typeface="Lato"/>
              <a:cs typeface="Lato"/>
              <a:sym typeface="Lato"/>
            </a:endParaRPr>
          </a:p>
        </p:txBody>
      </p:sp>
      <p:sp>
        <p:nvSpPr>
          <p:cNvPr id="159" name="Google Shape;159;p17"/>
          <p:cNvSpPr txBox="1"/>
          <p:nvPr/>
        </p:nvSpPr>
        <p:spPr>
          <a:xfrm>
            <a:off x="4914900" y="4165600"/>
            <a:ext cx="381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Lato"/>
                <a:ea typeface="Lato"/>
                <a:cs typeface="Lato"/>
                <a:sym typeface="Lato"/>
              </a:rPr>
              <a:t>Venues retrieved from Zomato API</a:t>
            </a:r>
            <a:endParaRPr sz="15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65" name="Google Shape;165;p18"/>
          <p:cNvSpPr txBox="1"/>
          <p:nvPr>
            <p:ph idx="1" type="body"/>
          </p:nvPr>
        </p:nvSpPr>
        <p:spPr>
          <a:xfrm>
            <a:off x="1092200" y="1567550"/>
            <a:ext cx="7244100" cy="3360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As a first step, I retrieve the venues in Varanasi from Foursquare and Zomato APIs.</a:t>
            </a:r>
            <a:endParaRPr sz="1700"/>
          </a:p>
          <a:p>
            <a:pPr indent="-336550" lvl="0" marL="457200" rtl="0" algn="l">
              <a:spcBef>
                <a:spcPts val="0"/>
              </a:spcBef>
              <a:spcAft>
                <a:spcPts val="0"/>
              </a:spcAft>
              <a:buSzPts val="1700"/>
              <a:buChar char="●"/>
            </a:pPr>
            <a:r>
              <a:rPr lang="en" sz="1700"/>
              <a:t>I extract the location data from the Foursquare API for all venues up to a distance of 4  kilometers from the center of Varanasi.</a:t>
            </a:r>
            <a:endParaRPr sz="1700"/>
          </a:p>
          <a:p>
            <a:pPr indent="-336550" lvl="0" marL="457200" rtl="0" algn="l">
              <a:spcBef>
                <a:spcPts val="0"/>
              </a:spcBef>
              <a:spcAft>
                <a:spcPts val="0"/>
              </a:spcAft>
              <a:buSzPts val="1700"/>
              <a:buChar char="●"/>
            </a:pPr>
            <a:r>
              <a:rPr lang="en" sz="1700"/>
              <a:t>Using this, I fetch the venue information including price and rating data from Zomato API.</a:t>
            </a:r>
            <a:endParaRPr sz="1700"/>
          </a:p>
          <a:p>
            <a:pPr indent="-336550" lvl="0" marL="457200" rtl="0" algn="l">
              <a:spcBef>
                <a:spcPts val="0"/>
              </a:spcBef>
              <a:spcAft>
                <a:spcPts val="0"/>
              </a:spcAft>
              <a:buSzPts val="1700"/>
              <a:buChar char="●"/>
            </a:pPr>
            <a:r>
              <a:rPr lang="en" sz="1700"/>
              <a:t>Using data cleaning, the dataset from the two APIs will be combined based on the venue names,  latitude, and longitude values.</a:t>
            </a:r>
            <a:endParaRPr sz="1700"/>
          </a:p>
          <a:p>
            <a:pPr indent="-336550" lvl="0" marL="457200" rtl="0" algn="l">
              <a:spcBef>
                <a:spcPts val="0"/>
              </a:spcBef>
              <a:spcAft>
                <a:spcPts val="0"/>
              </a:spcAft>
              <a:buSzPts val="1700"/>
              <a:buChar char="●"/>
            </a:pPr>
            <a:r>
              <a:rPr lang="en" sz="1700"/>
              <a:t>The final data will include the venue name, category, address, latitude, longitude, rating, price  range, and average cost per person.</a:t>
            </a:r>
            <a:endParaRPr sz="1700"/>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5100">
                <a:latin typeface="Comic Sans MS"/>
                <a:ea typeface="Comic Sans MS"/>
                <a:cs typeface="Comic Sans MS"/>
                <a:sym typeface="Comic Sans MS"/>
              </a:rPr>
              <a:t>Analysis</a:t>
            </a:r>
            <a:endParaRPr b="1" sz="5100">
              <a:latin typeface="Comic Sans MS"/>
              <a:ea typeface="Comic Sans MS"/>
              <a:cs typeface="Comic Sans MS"/>
              <a:sym typeface="Comic Sans MS"/>
            </a:endParaRPr>
          </a:p>
        </p:txBody>
      </p:sp>
      <p:sp>
        <p:nvSpPr>
          <p:cNvPr id="171" name="Google Shape;171;p19"/>
          <p:cNvSpPr txBox="1"/>
          <p:nvPr/>
        </p:nvSpPr>
        <p:spPr>
          <a:xfrm>
            <a:off x="939800" y="3149600"/>
            <a:ext cx="397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During the analysis phase, I explored the venue categories, the rating distribution of the  venues and the price range across the map of Varanasi.</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latin typeface="Comfortaa"/>
                <a:ea typeface="Comfortaa"/>
                <a:cs typeface="Comfortaa"/>
                <a:sym typeface="Comfortaa"/>
              </a:rPr>
              <a:t>Categories</a:t>
            </a:r>
            <a:endParaRPr sz="3500">
              <a:latin typeface="Comfortaa"/>
              <a:ea typeface="Comfortaa"/>
              <a:cs typeface="Comfortaa"/>
              <a:sym typeface="Comfortaa"/>
            </a:endParaRPr>
          </a:p>
        </p:txBody>
      </p:sp>
      <p:sp>
        <p:nvSpPr>
          <p:cNvPr id="177" name="Google Shape;177;p20"/>
          <p:cNvSpPr txBox="1"/>
          <p:nvPr/>
        </p:nvSpPr>
        <p:spPr>
          <a:xfrm>
            <a:off x="990600" y="3009900"/>
            <a:ext cx="420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As we extracted categories from the Foursquare API, identifying what type of venues are most  popular in the city would really be helpful. We plot a bar chart for the same.</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812725" y="4305375"/>
            <a:ext cx="7810500" cy="5238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58"/>
              <a:buNone/>
            </a:pPr>
            <a:r>
              <a:rPr lang="en" sz="1697"/>
              <a:t>It appears that the majority venues in Varanasi are either Hotel or Pizza Places.</a:t>
            </a:r>
            <a:endParaRPr sz="1697"/>
          </a:p>
          <a:p>
            <a:pPr indent="0" lvl="0" marL="0" rtl="0" algn="l">
              <a:lnSpc>
                <a:spcPct val="90000"/>
              </a:lnSpc>
              <a:spcBef>
                <a:spcPts val="0"/>
              </a:spcBef>
              <a:spcAft>
                <a:spcPts val="0"/>
              </a:spcAft>
              <a:buSzPts val="358"/>
              <a:buNone/>
            </a:pPr>
            <a:r>
              <a:t/>
            </a:r>
            <a:endParaRPr sz="622"/>
          </a:p>
          <a:p>
            <a:pPr indent="0" lvl="0" marL="0" rtl="0" algn="l">
              <a:lnSpc>
                <a:spcPct val="90000"/>
              </a:lnSpc>
              <a:spcBef>
                <a:spcPts val="0"/>
              </a:spcBef>
              <a:spcAft>
                <a:spcPts val="0"/>
              </a:spcAft>
              <a:buSzPts val="358"/>
              <a:buNone/>
            </a:pPr>
            <a:r>
              <a:t/>
            </a:r>
            <a:endParaRPr sz="622"/>
          </a:p>
        </p:txBody>
      </p:sp>
      <p:pic>
        <p:nvPicPr>
          <p:cNvPr id="183" name="Google Shape;183;p21"/>
          <p:cNvPicPr preferRelativeResize="0"/>
          <p:nvPr/>
        </p:nvPicPr>
        <p:blipFill>
          <a:blip r:embed="rId3">
            <a:alphaModFix/>
          </a:blip>
          <a:stretch>
            <a:fillRect/>
          </a:stretch>
        </p:blipFill>
        <p:spPr>
          <a:xfrm>
            <a:off x="152400" y="152400"/>
            <a:ext cx="8470825" cy="400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