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58" r:id="rId3"/>
    <p:sldId id="260" r:id="rId4"/>
    <p:sldId id="261" r:id="rId5"/>
    <p:sldId id="262" r:id="rId6"/>
    <p:sldId id="311" r:id="rId7"/>
    <p:sldId id="264" r:id="rId8"/>
    <p:sldId id="263" r:id="rId9"/>
    <p:sldId id="265" r:id="rId10"/>
    <p:sldId id="266" r:id="rId11"/>
    <p:sldId id="267" r:id="rId12"/>
    <p:sldId id="268" r:id="rId13"/>
    <p:sldId id="269" r:id="rId14"/>
    <p:sldId id="270" r:id="rId15"/>
    <p:sldId id="271" r:id="rId16"/>
    <p:sldId id="273" r:id="rId17"/>
    <p:sldId id="297" r:id="rId18"/>
    <p:sldId id="274" r:id="rId19"/>
    <p:sldId id="298" r:id="rId20"/>
    <p:sldId id="275" r:id="rId21"/>
    <p:sldId id="299" r:id="rId22"/>
    <p:sldId id="276" r:id="rId23"/>
    <p:sldId id="301" r:id="rId24"/>
    <p:sldId id="277" r:id="rId25"/>
    <p:sldId id="300" r:id="rId26"/>
    <p:sldId id="278" r:id="rId27"/>
    <p:sldId id="308" r:id="rId28"/>
    <p:sldId id="279" r:id="rId29"/>
    <p:sldId id="302" r:id="rId30"/>
    <p:sldId id="280" r:id="rId31"/>
    <p:sldId id="303" r:id="rId32"/>
    <p:sldId id="281" r:id="rId33"/>
    <p:sldId id="304" r:id="rId34"/>
    <p:sldId id="282" r:id="rId35"/>
    <p:sldId id="305" r:id="rId36"/>
    <p:sldId id="286" r:id="rId37"/>
    <p:sldId id="307" r:id="rId38"/>
    <p:sldId id="283" r:id="rId39"/>
    <p:sldId id="306" r:id="rId40"/>
    <p:sldId id="284" r:id="rId41"/>
    <p:sldId id="290" r:id="rId42"/>
    <p:sldId id="288" r:id="rId43"/>
    <p:sldId id="285" r:id="rId44"/>
    <p:sldId id="289" r:id="rId45"/>
    <p:sldId id="291" r:id="rId46"/>
    <p:sldId id="292" r:id="rId47"/>
    <p:sldId id="293" r:id="rId48"/>
    <p:sldId id="294" r:id="rId49"/>
    <p:sldId id="295" r:id="rId50"/>
    <p:sldId id="313" r:id="rId51"/>
    <p:sldId id="296" r:id="rId52"/>
    <p:sldId id="312" r:id="rId53"/>
    <p:sldId id="310"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C8BD"/>
    <a:srgbClr val="F8A28B"/>
    <a:srgbClr val="ECDA2D"/>
    <a:srgbClr val="686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7" autoAdjust="0"/>
    <p:restoredTop sz="94660"/>
  </p:normalViewPr>
  <p:slideViewPr>
    <p:cSldViewPr snapToGrid="0">
      <p:cViewPr varScale="1">
        <p:scale>
          <a:sx n="84" d="100"/>
          <a:sy n="84" d="100"/>
        </p:scale>
        <p:origin x="51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E4D04E-A147-4C8A-94A7-F57754D1BB44}" type="datetimeFigureOut">
              <a:rPr lang="en-US" smtClean="0"/>
              <a:t>7/29/2023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C83A47-0415-4BC0-8F0F-D51C3774BAA1}" type="slidenum">
              <a:rPr lang="en-US" smtClean="0"/>
              <a:t>‹#›</a:t>
            </a:fld>
            <a:endParaRPr lang="en-US"/>
          </a:p>
        </p:txBody>
      </p:sp>
    </p:spTree>
    <p:extLst>
      <p:ext uri="{BB962C8B-B14F-4D97-AF65-F5344CB8AC3E}">
        <p14:creationId xmlns:p14="http://schemas.microsoft.com/office/powerpoint/2010/main" val="4088206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C83A47-0415-4BC0-8F0F-D51C3774BAA1}" type="slidenum">
              <a:rPr lang="en-US" smtClean="0"/>
              <a:t>1</a:t>
            </a:fld>
            <a:endParaRPr lang="en-US"/>
          </a:p>
        </p:txBody>
      </p:sp>
    </p:spTree>
    <p:extLst>
      <p:ext uri="{BB962C8B-B14F-4D97-AF65-F5344CB8AC3E}">
        <p14:creationId xmlns:p14="http://schemas.microsoft.com/office/powerpoint/2010/main" val="3773496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12</a:t>
            </a:fld>
            <a:endParaRPr lang="en-US"/>
          </a:p>
        </p:txBody>
      </p:sp>
    </p:spTree>
    <p:extLst>
      <p:ext uri="{BB962C8B-B14F-4D97-AF65-F5344CB8AC3E}">
        <p14:creationId xmlns:p14="http://schemas.microsoft.com/office/powerpoint/2010/main" val="2451542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13</a:t>
            </a:fld>
            <a:endParaRPr lang="en-US"/>
          </a:p>
        </p:txBody>
      </p:sp>
    </p:spTree>
    <p:extLst>
      <p:ext uri="{BB962C8B-B14F-4D97-AF65-F5344CB8AC3E}">
        <p14:creationId xmlns:p14="http://schemas.microsoft.com/office/powerpoint/2010/main" val="3317369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16</a:t>
            </a:fld>
            <a:endParaRPr lang="en-US"/>
          </a:p>
        </p:txBody>
      </p:sp>
    </p:spTree>
    <p:extLst>
      <p:ext uri="{BB962C8B-B14F-4D97-AF65-F5344CB8AC3E}">
        <p14:creationId xmlns:p14="http://schemas.microsoft.com/office/powerpoint/2010/main" val="3417438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18</a:t>
            </a:fld>
            <a:endParaRPr lang="en-US"/>
          </a:p>
        </p:txBody>
      </p:sp>
    </p:spTree>
    <p:extLst>
      <p:ext uri="{BB962C8B-B14F-4D97-AF65-F5344CB8AC3E}">
        <p14:creationId xmlns:p14="http://schemas.microsoft.com/office/powerpoint/2010/main" val="1878856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20</a:t>
            </a:fld>
            <a:endParaRPr lang="en-US"/>
          </a:p>
        </p:txBody>
      </p:sp>
    </p:spTree>
    <p:extLst>
      <p:ext uri="{BB962C8B-B14F-4D97-AF65-F5344CB8AC3E}">
        <p14:creationId xmlns:p14="http://schemas.microsoft.com/office/powerpoint/2010/main" val="2978496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22</a:t>
            </a:fld>
            <a:endParaRPr lang="en-US"/>
          </a:p>
        </p:txBody>
      </p:sp>
    </p:spTree>
    <p:extLst>
      <p:ext uri="{BB962C8B-B14F-4D97-AF65-F5344CB8AC3E}">
        <p14:creationId xmlns:p14="http://schemas.microsoft.com/office/powerpoint/2010/main" val="2236168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24</a:t>
            </a:fld>
            <a:endParaRPr lang="en-US"/>
          </a:p>
        </p:txBody>
      </p:sp>
    </p:spTree>
    <p:extLst>
      <p:ext uri="{BB962C8B-B14F-4D97-AF65-F5344CB8AC3E}">
        <p14:creationId xmlns:p14="http://schemas.microsoft.com/office/powerpoint/2010/main" val="1935202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32</a:t>
            </a:fld>
            <a:endParaRPr lang="en-US"/>
          </a:p>
        </p:txBody>
      </p:sp>
    </p:spTree>
    <p:extLst>
      <p:ext uri="{BB962C8B-B14F-4D97-AF65-F5344CB8AC3E}">
        <p14:creationId xmlns:p14="http://schemas.microsoft.com/office/powerpoint/2010/main" val="3837197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34</a:t>
            </a:fld>
            <a:endParaRPr lang="en-US"/>
          </a:p>
        </p:txBody>
      </p:sp>
    </p:spTree>
    <p:extLst>
      <p:ext uri="{BB962C8B-B14F-4D97-AF65-F5344CB8AC3E}">
        <p14:creationId xmlns:p14="http://schemas.microsoft.com/office/powerpoint/2010/main" val="1781100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F7C83A47-0415-4BC0-8F0F-D51C3774BAA1}" type="slidenum">
              <a:rPr lang="en-US" smtClean="0"/>
              <a:t>36</a:t>
            </a:fld>
            <a:endParaRPr lang="en-US"/>
          </a:p>
        </p:txBody>
      </p:sp>
    </p:spTree>
    <p:extLst>
      <p:ext uri="{BB962C8B-B14F-4D97-AF65-F5344CB8AC3E}">
        <p14:creationId xmlns:p14="http://schemas.microsoft.com/office/powerpoint/2010/main" val="318200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C83A47-0415-4BC0-8F0F-D51C3774BAA1}" type="slidenum">
              <a:rPr lang="en-US" smtClean="0"/>
              <a:t>2</a:t>
            </a:fld>
            <a:endParaRPr lang="en-US"/>
          </a:p>
        </p:txBody>
      </p:sp>
    </p:spTree>
    <p:extLst>
      <p:ext uri="{BB962C8B-B14F-4D97-AF65-F5344CB8AC3E}">
        <p14:creationId xmlns:p14="http://schemas.microsoft.com/office/powerpoint/2010/main" val="323738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38</a:t>
            </a:fld>
            <a:endParaRPr lang="en-US"/>
          </a:p>
        </p:txBody>
      </p:sp>
    </p:spTree>
    <p:extLst>
      <p:ext uri="{BB962C8B-B14F-4D97-AF65-F5344CB8AC3E}">
        <p14:creationId xmlns:p14="http://schemas.microsoft.com/office/powerpoint/2010/main" val="2723893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C83A47-0415-4BC0-8F0F-D51C3774BAA1}" type="slidenum">
              <a:rPr lang="en-US" smtClean="0"/>
              <a:t>3</a:t>
            </a:fld>
            <a:endParaRPr lang="en-US"/>
          </a:p>
        </p:txBody>
      </p:sp>
    </p:spTree>
    <p:extLst>
      <p:ext uri="{BB962C8B-B14F-4D97-AF65-F5344CB8AC3E}">
        <p14:creationId xmlns:p14="http://schemas.microsoft.com/office/powerpoint/2010/main" val="2225280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C83A47-0415-4BC0-8F0F-D51C3774BAA1}" type="slidenum">
              <a:rPr lang="en-US" smtClean="0"/>
              <a:t>4</a:t>
            </a:fld>
            <a:endParaRPr lang="en-US"/>
          </a:p>
        </p:txBody>
      </p:sp>
    </p:spTree>
    <p:extLst>
      <p:ext uri="{BB962C8B-B14F-4D97-AF65-F5344CB8AC3E}">
        <p14:creationId xmlns:p14="http://schemas.microsoft.com/office/powerpoint/2010/main" val="4117639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5</a:t>
            </a:fld>
            <a:endParaRPr lang="en-US"/>
          </a:p>
        </p:txBody>
      </p:sp>
    </p:spTree>
    <p:extLst>
      <p:ext uri="{BB962C8B-B14F-4D97-AF65-F5344CB8AC3E}">
        <p14:creationId xmlns:p14="http://schemas.microsoft.com/office/powerpoint/2010/main" val="1841449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6</a:t>
            </a:fld>
            <a:endParaRPr lang="en-US"/>
          </a:p>
        </p:txBody>
      </p:sp>
    </p:spTree>
    <p:extLst>
      <p:ext uri="{BB962C8B-B14F-4D97-AF65-F5344CB8AC3E}">
        <p14:creationId xmlns:p14="http://schemas.microsoft.com/office/powerpoint/2010/main" val="1176093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7</a:t>
            </a:fld>
            <a:endParaRPr lang="en-US"/>
          </a:p>
        </p:txBody>
      </p:sp>
    </p:spTree>
    <p:extLst>
      <p:ext uri="{BB962C8B-B14F-4D97-AF65-F5344CB8AC3E}">
        <p14:creationId xmlns:p14="http://schemas.microsoft.com/office/powerpoint/2010/main" val="1708066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9</a:t>
            </a:fld>
            <a:endParaRPr lang="en-US"/>
          </a:p>
        </p:txBody>
      </p:sp>
    </p:spTree>
    <p:extLst>
      <p:ext uri="{BB962C8B-B14F-4D97-AF65-F5344CB8AC3E}">
        <p14:creationId xmlns:p14="http://schemas.microsoft.com/office/powerpoint/2010/main" val="381887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11</a:t>
            </a:fld>
            <a:endParaRPr lang="en-US"/>
          </a:p>
        </p:txBody>
      </p:sp>
    </p:spTree>
    <p:extLst>
      <p:ext uri="{BB962C8B-B14F-4D97-AF65-F5344CB8AC3E}">
        <p14:creationId xmlns:p14="http://schemas.microsoft.com/office/powerpoint/2010/main" val="4084139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9F799F-711D-4AAC-9630-4A4951459738}" type="datetime1">
              <a:rPr lang="en-US" smtClean="0"/>
              <a:t>7/29/2023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45284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41326F-0BD8-47B2-B629-53F059A893D2}" type="datetime1">
              <a:rPr lang="en-US" smtClean="0"/>
              <a:t>7/29/2023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69948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F82B43-351D-404A-8122-6E359CCAFFEF}" type="datetime1">
              <a:rPr lang="en-US" smtClean="0"/>
              <a:t>7/29/2023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3700517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DA54C9-2123-4872-A824-375C0DC2B20B}" type="datetime1">
              <a:rPr lang="en-US" smtClean="0"/>
              <a:t>7/29/2023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357217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26678C-D213-4395-B4F2-919CE7EA7F38}" type="datetime1">
              <a:rPr lang="en-US" smtClean="0"/>
              <a:t>7/29/2023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105594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003B9E-BD94-4E9B-96AC-AD0D3906BB91}" type="datetime1">
              <a:rPr lang="en-US" smtClean="0"/>
              <a:t>7/29/2023</a:t>
            </a:fld>
            <a:endParaRPr lang="en-US"/>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3878652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B540CE-B6AA-47C8-A583-FFACC6B760BD}" type="datetime1">
              <a:rPr lang="en-US" smtClean="0"/>
              <a:t>7/29/2023</a:t>
            </a:fld>
            <a:endParaRPr lang="en-US"/>
          </a:p>
        </p:txBody>
      </p:sp>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9" name="Slide Number Placeholder 8"/>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2242611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281AC48-1C3C-4141-8B3A-FB5C5DFBC1CD}" type="datetime1">
              <a:rPr lang="en-US" smtClean="0"/>
              <a:t>7/29/2023</a:t>
            </a:fld>
            <a:endParaRPr lang="en-US"/>
          </a:p>
        </p:txBody>
      </p:sp>
      <p:sp>
        <p:nvSpPr>
          <p:cNvPr id="4" name="Footer Placeholder 3"/>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212237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616707-81DB-4BAE-AB03-0ACE2E802F36}" type="datetime1">
              <a:rPr lang="en-US" smtClean="0"/>
              <a:t>7/29/2023</a:t>
            </a:fld>
            <a:endParaRPr lang="en-US"/>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2425534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8E0C2D-6637-4F6D-BCAA-808E5463DCD6}" type="datetime1">
              <a:rPr lang="en-US" smtClean="0"/>
              <a:t>7/29/2023</a:t>
            </a:fld>
            <a:endParaRPr lang="en-US"/>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17527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8019EF-C720-4725-8237-AE20117B811F}" type="datetime1">
              <a:rPr lang="en-US" smtClean="0"/>
              <a:t>7/29/2023</a:t>
            </a:fld>
            <a:endParaRPr lang="en-US"/>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2047475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7000">
              <a:schemeClr val="bg2">
                <a:lumMod val="84000"/>
              </a:schemeClr>
            </a:gs>
            <a:gs pos="100000">
              <a:schemeClr val="accent3">
                <a:lumMod val="97000"/>
                <a:lumOff val="3000"/>
              </a:schemeClr>
            </a:gs>
            <a:gs pos="100000">
              <a:schemeClr val="accent3">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33FD41-418E-4014-81D8-4634A5331B18}" type="datetime1">
              <a:rPr lang="en-US" smtClean="0"/>
              <a:t>7/29/2023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 2023 D.J. Davis  All Rights Reserved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20F60-09B9-42EF-ABB6-36F393D8C322}" type="slidenum">
              <a:rPr lang="en-US" smtClean="0"/>
              <a:t>‹#›</a:t>
            </a:fld>
            <a:endParaRPr lang="en-US"/>
          </a:p>
        </p:txBody>
      </p:sp>
    </p:spTree>
    <p:extLst>
      <p:ext uri="{BB962C8B-B14F-4D97-AF65-F5344CB8AC3E}">
        <p14:creationId xmlns:p14="http://schemas.microsoft.com/office/powerpoint/2010/main" val="29577171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hyperlink" Target="https://creativecommons.org/licenses/by/3.0/deed.en" TargetMode="External"/><Relationship Id="rId4" Type="http://schemas.openxmlformats.org/officeDocument/2006/relationships/hyperlink" Target="https://en.wikipedia.org/wiki/en:Creative_Common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creativecommons.org/licenses/by-sa/4.0/deed.en" TargetMode="External"/><Relationship Id="rId4" Type="http://schemas.openxmlformats.org/officeDocument/2006/relationships/hyperlink" Target="https://en.wikipedia.org/wiki/en:Creative_Common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creativecommons.org/licenses/by-sa/4.0/deed.en" TargetMode="External"/><Relationship Id="rId4" Type="http://schemas.openxmlformats.org/officeDocument/2006/relationships/hyperlink" Target="https://en.wikipedia.org/wiki/en:Creative_Commons" TargetMode="External"/></Relationships>
</file>

<file path=ppt/slides/_rels/slide37.xml.rels><?xml version="1.0" encoding="UTF-8" standalone="yes"?>
<Relationships xmlns="http://schemas.openxmlformats.org/package/2006/relationships"><Relationship Id="rId2" Type="http://schemas.openxmlformats.org/officeDocument/2006/relationships/hyperlink" Target="https://doc.rust-lang.org/book/ch17-00-oop.html"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www.apache.org/licenses/LICENSE-2.0"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cheatsheetseries.owasp.org/IndexProactiveControls.html" TargetMode="External"/><Relationship Id="rId2" Type="http://schemas.openxmlformats.org/officeDocument/2006/relationships/hyperlink" Target="https://www.cisecurity.org/" TargetMode="External"/><Relationship Id="rId1" Type="http://schemas.openxmlformats.org/officeDocument/2006/relationships/slideLayout" Target="../slideLayouts/slideLayout2.xml"/><Relationship Id="rId5" Type="http://schemas.openxmlformats.org/officeDocument/2006/relationships/image" Target="../media/image33.jpg"/><Relationship Id="rId4" Type="http://schemas.openxmlformats.org/officeDocument/2006/relationships/hyperlink" Target="https://owasp.org/www-project-api-security/"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p:spPr>
      </p:pic>
      <p:sp>
        <p:nvSpPr>
          <p:cNvPr id="3" name="Footer Placeholder 2"/>
          <p:cNvSpPr>
            <a:spLocks noGrp="1"/>
          </p:cNvSpPr>
          <p:nvPr>
            <p:ph type="ftr" sz="quarter" idx="11"/>
          </p:nvPr>
        </p:nvSpPr>
        <p:spPr/>
        <p:txBody>
          <a:bodyPr/>
          <a:lstStyle/>
          <a:p>
            <a:endParaRPr lang="en-US" dirty="0"/>
          </a:p>
        </p:txBody>
      </p:sp>
      <p:sp>
        <p:nvSpPr>
          <p:cNvPr id="2" name="Slide Number Placeholder 1"/>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897096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BASIC  -  1964  -  interpreted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buNone/>
            </a:pPr>
            <a:r>
              <a:rPr lang="en-US" sz="1600" dirty="0">
                <a:solidFill>
                  <a:srgbClr val="81C8BD"/>
                </a:solidFill>
              </a:rPr>
              <a:t>I</a:t>
            </a:r>
            <a:r>
              <a:rPr lang="en-US" sz="1600" dirty="0" smtClean="0">
                <a:solidFill>
                  <a:srgbClr val="81C8BD"/>
                </a:solidFill>
              </a:rPr>
              <a:t>n 1970s/80s versions, the interpreter also served as text editor</a:t>
            </a:r>
          </a:p>
          <a:p>
            <a:pPr marL="0" indent="0">
              <a:buNone/>
            </a:pPr>
            <a:r>
              <a:rPr lang="en-US" sz="1600" dirty="0" smtClean="0">
                <a:solidFill>
                  <a:srgbClr val="81C8BD"/>
                </a:solidFill>
              </a:rPr>
              <a:t>Upon entering a program line, the interpreter tokenized keywords to save on memory space and increase program execution speed.  Originally a teaching language; widely-used on PCs and mid-range systems</a:t>
            </a:r>
          </a:p>
          <a:p>
            <a:pPr marL="0" indent="0">
              <a:buNone/>
            </a:pPr>
            <a:r>
              <a:rPr lang="en-US" sz="1600" dirty="0" smtClean="0">
                <a:solidFill>
                  <a:srgbClr val="81C8BD"/>
                </a:solidFill>
              </a:rPr>
              <a:t>Program terminated on invalid IO / div by zero / subscript overrun / invalid variable unless language implemented error trapping</a:t>
            </a:r>
          </a:p>
          <a:p>
            <a:pPr marL="0" indent="0">
              <a:buNone/>
            </a:pPr>
            <a:r>
              <a:rPr lang="en-US" sz="1600" dirty="0" smtClean="0">
                <a:solidFill>
                  <a:srgbClr val="81C8BD"/>
                </a:solidFill>
              </a:rPr>
              <a:t>Historically, variable types were floating point numbers and strings</a:t>
            </a:r>
          </a:p>
          <a:p>
            <a:pPr marL="0" indent="0">
              <a:buNone/>
            </a:pPr>
            <a:r>
              <a:rPr lang="en-US" sz="1600" dirty="0" smtClean="0">
                <a:solidFill>
                  <a:srgbClr val="81C8BD"/>
                </a:solidFill>
              </a:rPr>
              <a:t>Input statement variable was a string; limited to 255 chars (max string length)</a:t>
            </a:r>
          </a:p>
          <a:p>
            <a:pPr marL="0" indent="0">
              <a:buNone/>
            </a:pPr>
            <a:r>
              <a:rPr lang="en-US" sz="1600" dirty="0" smtClean="0">
                <a:solidFill>
                  <a:srgbClr val="81C8BD"/>
                </a:solidFill>
              </a:rPr>
              <a:t>Cannot overrun variables</a:t>
            </a:r>
          </a:p>
          <a:p>
            <a:pPr marL="0" indent="0">
              <a:buNone/>
            </a:pPr>
            <a:r>
              <a:rPr lang="en-US" sz="1600" dirty="0" smtClean="0">
                <a:solidFill>
                  <a:srgbClr val="F8A28B"/>
                </a:solidFill>
              </a:rPr>
              <a:t>FUN FACT: </a:t>
            </a:r>
            <a:r>
              <a:rPr lang="en-US" sz="1600" dirty="0" smtClean="0">
                <a:solidFill>
                  <a:srgbClr val="81C8BD"/>
                </a:solidFill>
              </a:rPr>
              <a:t>BASIC was planned as a compiled language but memory footprint was too large; switched to interpreted language</a:t>
            </a: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10 REM a comment - HELLO.BAS</a:t>
            </a:r>
          </a:p>
          <a:p>
            <a:pPr marL="0" indent="0">
              <a:spcBef>
                <a:spcPts val="0"/>
              </a:spcBef>
              <a:buNone/>
            </a:pPr>
            <a:r>
              <a:rPr lang="en-US" sz="1600" dirty="0" smtClean="0">
                <a:solidFill>
                  <a:srgbClr val="F8A28B"/>
                </a:solidFill>
              </a:rPr>
              <a:t>15 LET A = </a:t>
            </a:r>
            <a:r>
              <a:rPr lang="en-US" sz="1600" dirty="0">
                <a:solidFill>
                  <a:srgbClr val="F8A28B"/>
                </a:solidFill>
              </a:rPr>
              <a:t>5 : 'Multi-statement line; LET keyword is </a:t>
            </a:r>
            <a:r>
              <a:rPr lang="en-US" sz="1600" dirty="0" smtClean="0">
                <a:solidFill>
                  <a:srgbClr val="F8A28B"/>
                </a:solidFill>
              </a:rPr>
              <a:t>optional</a:t>
            </a:r>
          </a:p>
          <a:p>
            <a:pPr marL="0" indent="0">
              <a:spcBef>
                <a:spcPts val="0"/>
              </a:spcBef>
              <a:buNone/>
            </a:pPr>
            <a:r>
              <a:rPr lang="en-US" sz="1600" dirty="0" smtClean="0">
                <a:solidFill>
                  <a:srgbClr val="F8A28B"/>
                </a:solidFill>
              </a:rPr>
              <a:t>16 B = 6 </a:t>
            </a:r>
          </a:p>
          <a:p>
            <a:pPr marL="0" indent="0">
              <a:spcBef>
                <a:spcPts val="0"/>
              </a:spcBef>
              <a:buNone/>
            </a:pPr>
            <a:r>
              <a:rPr lang="en-US" sz="1600" dirty="0" smtClean="0">
                <a:solidFill>
                  <a:srgbClr val="F8A28B"/>
                </a:solidFill>
              </a:rPr>
              <a:t>17 A$ = "" : 'String variable</a:t>
            </a:r>
          </a:p>
          <a:p>
            <a:pPr marL="0" indent="0">
              <a:spcBef>
                <a:spcPts val="0"/>
              </a:spcBef>
              <a:buNone/>
            </a:pPr>
            <a:r>
              <a:rPr lang="en-US" sz="1600" dirty="0" smtClean="0">
                <a:solidFill>
                  <a:srgbClr val="F8A28B"/>
                </a:solidFill>
              </a:rPr>
              <a:t>20 PRINT "Hello, World!"</a:t>
            </a:r>
          </a:p>
          <a:p>
            <a:pPr marL="0" indent="0">
              <a:spcBef>
                <a:spcPts val="0"/>
              </a:spcBef>
              <a:buNone/>
            </a:pPr>
            <a:r>
              <a:rPr lang="en-US" sz="1600" dirty="0" smtClean="0">
                <a:solidFill>
                  <a:srgbClr val="F8A28B"/>
                </a:solidFill>
              </a:rPr>
              <a:t>25 INPUT$ "Press ENTER to End Program ", A$</a:t>
            </a:r>
          </a:p>
          <a:p>
            <a:pPr marL="0" indent="0">
              <a:spcBef>
                <a:spcPts val="0"/>
              </a:spcBef>
              <a:buNone/>
            </a:pPr>
            <a:r>
              <a:rPr lang="en-US" sz="1600" dirty="0" smtClean="0">
                <a:solidFill>
                  <a:srgbClr val="F8A28B"/>
                </a:solidFill>
              </a:rPr>
              <a:t>30 END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788" y="4691264"/>
            <a:ext cx="3022623" cy="1445191"/>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76232" y="4691264"/>
            <a:ext cx="2161032" cy="1445191"/>
          </a:xfrm>
          <a:prstGeom prst="rect">
            <a:avLst/>
          </a:prstGeom>
        </p:spPr>
      </p:pic>
      <p:sp>
        <p:nvSpPr>
          <p:cNvPr id="6" name="TextBox 5"/>
          <p:cNvSpPr txBox="1"/>
          <p:nvPr/>
        </p:nvSpPr>
        <p:spPr>
          <a:xfrm>
            <a:off x="8729472" y="6176963"/>
            <a:ext cx="3328416" cy="461665"/>
          </a:xfrm>
          <a:prstGeom prst="rect">
            <a:avLst/>
          </a:prstGeom>
          <a:noFill/>
        </p:spPr>
        <p:txBody>
          <a:bodyPr wrap="square" rtlCol="0">
            <a:spAutoFit/>
          </a:bodyPr>
          <a:lstStyle/>
          <a:p>
            <a:r>
              <a:rPr lang="en-US" sz="1200" dirty="0"/>
              <a:t>L</a:t>
            </a:r>
            <a:r>
              <a:rPr lang="en-US" sz="1200" dirty="0" smtClean="0"/>
              <a:t>icensed under</a:t>
            </a:r>
            <a:r>
              <a:rPr lang="en-US" sz="1200" dirty="0"/>
              <a:t> </a:t>
            </a:r>
            <a:r>
              <a:rPr lang="en-US" sz="1200" dirty="0">
                <a:hlinkClick r:id="rId4" tooltip="w:en:Creative Commons"/>
              </a:rPr>
              <a:t>Creative Commons</a:t>
            </a:r>
            <a:r>
              <a:rPr lang="en-US" sz="1200" dirty="0"/>
              <a:t> </a:t>
            </a:r>
            <a:r>
              <a:rPr lang="en-US" sz="1200" dirty="0">
                <a:hlinkClick r:id="rId5"/>
              </a:rPr>
              <a:t>Attribution 3.0 </a:t>
            </a:r>
            <a:r>
              <a:rPr lang="en-US" sz="1200" dirty="0" err="1">
                <a:hlinkClick r:id="rId5"/>
              </a:rPr>
              <a:t>Unported</a:t>
            </a:r>
            <a:r>
              <a:rPr lang="en-US" sz="1200" dirty="0"/>
              <a:t> </a:t>
            </a:r>
            <a:r>
              <a:rPr lang="en-US" sz="1200" dirty="0" smtClean="0"/>
              <a:t>license</a:t>
            </a:r>
            <a:endParaRPr lang="en-US" sz="1200" dirty="0"/>
          </a:p>
        </p:txBody>
      </p:sp>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10</a:t>
            </a:fld>
            <a:endParaRPr lang="en-US"/>
          </a:p>
        </p:txBody>
      </p:sp>
    </p:spTree>
    <p:extLst>
      <p:ext uri="{BB962C8B-B14F-4D97-AF65-F5344CB8AC3E}">
        <p14:creationId xmlns:p14="http://schemas.microsoft.com/office/powerpoint/2010/main" val="2133115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COBOL – 1959 - compiled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fontScale="55000" lnSpcReduction="20000"/>
          </a:bodyPr>
          <a:lstStyle/>
          <a:p>
            <a:pPr marL="0" indent="0">
              <a:spcBef>
                <a:spcPts val="600"/>
              </a:spcBef>
              <a:buNone/>
            </a:pPr>
            <a:r>
              <a:rPr lang="en-US" sz="2900" dirty="0" smtClean="0">
                <a:solidFill>
                  <a:srgbClr val="81C8BD"/>
                </a:solidFill>
              </a:rPr>
              <a:t>Primarily for business processing; file IO; limited math support</a:t>
            </a:r>
          </a:p>
          <a:p>
            <a:pPr marL="0" indent="0">
              <a:spcBef>
                <a:spcPts val="600"/>
              </a:spcBef>
              <a:buNone/>
            </a:pPr>
            <a:r>
              <a:rPr lang="en-US" sz="2900" dirty="0" smtClean="0">
                <a:solidFill>
                  <a:srgbClr val="81C8BD"/>
                </a:solidFill>
              </a:rPr>
              <a:t>Most often seen on IBM mainframes; most often unit record IO</a:t>
            </a:r>
          </a:p>
          <a:p>
            <a:pPr marL="0" indent="0">
              <a:spcBef>
                <a:spcPts val="600"/>
              </a:spcBef>
              <a:buNone/>
            </a:pPr>
            <a:r>
              <a:rPr lang="en-US" sz="2900" dirty="0" smtClean="0">
                <a:solidFill>
                  <a:srgbClr val="81C8BD"/>
                </a:solidFill>
              </a:rPr>
              <a:t>Program abended (terminated) on invalid IO / div by zero / invalid mem ref</a:t>
            </a:r>
          </a:p>
          <a:p>
            <a:pPr marL="0" indent="0">
              <a:spcBef>
                <a:spcPts val="600"/>
              </a:spcBef>
              <a:buNone/>
            </a:pPr>
            <a:r>
              <a:rPr lang="en-US" sz="2900" dirty="0" smtClean="0">
                <a:solidFill>
                  <a:srgbClr val="81C8BD"/>
                </a:solidFill>
              </a:rPr>
              <a:t>Generally did not overrun variables (static length variables; compiler/runtime checks)</a:t>
            </a:r>
          </a:p>
          <a:p>
            <a:pPr marL="0" indent="0">
              <a:buNone/>
            </a:pPr>
            <a:endParaRPr lang="en-US" dirty="0" smtClean="0">
              <a:solidFill>
                <a:srgbClr val="81C8BD"/>
              </a:solidFill>
            </a:endParaRPr>
          </a:p>
          <a:p>
            <a:pPr marL="0" indent="0">
              <a:spcBef>
                <a:spcPts val="0"/>
              </a:spcBef>
              <a:buNone/>
            </a:pPr>
            <a:r>
              <a:rPr lang="en-US" dirty="0" smtClean="0">
                <a:solidFill>
                  <a:srgbClr val="F8A28B"/>
                </a:solidFill>
              </a:rPr>
              <a:t>000001* A COMMENT - HELLO.COB</a:t>
            </a:r>
          </a:p>
          <a:p>
            <a:pPr marL="0" indent="0">
              <a:spcBef>
                <a:spcPts val="0"/>
              </a:spcBef>
              <a:buNone/>
            </a:pPr>
            <a:r>
              <a:rPr lang="en-US" dirty="0" smtClean="0">
                <a:solidFill>
                  <a:srgbClr val="F8A28B"/>
                </a:solidFill>
              </a:rPr>
              <a:t>000002  IDENTIFICATION DIVISION.</a:t>
            </a:r>
          </a:p>
          <a:p>
            <a:pPr marL="0" indent="0">
              <a:spcBef>
                <a:spcPts val="0"/>
              </a:spcBef>
              <a:buNone/>
            </a:pPr>
            <a:r>
              <a:rPr lang="en-US" dirty="0" smtClean="0">
                <a:solidFill>
                  <a:srgbClr val="F8A28B"/>
                </a:solidFill>
              </a:rPr>
              <a:t>000003      PROGRAM-ID. HELLO.</a:t>
            </a:r>
          </a:p>
          <a:p>
            <a:pPr marL="0" indent="0">
              <a:spcBef>
                <a:spcPts val="0"/>
              </a:spcBef>
              <a:buNone/>
            </a:pPr>
            <a:r>
              <a:rPr lang="en-US" dirty="0" smtClean="0">
                <a:solidFill>
                  <a:srgbClr val="F8A28B"/>
                </a:solidFill>
              </a:rPr>
              <a:t>...</a:t>
            </a:r>
          </a:p>
          <a:p>
            <a:pPr marL="0" indent="0">
              <a:spcBef>
                <a:spcPts val="0"/>
              </a:spcBef>
              <a:buNone/>
            </a:pPr>
            <a:r>
              <a:rPr lang="en-US" dirty="0" smtClean="0">
                <a:solidFill>
                  <a:srgbClr val="F8A28B"/>
                </a:solidFill>
              </a:rPr>
              <a:t>        ENVIRONMENT DIVISION.</a:t>
            </a:r>
          </a:p>
          <a:p>
            <a:pPr marL="0" indent="0">
              <a:spcBef>
                <a:spcPts val="0"/>
              </a:spcBef>
              <a:buNone/>
            </a:pPr>
            <a:endParaRPr lang="en-US" dirty="0" smtClean="0">
              <a:solidFill>
                <a:srgbClr val="F8A28B"/>
              </a:solidFill>
            </a:endParaRPr>
          </a:p>
          <a:p>
            <a:pPr marL="0" indent="0">
              <a:spcBef>
                <a:spcPts val="0"/>
              </a:spcBef>
              <a:buNone/>
            </a:pPr>
            <a:r>
              <a:rPr lang="en-US" dirty="0" smtClean="0">
                <a:solidFill>
                  <a:srgbClr val="F8A28B"/>
                </a:solidFill>
              </a:rPr>
              <a:t>        DATA DIVISION.</a:t>
            </a:r>
          </a:p>
          <a:p>
            <a:pPr marL="0" indent="0">
              <a:spcBef>
                <a:spcPts val="0"/>
              </a:spcBef>
              <a:buNone/>
            </a:pPr>
            <a:r>
              <a:rPr lang="en-US" dirty="0" smtClean="0">
                <a:solidFill>
                  <a:srgbClr val="F8A28B"/>
                </a:solidFill>
              </a:rPr>
              <a:t>        WORKING-STORAGE SECTION.</a:t>
            </a:r>
          </a:p>
          <a:p>
            <a:pPr marL="0" indent="0">
              <a:spcBef>
                <a:spcPts val="0"/>
              </a:spcBef>
              <a:buNone/>
            </a:pPr>
            <a:r>
              <a:rPr lang="en-US" dirty="0" smtClean="0">
                <a:solidFill>
                  <a:srgbClr val="F8A28B"/>
                </a:solidFill>
              </a:rPr>
              <a:t>           01 WS-TEST-STRING.</a:t>
            </a:r>
          </a:p>
          <a:p>
            <a:pPr marL="0" indent="0">
              <a:spcBef>
                <a:spcPts val="0"/>
              </a:spcBef>
              <a:buNone/>
            </a:pPr>
            <a:r>
              <a:rPr lang="en-US" dirty="0" smtClean="0">
                <a:solidFill>
                  <a:srgbClr val="F8A28B"/>
                </a:solidFill>
              </a:rPr>
              <a:t>              03 WS-PART1   PIC X(16)  VALUE "THIS IS A TEST. ".</a:t>
            </a:r>
          </a:p>
          <a:p>
            <a:pPr marL="0" indent="0">
              <a:spcBef>
                <a:spcPts val="0"/>
              </a:spcBef>
              <a:buNone/>
            </a:pPr>
            <a:r>
              <a:rPr lang="en-US" dirty="0" smtClean="0">
                <a:solidFill>
                  <a:srgbClr val="F8A28B"/>
                </a:solidFill>
              </a:rPr>
              <a:t>              03 WS-PART2   PIC S9(5)V99  VALUE 8.99 COMPUTATIONAL-3.</a:t>
            </a:r>
          </a:p>
          <a:p>
            <a:pPr marL="0" indent="0">
              <a:spcBef>
                <a:spcPts val="0"/>
              </a:spcBef>
              <a:buNone/>
            </a:pPr>
            <a:r>
              <a:rPr lang="en-US" dirty="0" smtClean="0">
                <a:solidFill>
                  <a:srgbClr val="F8A28B"/>
                </a:solidFill>
              </a:rPr>
              <a:t>           01 WS-INPUT-LINE PIC X(15) VALUE SPACES.            </a:t>
            </a:r>
          </a:p>
          <a:p>
            <a:pPr marL="0" indent="0">
              <a:spcBef>
                <a:spcPts val="0"/>
              </a:spcBef>
              <a:buNone/>
            </a:pPr>
            <a:endParaRPr lang="en-US" dirty="0" smtClean="0">
              <a:solidFill>
                <a:srgbClr val="F8A28B"/>
              </a:solidFill>
            </a:endParaRPr>
          </a:p>
          <a:p>
            <a:pPr marL="0" indent="0">
              <a:spcBef>
                <a:spcPts val="0"/>
              </a:spcBef>
              <a:buNone/>
            </a:pPr>
            <a:r>
              <a:rPr lang="en-US" dirty="0" smtClean="0">
                <a:solidFill>
                  <a:srgbClr val="F8A28B"/>
                </a:solidFill>
              </a:rPr>
              <a:t>       PROCEDURE DIVISION.</a:t>
            </a:r>
          </a:p>
          <a:p>
            <a:pPr marL="0" indent="0">
              <a:spcBef>
                <a:spcPts val="0"/>
              </a:spcBef>
              <a:buNone/>
            </a:pPr>
            <a:r>
              <a:rPr lang="en-US" dirty="0" smtClean="0">
                <a:solidFill>
                  <a:srgbClr val="F8A28B"/>
                </a:solidFill>
              </a:rPr>
              <a:t>          DISPLAY "Hello, World!".</a:t>
            </a:r>
          </a:p>
          <a:p>
            <a:pPr marL="0" indent="0">
              <a:spcBef>
                <a:spcPts val="0"/>
              </a:spcBef>
              <a:buNone/>
            </a:pPr>
            <a:r>
              <a:rPr lang="en-US" dirty="0" smtClean="0">
                <a:solidFill>
                  <a:srgbClr val="F8A28B"/>
                </a:solidFill>
              </a:rPr>
              <a:t>          ACCEPT WS-INPUT-LINE.</a:t>
            </a:r>
          </a:p>
          <a:p>
            <a:pPr marL="0" indent="0">
              <a:spcBef>
                <a:spcPts val="0"/>
              </a:spcBef>
              <a:buNone/>
            </a:pPr>
            <a:r>
              <a:rPr lang="en-US" dirty="0" smtClean="0">
                <a:solidFill>
                  <a:srgbClr val="F8A28B"/>
                </a:solidFill>
              </a:rPr>
              <a:t>          STOP RUN.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835" y="3556653"/>
            <a:ext cx="1905953" cy="250645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45988" y="3754804"/>
            <a:ext cx="1386581" cy="1733225"/>
          </a:xfrm>
          <a:prstGeom prst="rect">
            <a:avLst/>
          </a:prstGeom>
        </p:spPr>
      </p:pic>
      <p:sp>
        <p:nvSpPr>
          <p:cNvPr id="6" name="TextBox 5"/>
          <p:cNvSpPr txBox="1"/>
          <p:nvPr/>
        </p:nvSpPr>
        <p:spPr>
          <a:xfrm>
            <a:off x="8872728" y="5622966"/>
            <a:ext cx="3319272" cy="584775"/>
          </a:xfrm>
          <a:prstGeom prst="rect">
            <a:avLst/>
          </a:prstGeom>
          <a:noFill/>
        </p:spPr>
        <p:txBody>
          <a:bodyPr wrap="square" rtlCol="0">
            <a:spAutoFit/>
          </a:bodyPr>
          <a:lstStyle/>
          <a:p>
            <a:r>
              <a:rPr lang="en-US" sz="1600" dirty="0" smtClean="0"/>
              <a:t>A major Contributor to COBOL</a:t>
            </a:r>
          </a:p>
          <a:p>
            <a:r>
              <a:rPr lang="en-US" sz="1600" dirty="0" smtClean="0"/>
              <a:t>Rear Admiral Grace M. Hopper, USN</a:t>
            </a:r>
            <a:endParaRPr lang="en-US" sz="1600" dirty="0"/>
          </a:p>
        </p:txBody>
      </p:sp>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11</a:t>
            </a:fld>
            <a:endParaRPr lang="en-US"/>
          </a:p>
        </p:txBody>
      </p:sp>
    </p:spTree>
    <p:extLst>
      <p:ext uri="{BB962C8B-B14F-4D97-AF65-F5344CB8AC3E}">
        <p14:creationId xmlns:p14="http://schemas.microsoft.com/office/powerpoint/2010/main" val="2436218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Pascal  - 1970  -  compiled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600" dirty="0" smtClean="0">
                <a:solidFill>
                  <a:srgbClr val="81C8BD"/>
                </a:solidFill>
              </a:rPr>
              <a:t>Based on ALGOL 60 (1960), Pascal was a breakaway project from ALGOL rewrite</a:t>
            </a:r>
          </a:p>
          <a:p>
            <a:pPr marL="0" indent="0">
              <a:spcBef>
                <a:spcPts val="600"/>
              </a:spcBef>
              <a:buNone/>
            </a:pPr>
            <a:r>
              <a:rPr lang="en-US" sz="1600" dirty="0" smtClean="0">
                <a:solidFill>
                  <a:srgbClr val="81C8BD"/>
                </a:solidFill>
              </a:rPr>
              <a:t>Originally regarded as a teaching language; moderate success until the popularity of C increased in academic and later commercial settings</a:t>
            </a:r>
          </a:p>
          <a:p>
            <a:pPr marL="0" indent="0">
              <a:spcBef>
                <a:spcPts val="600"/>
              </a:spcBef>
              <a:buNone/>
            </a:pPr>
            <a:r>
              <a:rPr lang="en-US" sz="1600" dirty="0" smtClean="0">
                <a:solidFill>
                  <a:srgbClr val="81C8BD"/>
                </a:solidFill>
              </a:rPr>
              <a:t>Structured language</a:t>
            </a:r>
          </a:p>
          <a:p>
            <a:pPr marL="0" indent="0">
              <a:spcBef>
                <a:spcPts val="600"/>
              </a:spcBef>
              <a:buNone/>
            </a:pPr>
            <a:r>
              <a:rPr lang="en-US" sz="1600" dirty="0" smtClean="0">
                <a:solidFill>
                  <a:srgbClr val="81C8BD"/>
                </a:solidFill>
              </a:rPr>
              <a:t>Was used </a:t>
            </a:r>
            <a:r>
              <a:rPr lang="en-US" sz="1600" dirty="0">
                <a:solidFill>
                  <a:srgbClr val="81C8BD"/>
                </a:solidFill>
              </a:rPr>
              <a:t>to write Apple Lisa OS and early Macintosh </a:t>
            </a:r>
            <a:r>
              <a:rPr lang="en-US" sz="1600" dirty="0" smtClean="0">
                <a:solidFill>
                  <a:srgbClr val="81C8BD"/>
                </a:solidFill>
              </a:rPr>
              <a:t>OS</a:t>
            </a:r>
          </a:p>
          <a:p>
            <a:pPr marL="0" indent="0">
              <a:spcBef>
                <a:spcPts val="600"/>
              </a:spcBef>
              <a:buNone/>
            </a:pPr>
            <a:r>
              <a:rPr lang="en-US" sz="1600" dirty="0" smtClean="0">
                <a:solidFill>
                  <a:srgbClr val="81C8BD"/>
                </a:solidFill>
              </a:rPr>
              <a:t>In 1981 Brian Kernighan wrote paper describing notable deficiencies of Pascal as compared to C</a:t>
            </a:r>
          </a:p>
          <a:p>
            <a:pPr marL="0" indent="0">
              <a:buNone/>
            </a:pPr>
            <a:endParaRPr lang="en-US" sz="1800" dirty="0" smtClean="0">
              <a:solidFill>
                <a:srgbClr val="81C8BD"/>
              </a:solidFill>
            </a:endParaRPr>
          </a:p>
          <a:p>
            <a:pPr marL="0" indent="0">
              <a:spcBef>
                <a:spcPts val="0"/>
              </a:spcBef>
              <a:buNone/>
            </a:pPr>
            <a:r>
              <a:rPr lang="en-US" sz="1600" dirty="0" smtClean="0">
                <a:solidFill>
                  <a:srgbClr val="F8A28B"/>
                </a:solidFill>
              </a:rPr>
              <a:t>// a comment - HELLO.PAS</a:t>
            </a:r>
          </a:p>
          <a:p>
            <a:pPr marL="0" indent="0">
              <a:spcBef>
                <a:spcPts val="0"/>
              </a:spcBef>
              <a:buNone/>
            </a:pPr>
            <a:r>
              <a:rPr lang="en-US" sz="1600" dirty="0" smtClean="0">
                <a:solidFill>
                  <a:srgbClr val="F8A28B"/>
                </a:solidFill>
              </a:rPr>
              <a:t>program Hello ;</a:t>
            </a:r>
          </a:p>
          <a:p>
            <a:pPr marL="0" indent="0">
              <a:spcBef>
                <a:spcPts val="0"/>
              </a:spcBef>
              <a:buNone/>
            </a:pPr>
            <a:r>
              <a:rPr lang="en-US" sz="1600" dirty="0" smtClean="0">
                <a:solidFill>
                  <a:srgbClr val="F8A28B"/>
                </a:solidFill>
              </a:rPr>
              <a:t>begin</a:t>
            </a:r>
          </a:p>
          <a:p>
            <a:pPr marL="0" indent="0">
              <a:spcBef>
                <a:spcPts val="0"/>
              </a:spcBef>
              <a:buNone/>
            </a:pPr>
            <a:r>
              <a:rPr lang="en-US" sz="1600" dirty="0" smtClean="0">
                <a:solidFill>
                  <a:srgbClr val="F8A28B"/>
                </a:solidFill>
              </a:rPr>
              <a:t>  var inputString: string;</a:t>
            </a:r>
          </a:p>
          <a:p>
            <a:pPr marL="0" indent="0">
              <a:spcBef>
                <a:spcPts val="0"/>
              </a:spcBef>
              <a:buNone/>
            </a:pPr>
            <a:r>
              <a:rPr lang="en-US" sz="1600" dirty="0" smtClean="0">
                <a:solidFill>
                  <a:srgbClr val="F8A28B"/>
                </a:solidFill>
              </a:rPr>
              <a:t>  writeln ('Hello, World!');</a:t>
            </a:r>
          </a:p>
          <a:p>
            <a:pPr marL="0" indent="0">
              <a:spcBef>
                <a:spcPts val="0"/>
              </a:spcBef>
              <a:buNone/>
            </a:pPr>
            <a:r>
              <a:rPr lang="en-US" sz="1600" dirty="0" smtClean="0">
                <a:solidFill>
                  <a:srgbClr val="F8A28B"/>
                </a:solidFill>
              </a:rPr>
              <a:t>  readln (inputString);</a:t>
            </a:r>
          </a:p>
          <a:p>
            <a:pPr marL="0" indent="0">
              <a:spcBef>
                <a:spcPts val="0"/>
              </a:spcBef>
              <a:buNone/>
            </a:pPr>
            <a:r>
              <a:rPr lang="en-US" sz="1600" dirty="0" smtClean="0">
                <a:solidFill>
                  <a:srgbClr val="F8A28B"/>
                </a:solidFill>
              </a:rPr>
              <a:t>end.</a:t>
            </a:r>
          </a:p>
          <a:p>
            <a:pPr marL="0" indent="0">
              <a:buNone/>
            </a:pPr>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8725" y="3621196"/>
            <a:ext cx="2505075" cy="2038027"/>
          </a:xfrm>
          <a:prstGeom prst="rect">
            <a:avLst/>
          </a:prstGeom>
        </p:spPr>
      </p:pic>
      <p:sp>
        <p:nvSpPr>
          <p:cNvPr id="5" name="TextBox 4"/>
          <p:cNvSpPr txBox="1"/>
          <p:nvPr/>
        </p:nvSpPr>
        <p:spPr>
          <a:xfrm>
            <a:off x="8299704" y="5794160"/>
            <a:ext cx="3892296" cy="646331"/>
          </a:xfrm>
          <a:prstGeom prst="rect">
            <a:avLst/>
          </a:prstGeom>
          <a:noFill/>
        </p:spPr>
        <p:txBody>
          <a:bodyPr wrap="square" rtlCol="0">
            <a:spAutoFit/>
          </a:bodyPr>
          <a:lstStyle/>
          <a:p>
            <a:r>
              <a:rPr lang="en-US" sz="1200" dirty="0" smtClean="0"/>
              <a:t>Photo courtesy Timothy </a:t>
            </a:r>
            <a:r>
              <a:rPr lang="en-US" sz="1200" dirty="0" err="1" smtClean="0"/>
              <a:t>Colegrove</a:t>
            </a:r>
            <a:endParaRPr lang="en-US" sz="1200" dirty="0" smtClean="0"/>
          </a:p>
          <a:p>
            <a:r>
              <a:rPr lang="en-US" sz="1200" dirty="0"/>
              <a:t>L</a:t>
            </a:r>
            <a:r>
              <a:rPr lang="en-US" sz="1200" dirty="0" smtClean="0"/>
              <a:t>icensed </a:t>
            </a:r>
            <a:r>
              <a:rPr lang="en-US" sz="1200" dirty="0"/>
              <a:t>under the </a:t>
            </a:r>
            <a:r>
              <a:rPr lang="en-US" sz="1200" dirty="0">
                <a:hlinkClick r:id="rId4" tooltip="w:en:Creative Commons"/>
              </a:rPr>
              <a:t>Creative Commons</a:t>
            </a:r>
            <a:r>
              <a:rPr lang="en-US" sz="1200" dirty="0"/>
              <a:t> </a:t>
            </a:r>
            <a:r>
              <a:rPr lang="en-US" sz="1200" dirty="0">
                <a:hlinkClick r:id="rId5"/>
              </a:rPr>
              <a:t>Attribution-Share Alike 4.0 International</a:t>
            </a:r>
            <a:r>
              <a:rPr lang="en-US" sz="1200" dirty="0"/>
              <a:t> </a:t>
            </a:r>
            <a:r>
              <a:rPr lang="en-US" sz="1200" dirty="0" smtClean="0"/>
              <a:t>license</a:t>
            </a:r>
            <a:endParaRPr lang="en-US" sz="1200" dirty="0"/>
          </a:p>
        </p:txBody>
      </p:sp>
      <p:sp>
        <p:nvSpPr>
          <p:cNvPr id="6" name="TextBox 5"/>
          <p:cNvSpPr txBox="1"/>
          <p:nvPr/>
        </p:nvSpPr>
        <p:spPr>
          <a:xfrm>
            <a:off x="5518403" y="4640209"/>
            <a:ext cx="3119629" cy="861774"/>
          </a:xfrm>
          <a:prstGeom prst="rect">
            <a:avLst/>
          </a:prstGeom>
          <a:noFill/>
        </p:spPr>
        <p:txBody>
          <a:bodyPr wrap="square" rtlCol="0">
            <a:spAutoFit/>
          </a:bodyPr>
          <a:lstStyle/>
          <a:p>
            <a:r>
              <a:rPr lang="en-US" dirty="0" smtClean="0">
                <a:solidFill>
                  <a:srgbClr val="00B050"/>
                </a:solidFill>
              </a:rPr>
              <a:t>Th</a:t>
            </a:r>
            <a:r>
              <a:rPr lang="en-US" sz="1600" i="1" dirty="0" smtClean="0">
                <a:solidFill>
                  <a:srgbClr val="00B050"/>
                </a:solidFill>
              </a:rPr>
              <a:t>e Apple Lisa OS is now available online for download at the Computer History Museum</a:t>
            </a:r>
            <a:endParaRPr lang="en-US" sz="1600" i="1" dirty="0">
              <a:solidFill>
                <a:srgbClr val="00B050"/>
              </a:solidFill>
            </a:endParaRPr>
          </a:p>
        </p:txBody>
      </p:sp>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12</a:t>
            </a:fld>
            <a:endParaRPr lang="en-US"/>
          </a:p>
        </p:txBody>
      </p:sp>
    </p:spTree>
    <p:extLst>
      <p:ext uri="{BB962C8B-B14F-4D97-AF65-F5344CB8AC3E}">
        <p14:creationId xmlns:p14="http://schemas.microsoft.com/office/powerpoint/2010/main" val="4041356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PL/1  -  1964  -  compiled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600"/>
              </a:spcBef>
              <a:buNone/>
            </a:pPr>
            <a:r>
              <a:rPr lang="en-US" sz="1600" dirty="0" smtClean="0">
                <a:solidFill>
                  <a:srgbClr val="81C8BD"/>
                </a:solidFill>
              </a:rPr>
              <a:t>Designed primarily by IBM</a:t>
            </a:r>
          </a:p>
          <a:p>
            <a:pPr marL="0" indent="0">
              <a:spcBef>
                <a:spcPts val="600"/>
              </a:spcBef>
              <a:buNone/>
            </a:pPr>
            <a:r>
              <a:rPr lang="en-US" sz="1600" dirty="0" smtClean="0">
                <a:solidFill>
                  <a:srgbClr val="81C8BD"/>
                </a:solidFill>
              </a:rPr>
              <a:t>At the time, a large language for both I/O and math </a:t>
            </a:r>
            <a:r>
              <a:rPr lang="en-US" sz="1600" dirty="0">
                <a:solidFill>
                  <a:srgbClr val="81C8BD"/>
                </a:solidFill>
              </a:rPr>
              <a:t>processing. Could perform tasks handled by both Fortran and COBOL. IBM used PL/1 as a systems </a:t>
            </a:r>
            <a:r>
              <a:rPr lang="en-US" sz="1600" dirty="0" smtClean="0">
                <a:solidFill>
                  <a:srgbClr val="81C8BD"/>
                </a:solidFill>
              </a:rPr>
              <a:t>language</a:t>
            </a:r>
          </a:p>
          <a:p>
            <a:pPr marL="0" indent="0">
              <a:spcBef>
                <a:spcPts val="600"/>
              </a:spcBef>
              <a:buNone/>
            </a:pPr>
            <a:r>
              <a:rPr lang="en-US" sz="1600" dirty="0" smtClean="0">
                <a:solidFill>
                  <a:srgbClr val="81C8BD"/>
                </a:solidFill>
              </a:rPr>
              <a:t>Program abended (terminated) on invalid IO / div by zero / invalid mem ref</a:t>
            </a:r>
          </a:p>
          <a:p>
            <a:pPr marL="0" indent="0">
              <a:spcBef>
                <a:spcPts val="600"/>
              </a:spcBef>
              <a:buNone/>
            </a:pPr>
            <a:r>
              <a:rPr lang="en-US" sz="1600" dirty="0" smtClean="0">
                <a:solidFill>
                  <a:srgbClr val="81C8BD"/>
                </a:solidFill>
              </a:rPr>
              <a:t>In general usage, it did not overrun (static length) variables</a:t>
            </a:r>
          </a:p>
          <a:p>
            <a:pPr marL="0" indent="0">
              <a:spcBef>
                <a:spcPts val="600"/>
              </a:spcBef>
              <a:buNone/>
            </a:pPr>
            <a:r>
              <a:rPr lang="en-US" sz="1600" dirty="0" smtClean="0">
                <a:solidFill>
                  <a:srgbClr val="81C8BD"/>
                </a:solidFill>
              </a:rPr>
              <a:t>“Modern features” (e.g. dynamic mem allocation, Pointers including </a:t>
            </a:r>
            <a:r>
              <a:rPr lang="en-US" sz="1600" dirty="0" err="1" smtClean="0">
                <a:solidFill>
                  <a:srgbClr val="81C8BD"/>
                </a:solidFill>
              </a:rPr>
              <a:t>Ptr</a:t>
            </a:r>
            <a:r>
              <a:rPr lang="en-US" sz="1600" dirty="0" smtClean="0">
                <a:solidFill>
                  <a:srgbClr val="81C8BD"/>
                </a:solidFill>
              </a:rPr>
              <a:t> arithmetic, multitasking)</a:t>
            </a:r>
          </a:p>
          <a:p>
            <a:pPr marL="0" indent="0">
              <a:spcBef>
                <a:spcPts val="600"/>
              </a:spcBef>
              <a:buNone/>
            </a:pPr>
            <a:r>
              <a:rPr lang="en-US" sz="1600" dirty="0">
                <a:solidFill>
                  <a:srgbClr val="81C8BD"/>
                </a:solidFill>
              </a:rPr>
              <a:t>Notice the line Procedure Options Main.  Pl/1 </a:t>
            </a:r>
            <a:r>
              <a:rPr lang="en-US" sz="1600" dirty="0" smtClean="0">
                <a:solidFill>
                  <a:srgbClr val="81C8BD"/>
                </a:solidFill>
              </a:rPr>
              <a:t>had an influence on C</a:t>
            </a:r>
          </a:p>
          <a:p>
            <a:pPr marL="0" indent="0">
              <a:spcBef>
                <a:spcPts val="600"/>
              </a:spcBef>
              <a:buNone/>
            </a:pPr>
            <a:r>
              <a:rPr lang="en-US" sz="1600" dirty="0" smtClean="0">
                <a:solidFill>
                  <a:srgbClr val="81C8BD"/>
                </a:solidFill>
              </a:rPr>
              <a:t>D.J.'s first language; much more compact than COBOL; </a:t>
            </a:r>
            <a:r>
              <a:rPr lang="en-US" sz="1600" dirty="0" smtClean="0"/>
              <a:t>shout-out to Dr. James Ames (VCU CS ret.)</a:t>
            </a:r>
          </a:p>
          <a:p>
            <a:pPr marL="0" indent="0">
              <a:buNone/>
            </a:pPr>
            <a:endParaRPr lang="en-US" sz="1800" dirty="0" smtClean="0">
              <a:solidFill>
                <a:srgbClr val="81C8BD"/>
              </a:solidFill>
            </a:endParaRPr>
          </a:p>
          <a:p>
            <a:pPr marL="0" indent="0">
              <a:spcBef>
                <a:spcPts val="0"/>
              </a:spcBef>
              <a:buNone/>
            </a:pPr>
            <a:r>
              <a:rPr lang="en-US" sz="1600" dirty="0" smtClean="0">
                <a:solidFill>
                  <a:srgbClr val="F8A28B"/>
                </a:solidFill>
              </a:rPr>
              <a:t>         /* A COMMENT - HELLO WORLD IN PL/1 */</a:t>
            </a:r>
          </a:p>
          <a:p>
            <a:pPr marL="0" indent="0">
              <a:spcBef>
                <a:spcPts val="0"/>
              </a:spcBef>
              <a:buNone/>
            </a:pPr>
            <a:r>
              <a:rPr lang="en-US" sz="1600" dirty="0" smtClean="0">
                <a:solidFill>
                  <a:srgbClr val="F8A28B"/>
                </a:solidFill>
              </a:rPr>
              <a:t>HELLO:   </a:t>
            </a:r>
            <a:r>
              <a:rPr lang="en-US" sz="1600" b="1" dirty="0" smtClean="0">
                <a:solidFill>
                  <a:srgbClr val="00B050"/>
                </a:solidFill>
              </a:rPr>
              <a:t>PROCEDURE OPTIONS (MAIN);</a:t>
            </a:r>
          </a:p>
          <a:p>
            <a:pPr marL="0" indent="0">
              <a:spcBef>
                <a:spcPts val="0"/>
              </a:spcBef>
              <a:buNone/>
            </a:pPr>
            <a:r>
              <a:rPr lang="en-US" sz="1600" dirty="0" smtClean="0">
                <a:solidFill>
                  <a:srgbClr val="F8A28B"/>
                </a:solidFill>
              </a:rPr>
              <a:t>           PUT SKIP DATA ('HELLO WORLD!');</a:t>
            </a:r>
          </a:p>
          <a:p>
            <a:pPr marL="0" indent="0">
              <a:spcBef>
                <a:spcPts val="0"/>
              </a:spcBef>
              <a:buNone/>
            </a:pPr>
            <a:r>
              <a:rPr lang="en-US" sz="1600" dirty="0" smtClean="0">
                <a:solidFill>
                  <a:srgbClr val="F8A28B"/>
                </a:solidFill>
              </a:rPr>
              <a:t>           STOP;</a:t>
            </a:r>
          </a:p>
          <a:p>
            <a:pPr marL="0" indent="0">
              <a:spcBef>
                <a:spcPts val="0"/>
              </a:spcBef>
              <a:buNone/>
            </a:pPr>
            <a:r>
              <a:rPr lang="en-US" sz="1600" dirty="0" smtClean="0">
                <a:solidFill>
                  <a:srgbClr val="F8A28B"/>
                </a:solidFill>
              </a:rPr>
              <a:t>END HELLO;</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5345" y="4187952"/>
            <a:ext cx="3977640" cy="2237423"/>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13</a:t>
            </a:fld>
            <a:endParaRPr lang="en-US"/>
          </a:p>
        </p:txBody>
      </p:sp>
    </p:spTree>
    <p:extLst>
      <p:ext uri="{BB962C8B-B14F-4D97-AF65-F5344CB8AC3E}">
        <p14:creationId xmlns:p14="http://schemas.microsoft.com/office/powerpoint/2010/main" val="36286244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ECDA2D"/>
                </a:solidFill>
                <a:latin typeface="Bahnschrift SemiBold SemiConden" panose="020B0502040204020203" pitchFamily="34" charset="0"/>
              </a:rPr>
              <a:t>Common Themes in Legacy G-P Ls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a:spcBef>
                <a:spcPts val="600"/>
              </a:spcBef>
            </a:pPr>
            <a:r>
              <a:rPr lang="en-US" sz="1800" dirty="0" smtClean="0">
                <a:solidFill>
                  <a:srgbClr val="81C8BD"/>
                </a:solidFill>
              </a:rPr>
              <a:t>Legacy programs </a:t>
            </a:r>
            <a:r>
              <a:rPr lang="en-US" sz="1800" dirty="0">
                <a:solidFill>
                  <a:srgbClr val="81C8BD"/>
                </a:solidFill>
              </a:rPr>
              <a:t>might have been less </a:t>
            </a:r>
            <a:r>
              <a:rPr lang="en-US" sz="1800" dirty="0" smtClean="0">
                <a:solidFill>
                  <a:srgbClr val="81C8BD"/>
                </a:solidFill>
              </a:rPr>
              <a:t>vulnerability-prone </a:t>
            </a:r>
            <a:r>
              <a:rPr lang="en-US" sz="1800" dirty="0">
                <a:solidFill>
                  <a:srgbClr val="81C8BD"/>
                </a:solidFill>
              </a:rPr>
              <a:t>on </a:t>
            </a:r>
            <a:r>
              <a:rPr lang="en-US" sz="1800" dirty="0" smtClean="0">
                <a:solidFill>
                  <a:srgbClr val="81C8BD"/>
                </a:solidFill>
              </a:rPr>
              <a:t>legacy IBM mainframe due to unit </a:t>
            </a:r>
            <a:r>
              <a:rPr lang="en-US" sz="1800" dirty="0">
                <a:solidFill>
                  <a:srgbClr val="81C8BD"/>
                </a:solidFill>
              </a:rPr>
              <a:t>record </a:t>
            </a:r>
            <a:r>
              <a:rPr lang="en-US" sz="1800" dirty="0" smtClean="0">
                <a:solidFill>
                  <a:srgbClr val="81C8BD"/>
                </a:solidFill>
              </a:rPr>
              <a:t>I/O, </a:t>
            </a:r>
            <a:r>
              <a:rPr lang="en-US" sz="1800" dirty="0">
                <a:solidFill>
                  <a:srgbClr val="81C8BD"/>
                </a:solidFill>
              </a:rPr>
              <a:t>card input, fielded 3270 screens</a:t>
            </a:r>
          </a:p>
          <a:p>
            <a:pPr>
              <a:spcBef>
                <a:spcPts val="600"/>
              </a:spcBef>
            </a:pPr>
            <a:r>
              <a:rPr lang="en-US" sz="1800" dirty="0" smtClean="0">
                <a:solidFill>
                  <a:srgbClr val="81C8BD"/>
                </a:solidFill>
              </a:rPr>
              <a:t>BASIC </a:t>
            </a:r>
            <a:r>
              <a:rPr lang="en-US" sz="1800" dirty="0">
                <a:solidFill>
                  <a:srgbClr val="81C8BD"/>
                </a:solidFill>
              </a:rPr>
              <a:t>interpreter limited/enforced input length and string variable length</a:t>
            </a:r>
          </a:p>
          <a:p>
            <a:pPr>
              <a:spcBef>
                <a:spcPts val="600"/>
              </a:spcBef>
            </a:pPr>
            <a:r>
              <a:rPr lang="en-US" sz="1800" dirty="0">
                <a:solidFill>
                  <a:srgbClr val="81C8BD"/>
                </a:solidFill>
              </a:rPr>
              <a:t>Programs generally terminated on divide by zero, subscript out of bounds, I/O error</a:t>
            </a:r>
          </a:p>
          <a:p>
            <a:pPr>
              <a:spcBef>
                <a:spcPts val="600"/>
              </a:spcBef>
            </a:pPr>
            <a:r>
              <a:rPr lang="en-US" sz="1800" dirty="0">
                <a:solidFill>
                  <a:srgbClr val="81C8BD"/>
                </a:solidFill>
              </a:rPr>
              <a:t>Legacy languages were generally </a:t>
            </a:r>
            <a:r>
              <a:rPr lang="en-US" sz="1800" dirty="0">
                <a:solidFill>
                  <a:srgbClr val="F8A28B"/>
                </a:solidFill>
              </a:rPr>
              <a:t>case-</a:t>
            </a:r>
            <a:r>
              <a:rPr lang="en-US" sz="1800" dirty="0" err="1">
                <a:solidFill>
                  <a:srgbClr val="F8A28B"/>
                </a:solidFill>
              </a:rPr>
              <a:t>INsensitive</a:t>
            </a:r>
            <a:endParaRPr lang="en-US" sz="1800" dirty="0">
              <a:solidFill>
                <a:srgbClr val="F8A28B"/>
              </a:solidFill>
            </a:endParaRPr>
          </a:p>
          <a:p>
            <a:pPr>
              <a:spcBef>
                <a:spcPts val="600"/>
              </a:spcBef>
            </a:pPr>
            <a:r>
              <a:rPr lang="en-US" sz="1800" dirty="0">
                <a:solidFill>
                  <a:srgbClr val="81C8BD"/>
                </a:solidFill>
              </a:rPr>
              <a:t>Languages evolved over time but not as quickly as </a:t>
            </a:r>
            <a:r>
              <a:rPr lang="en-US" sz="1800" dirty="0" smtClean="0">
                <a:solidFill>
                  <a:srgbClr val="81C8BD"/>
                </a:solidFill>
              </a:rPr>
              <a:t>today</a:t>
            </a:r>
          </a:p>
          <a:p>
            <a:pPr>
              <a:spcBef>
                <a:spcPts val="600"/>
              </a:spcBef>
            </a:pPr>
            <a:r>
              <a:rPr lang="en-US" sz="1800" dirty="0" smtClean="0">
                <a:solidFill>
                  <a:srgbClr val="00B050"/>
                </a:solidFill>
              </a:rPr>
              <a:t>Problems </a:t>
            </a:r>
            <a:r>
              <a:rPr lang="en-US" sz="1800" dirty="0">
                <a:solidFill>
                  <a:srgbClr val="00B050"/>
                </a:solidFill>
              </a:rPr>
              <a:t>were more in the Bug category and less in the </a:t>
            </a:r>
            <a:r>
              <a:rPr lang="en-US" sz="1800" dirty="0" smtClean="0">
                <a:solidFill>
                  <a:srgbClr val="00B050"/>
                </a:solidFill>
              </a:rPr>
              <a:t>Vulnerability category </a:t>
            </a:r>
            <a:r>
              <a:rPr lang="en-US" sz="1800" dirty="0">
                <a:solidFill>
                  <a:srgbClr val="81C8BD"/>
                </a:solidFill>
              </a:rPr>
              <a:t>because systems were less connected and more protected during </a:t>
            </a:r>
            <a:r>
              <a:rPr lang="en-US" sz="1800" dirty="0" smtClean="0">
                <a:solidFill>
                  <a:srgbClr val="81C8BD"/>
                </a:solidFill>
              </a:rPr>
              <a:t>input.  (  </a:t>
            </a:r>
            <a:r>
              <a:rPr lang="en-US" sz="1800" dirty="0" smtClean="0">
                <a:solidFill>
                  <a:srgbClr val="00B050"/>
                </a:solidFill>
              </a:rPr>
              <a:t>Every bug is *</a:t>
            </a:r>
            <a:r>
              <a:rPr lang="en-US" sz="1800" b="1" dirty="0" smtClean="0">
                <a:solidFill>
                  <a:srgbClr val="00B050"/>
                </a:solidFill>
              </a:rPr>
              <a:t>not</a:t>
            </a:r>
            <a:r>
              <a:rPr lang="en-US" sz="1800" dirty="0" smtClean="0">
                <a:solidFill>
                  <a:srgbClr val="00B050"/>
                </a:solidFill>
              </a:rPr>
              <a:t>* a vulnerability … …  </a:t>
            </a:r>
            <a:r>
              <a:rPr lang="en-US" sz="1800" dirty="0" smtClean="0">
                <a:solidFill>
                  <a:srgbClr val="81C8BD"/>
                </a:solidFill>
              </a:rPr>
              <a:t>)</a:t>
            </a:r>
            <a:endParaRPr lang="en-US" sz="1800" dirty="0">
              <a:solidFill>
                <a:srgbClr val="81C8BD"/>
              </a:solidFill>
            </a:endParaRPr>
          </a:p>
          <a:p>
            <a:pPr>
              <a:spcBef>
                <a:spcPts val="600"/>
              </a:spcBef>
            </a:pPr>
            <a:r>
              <a:rPr lang="en-US" sz="1800" dirty="0">
                <a:solidFill>
                  <a:srgbClr val="81C8BD"/>
                </a:solidFill>
              </a:rPr>
              <a:t>Without </a:t>
            </a:r>
            <a:r>
              <a:rPr lang="en-US" sz="1800" dirty="0" smtClean="0">
                <a:solidFill>
                  <a:srgbClr val="81C8BD"/>
                </a:solidFill>
              </a:rPr>
              <a:t>network connectivity, the Internet, and API Methods</a:t>
            </a:r>
            <a:r>
              <a:rPr lang="en-US" sz="1800" dirty="0">
                <a:solidFill>
                  <a:srgbClr val="81C8BD"/>
                </a:solidFill>
              </a:rPr>
              <a:t>, input was from keyboard, disk, tape and </a:t>
            </a:r>
            <a:r>
              <a:rPr lang="en-US" sz="1800" dirty="0" smtClean="0">
                <a:solidFill>
                  <a:srgbClr val="81C8BD"/>
                </a:solidFill>
              </a:rPr>
              <a:t>was better edited</a:t>
            </a:r>
            <a:endParaRPr lang="en-US" sz="1800" dirty="0">
              <a:solidFill>
                <a:srgbClr val="81C8BD"/>
              </a:solidFill>
            </a:endParaRPr>
          </a:p>
          <a:p>
            <a:pPr>
              <a:spcBef>
                <a:spcPts val="600"/>
              </a:spcBef>
            </a:pPr>
            <a:r>
              <a:rPr lang="en-US" sz="1800" dirty="0" smtClean="0">
                <a:solidFill>
                  <a:srgbClr val="F8A28B"/>
                </a:solidFill>
              </a:rPr>
              <a:t>Behaviors </a:t>
            </a:r>
            <a:r>
              <a:rPr lang="en-US" sz="1800" dirty="0">
                <a:solidFill>
                  <a:srgbClr val="F8A28B"/>
                </a:solidFill>
              </a:rPr>
              <a:t>to note in legacy languages</a:t>
            </a:r>
            <a:r>
              <a:rPr lang="en-US" sz="1800" dirty="0" smtClean="0">
                <a:solidFill>
                  <a:srgbClr val="F8A28B"/>
                </a:solidFill>
              </a:rPr>
              <a:t>:</a:t>
            </a:r>
            <a:endParaRPr lang="en-US" sz="1800" dirty="0">
              <a:solidFill>
                <a:srgbClr val="81C8BD"/>
              </a:solidFill>
            </a:endParaRPr>
          </a:p>
          <a:p>
            <a:pPr lvl="1">
              <a:spcBef>
                <a:spcPts val="600"/>
              </a:spcBef>
              <a:buFont typeface="Wingdings" panose="05000000000000000000" pitchFamily="2" charset="2"/>
              <a:buChar char="§"/>
            </a:pPr>
            <a:r>
              <a:rPr lang="en-US" sz="1800" dirty="0" smtClean="0">
                <a:solidFill>
                  <a:srgbClr val="81C8BD"/>
                </a:solidFill>
              </a:rPr>
              <a:t>OS and Language controls were effected on Variables </a:t>
            </a:r>
            <a:r>
              <a:rPr lang="en-US" sz="1800" dirty="0">
                <a:solidFill>
                  <a:srgbClr val="81C8BD"/>
                </a:solidFill>
              </a:rPr>
              <a:t>to prevent </a:t>
            </a:r>
            <a:r>
              <a:rPr lang="en-US" sz="1800" dirty="0" smtClean="0">
                <a:solidFill>
                  <a:srgbClr val="81C8BD"/>
                </a:solidFill>
              </a:rPr>
              <a:t>overruns and on program input</a:t>
            </a:r>
            <a:endParaRPr lang="en-US" sz="1800" dirty="0">
              <a:solidFill>
                <a:srgbClr val="81C8BD"/>
              </a:solidFill>
            </a:endParaRPr>
          </a:p>
          <a:p>
            <a:pPr lvl="1">
              <a:spcBef>
                <a:spcPts val="600"/>
              </a:spcBef>
              <a:buFont typeface="Wingdings" panose="05000000000000000000" pitchFamily="2" charset="2"/>
              <a:buChar char="§"/>
            </a:pPr>
            <a:r>
              <a:rPr lang="en-US" sz="1800" dirty="0">
                <a:solidFill>
                  <a:srgbClr val="81C8BD"/>
                </a:solidFill>
              </a:rPr>
              <a:t>Languages did not have </a:t>
            </a:r>
            <a:r>
              <a:rPr lang="en-US" sz="1800" dirty="0" smtClean="0">
                <a:solidFill>
                  <a:srgbClr val="81C8BD"/>
                </a:solidFill>
              </a:rPr>
              <a:t>memory Pointer variables, or were </a:t>
            </a:r>
            <a:r>
              <a:rPr lang="en-US" sz="1800" dirty="0">
                <a:solidFill>
                  <a:srgbClr val="81C8BD"/>
                </a:solidFill>
              </a:rPr>
              <a:t>used less </a:t>
            </a:r>
            <a:r>
              <a:rPr lang="en-US" sz="1800" dirty="0" smtClean="0">
                <a:solidFill>
                  <a:srgbClr val="81C8BD"/>
                </a:solidFill>
              </a:rPr>
              <a:t>often</a:t>
            </a:r>
          </a:p>
          <a:p>
            <a:pPr lvl="1">
              <a:spcBef>
                <a:spcPts val="600"/>
              </a:spcBef>
              <a:buFont typeface="Wingdings" panose="05000000000000000000" pitchFamily="2" charset="2"/>
              <a:buChar char="§"/>
            </a:pPr>
            <a:r>
              <a:rPr lang="en-US" sz="1800" dirty="0" smtClean="0">
                <a:solidFill>
                  <a:srgbClr val="81C8BD"/>
                </a:solidFill>
              </a:rPr>
              <a:t>Program execution stopped upon invalid references, out-of-bound subscripts, data overruns </a:t>
            </a:r>
            <a:endParaRPr lang="en-US" sz="1800" dirty="0">
              <a:solidFill>
                <a:srgbClr val="81C8BD"/>
              </a:solidFill>
            </a:endParaRPr>
          </a:p>
          <a:p>
            <a:pPr lvl="1">
              <a:spcBef>
                <a:spcPts val="600"/>
              </a:spcBef>
              <a:buFont typeface="Wingdings" panose="05000000000000000000" pitchFamily="2" charset="2"/>
              <a:buChar char="§"/>
            </a:pPr>
            <a:r>
              <a:rPr lang="en-US" sz="1800" dirty="0">
                <a:solidFill>
                  <a:srgbClr val="81C8BD"/>
                </a:solidFill>
              </a:rPr>
              <a:t>Any APIs were accessible on the same system via programming; </a:t>
            </a:r>
            <a:r>
              <a:rPr lang="en-US" sz="1800" dirty="0" smtClean="0">
                <a:solidFill>
                  <a:srgbClr val="81C8BD"/>
                </a:solidFill>
              </a:rPr>
              <a:t>usually not </a:t>
            </a:r>
            <a:r>
              <a:rPr lang="en-US" sz="1800" dirty="0">
                <a:solidFill>
                  <a:srgbClr val="81C8BD"/>
                </a:solidFill>
              </a:rPr>
              <a:t>remotely</a:t>
            </a:r>
          </a:p>
          <a:p>
            <a:pPr marL="0" indent="0">
              <a:buNone/>
            </a:pPr>
            <a:endParaRPr lang="en-US" sz="1800" dirty="0"/>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14</a:t>
            </a:fld>
            <a:endParaRPr lang="en-US"/>
          </a:p>
        </p:txBody>
      </p:sp>
    </p:spTree>
    <p:extLst>
      <p:ext uri="{BB962C8B-B14F-4D97-AF65-F5344CB8AC3E}">
        <p14:creationId xmlns:p14="http://schemas.microsoft.com/office/powerpoint/2010/main" val="21910410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ECDA2D"/>
                </a:solidFill>
                <a:latin typeface="Bahnschrift SemiBold SemiConden" panose="020B0502040204020203" pitchFamily="34" charset="0"/>
              </a:rPr>
              <a:t>Some language characteristics to observe …</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600"/>
              </a:spcBef>
              <a:buNone/>
            </a:pPr>
            <a:r>
              <a:rPr lang="en-US" sz="1800" dirty="0" smtClean="0">
                <a:solidFill>
                  <a:srgbClr val="F8A28B"/>
                </a:solidFill>
              </a:rPr>
              <a:t>Characteristics that are beneficial to observe ...</a:t>
            </a:r>
          </a:p>
          <a:p>
            <a:pPr>
              <a:spcBef>
                <a:spcPts val="600"/>
              </a:spcBef>
            </a:pPr>
            <a:r>
              <a:rPr lang="en-US" sz="1800" dirty="0" smtClean="0">
                <a:solidFill>
                  <a:srgbClr val="81C8BD"/>
                </a:solidFill>
              </a:rPr>
              <a:t>Default </a:t>
            </a:r>
            <a:r>
              <a:rPr lang="en-US" sz="1800" dirty="0">
                <a:solidFill>
                  <a:srgbClr val="81C8BD"/>
                </a:solidFill>
              </a:rPr>
              <a:t>/</a:t>
            </a:r>
            <a:r>
              <a:rPr lang="en-US" sz="1800" dirty="0" smtClean="0">
                <a:solidFill>
                  <a:srgbClr val="81C8BD"/>
                </a:solidFill>
              </a:rPr>
              <a:t> Minimum program size</a:t>
            </a:r>
          </a:p>
          <a:p>
            <a:pPr>
              <a:spcBef>
                <a:spcPts val="600"/>
              </a:spcBef>
            </a:pPr>
            <a:r>
              <a:rPr lang="en-US" sz="1800" dirty="0" smtClean="0">
                <a:solidFill>
                  <a:srgbClr val="81C8BD"/>
                </a:solidFill>
              </a:rPr>
              <a:t>Compiled or interpreted language   </a:t>
            </a:r>
          </a:p>
          <a:p>
            <a:pPr>
              <a:spcBef>
                <a:spcPts val="600"/>
              </a:spcBef>
            </a:pPr>
            <a:r>
              <a:rPr lang="en-US" sz="1800" dirty="0" smtClean="0">
                <a:solidFill>
                  <a:srgbClr val="81C8BD"/>
                </a:solidFill>
              </a:rPr>
              <a:t>Compile speed, Execution speed</a:t>
            </a:r>
          </a:p>
          <a:p>
            <a:pPr>
              <a:spcBef>
                <a:spcPts val="600"/>
              </a:spcBef>
            </a:pPr>
            <a:r>
              <a:rPr lang="en-US" sz="1800" dirty="0" smtClean="0">
                <a:solidFill>
                  <a:srgbClr val="81C8BD"/>
                </a:solidFill>
              </a:rPr>
              <a:t>Semi-colon requirement as statement separators</a:t>
            </a:r>
          </a:p>
          <a:p>
            <a:pPr>
              <a:spcBef>
                <a:spcPts val="600"/>
              </a:spcBef>
            </a:pPr>
            <a:r>
              <a:rPr lang="en-US" sz="1800" dirty="0" smtClean="0">
                <a:solidFill>
                  <a:srgbClr val="81C8BD"/>
                </a:solidFill>
              </a:rPr>
              <a:t>Input handling, ease of input; risk of input (buffer overflow)</a:t>
            </a:r>
          </a:p>
          <a:p>
            <a:pPr>
              <a:spcBef>
                <a:spcPts val="600"/>
              </a:spcBef>
            </a:pPr>
            <a:r>
              <a:rPr lang="en-US" sz="1800" dirty="0">
                <a:solidFill>
                  <a:srgbClr val="81C8BD"/>
                </a:solidFill>
              </a:rPr>
              <a:t>Can </a:t>
            </a:r>
            <a:r>
              <a:rPr lang="en-US" sz="1800" dirty="0" smtClean="0">
                <a:solidFill>
                  <a:srgbClr val="81C8BD"/>
                </a:solidFill>
              </a:rPr>
              <a:t>we overrun </a:t>
            </a:r>
            <a:r>
              <a:rPr lang="en-US" sz="1800" dirty="0">
                <a:solidFill>
                  <a:srgbClr val="81C8BD"/>
                </a:solidFill>
              </a:rPr>
              <a:t>variables</a:t>
            </a:r>
            <a:r>
              <a:rPr lang="en-US" sz="1800" dirty="0" smtClean="0">
                <a:solidFill>
                  <a:srgbClr val="81C8BD"/>
                </a:solidFill>
              </a:rPr>
              <a:t>?</a:t>
            </a:r>
          </a:p>
          <a:p>
            <a:pPr>
              <a:spcBef>
                <a:spcPts val="600"/>
              </a:spcBef>
            </a:pPr>
            <a:r>
              <a:rPr lang="en-US" sz="1800" dirty="0" smtClean="0">
                <a:solidFill>
                  <a:srgbClr val="81C8BD"/>
                </a:solidFill>
              </a:rPr>
              <a:t>Behavior </a:t>
            </a:r>
            <a:r>
              <a:rPr lang="en-US" sz="1800" dirty="0">
                <a:solidFill>
                  <a:srgbClr val="81C8BD"/>
                </a:solidFill>
              </a:rPr>
              <a:t>with unused variables -- Must every defined variable be used?   </a:t>
            </a:r>
          </a:p>
          <a:p>
            <a:pPr>
              <a:spcBef>
                <a:spcPts val="600"/>
              </a:spcBef>
            </a:pPr>
            <a:r>
              <a:rPr lang="en-US" sz="1800" dirty="0" smtClean="0">
                <a:solidFill>
                  <a:srgbClr val="81C8BD"/>
                </a:solidFill>
              </a:rPr>
              <a:t>Concurrency  --  Single-threaded vs concurrent processing</a:t>
            </a:r>
          </a:p>
          <a:p>
            <a:pPr>
              <a:spcBef>
                <a:spcPts val="600"/>
              </a:spcBef>
            </a:pPr>
            <a:r>
              <a:rPr lang="en-US" sz="1800" dirty="0" smtClean="0">
                <a:solidFill>
                  <a:srgbClr val="81C8BD"/>
                </a:solidFill>
              </a:rPr>
              <a:t>Error detection mechanisms</a:t>
            </a:r>
          </a:p>
          <a:p>
            <a:pPr>
              <a:spcBef>
                <a:spcPts val="600"/>
              </a:spcBef>
            </a:pPr>
            <a:r>
              <a:rPr lang="en-US" sz="1800" dirty="0" smtClean="0">
                <a:solidFill>
                  <a:srgbClr val="81C8BD"/>
                </a:solidFill>
              </a:rPr>
              <a:t>Variable types</a:t>
            </a:r>
          </a:p>
          <a:p>
            <a:pPr>
              <a:spcBef>
                <a:spcPts val="600"/>
              </a:spcBef>
            </a:pPr>
            <a:r>
              <a:rPr lang="en-US" sz="1800" dirty="0" smtClean="0">
                <a:solidFill>
                  <a:srgbClr val="81C8BD"/>
                </a:solidFill>
              </a:rPr>
              <a:t>Language is Case-sensitive </a:t>
            </a:r>
            <a:r>
              <a:rPr lang="en-US" sz="1800" dirty="0">
                <a:solidFill>
                  <a:srgbClr val="81C8BD"/>
                </a:solidFill>
              </a:rPr>
              <a:t>/ </a:t>
            </a:r>
            <a:r>
              <a:rPr lang="en-US" sz="1800" dirty="0" smtClean="0">
                <a:solidFill>
                  <a:srgbClr val="81C8BD"/>
                </a:solidFill>
              </a:rPr>
              <a:t>Case-insensitive  -  </a:t>
            </a:r>
            <a:r>
              <a:rPr lang="en-US" sz="1800" dirty="0" smtClean="0">
                <a:solidFill>
                  <a:srgbClr val="0070C0"/>
                </a:solidFill>
              </a:rPr>
              <a:t>Perhaps ALL modern languages are Case-sensitive</a:t>
            </a:r>
            <a:endParaRPr lang="en-US" sz="1800" dirty="0">
              <a:solidFill>
                <a:srgbClr val="0070C0"/>
              </a:solidFill>
            </a:endParaRPr>
          </a:p>
        </p:txBody>
      </p:sp>
      <p:sp>
        <p:nvSpPr>
          <p:cNvPr id="4" name="TextBox 3"/>
          <p:cNvSpPr txBox="1"/>
          <p:nvPr/>
        </p:nvSpPr>
        <p:spPr>
          <a:xfrm>
            <a:off x="8129016" y="2011680"/>
            <a:ext cx="3474720" cy="1477328"/>
          </a:xfrm>
          <a:prstGeom prst="rect">
            <a:avLst/>
          </a:prstGeom>
          <a:noFill/>
        </p:spPr>
        <p:txBody>
          <a:bodyPr wrap="square" rtlCol="0">
            <a:spAutoFit/>
          </a:bodyPr>
          <a:lstStyle/>
          <a:p>
            <a:r>
              <a:rPr lang="en-US" dirty="0"/>
              <a:t>v</a:t>
            </a:r>
            <a:r>
              <a:rPr lang="en-US" dirty="0" smtClean="0"/>
              <a:t>oid ourHumorForToday  ()  {</a:t>
            </a:r>
          </a:p>
          <a:p>
            <a:r>
              <a:rPr lang="en-US" dirty="0" smtClean="0"/>
              <a:t>         bMorning    =  True ;</a:t>
            </a:r>
          </a:p>
          <a:p>
            <a:r>
              <a:rPr lang="en-US" dirty="0" smtClean="0"/>
              <a:t>         bAfternoon =  False ;</a:t>
            </a:r>
          </a:p>
          <a:p>
            <a:r>
              <a:rPr lang="en-US" dirty="0" smtClean="0"/>
              <a:t>         bNoon         =  Maybe ;</a:t>
            </a:r>
          </a:p>
          <a:p>
            <a:r>
              <a:rPr lang="en-US" dirty="0"/>
              <a:t>}</a:t>
            </a:r>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15</a:t>
            </a:fld>
            <a:endParaRPr lang="en-US"/>
          </a:p>
        </p:txBody>
      </p:sp>
    </p:spTree>
    <p:extLst>
      <p:ext uri="{BB962C8B-B14F-4D97-AF65-F5344CB8AC3E}">
        <p14:creationId xmlns:p14="http://schemas.microsoft.com/office/powerpoint/2010/main" val="2897611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  -  1972  -  compiled   </a:t>
            </a:r>
            <a:r>
              <a:rPr lang="en-US" sz="2400" dirty="0" smtClean="0">
                <a:solidFill>
                  <a:srgbClr val="ECDA2D"/>
                </a:solidFill>
                <a:latin typeface="Bahnschrift SemiBold SemiConden" panose="020B0502040204020203" pitchFamily="34" charset="0"/>
              </a:rPr>
              <a:t>(#1 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600"/>
              </a:spcBef>
              <a:buNone/>
            </a:pPr>
            <a:r>
              <a:rPr lang="en-US" sz="1600" dirty="0" smtClean="0">
                <a:solidFill>
                  <a:srgbClr val="81C8BD"/>
                </a:solidFill>
              </a:rPr>
              <a:t>C is ubiquitous, omnipresent, </a:t>
            </a:r>
            <a:r>
              <a:rPr lang="en-US" sz="1600" dirty="0" smtClean="0">
                <a:solidFill>
                  <a:srgbClr val="00B050"/>
                </a:solidFill>
              </a:rPr>
              <a:t>mid-level</a:t>
            </a:r>
            <a:r>
              <a:rPr lang="en-US" sz="1600" dirty="0" smtClean="0">
                <a:solidFill>
                  <a:srgbClr val="81C8BD"/>
                </a:solidFill>
              </a:rPr>
              <a:t>, systems-oriented language</a:t>
            </a:r>
          </a:p>
          <a:p>
            <a:pPr marL="0" indent="0">
              <a:spcBef>
                <a:spcPts val="600"/>
              </a:spcBef>
              <a:buNone/>
            </a:pPr>
            <a:r>
              <a:rPr lang="en-US" sz="1600" dirty="0">
                <a:solidFill>
                  <a:srgbClr val="81C8BD"/>
                </a:solidFill>
              </a:rPr>
              <a:t>P</a:t>
            </a:r>
            <a:r>
              <a:rPr lang="en-US" sz="1600" dirty="0" smtClean="0">
                <a:solidFill>
                  <a:srgbClr val="81C8BD"/>
                </a:solidFill>
              </a:rPr>
              <a:t>roduces the </a:t>
            </a:r>
            <a:r>
              <a:rPr lang="en-US" sz="1600" dirty="0" smtClean="0">
                <a:solidFill>
                  <a:srgbClr val="00B050"/>
                </a:solidFill>
              </a:rPr>
              <a:t>fastest</a:t>
            </a:r>
            <a:r>
              <a:rPr lang="en-US" sz="1600" dirty="0" smtClean="0">
                <a:solidFill>
                  <a:srgbClr val="81C8BD"/>
                </a:solidFill>
              </a:rPr>
              <a:t> code outside of Assembly</a:t>
            </a:r>
          </a:p>
          <a:p>
            <a:pPr marL="0" indent="0">
              <a:spcBef>
                <a:spcPts val="600"/>
              </a:spcBef>
              <a:buNone/>
            </a:pPr>
            <a:r>
              <a:rPr lang="en-US" sz="1600" dirty="0" smtClean="0">
                <a:solidFill>
                  <a:srgbClr val="81C8BD"/>
                </a:solidFill>
              </a:rPr>
              <a:t>Compact, port-able, able to access HW (pointers, pointer manipulation, inline Assembly)</a:t>
            </a:r>
          </a:p>
          <a:p>
            <a:pPr marL="0" indent="0">
              <a:spcBef>
                <a:spcPts val="600"/>
              </a:spcBef>
              <a:buNone/>
            </a:pPr>
            <a:r>
              <a:rPr lang="en-US" sz="1600" dirty="0" smtClean="0">
                <a:solidFill>
                  <a:srgbClr val="81C8BD"/>
                </a:solidFill>
              </a:rPr>
              <a:t>Gives power </a:t>
            </a:r>
            <a:r>
              <a:rPr lang="en-US" sz="1600" dirty="0" smtClean="0">
                <a:solidFill>
                  <a:srgbClr val="00B050"/>
                </a:solidFill>
              </a:rPr>
              <a:t>AND RESPONSIBILTY </a:t>
            </a:r>
            <a:r>
              <a:rPr lang="en-US" sz="1600" dirty="0" smtClean="0">
                <a:solidFill>
                  <a:srgbClr val="81C8BD"/>
                </a:solidFill>
              </a:rPr>
              <a:t>to programmer. </a:t>
            </a:r>
            <a:r>
              <a:rPr lang="en-US" sz="1600" dirty="0" smtClean="0">
                <a:solidFill>
                  <a:srgbClr val="00B050"/>
                </a:solidFill>
              </a:rPr>
              <a:t>NO BOUNDS CHECKING</a:t>
            </a:r>
            <a:r>
              <a:rPr lang="en-US" sz="1600" dirty="0" smtClean="0">
                <a:solidFill>
                  <a:srgbClr val="81C8BD"/>
                </a:solidFill>
              </a:rPr>
              <a:t>. Can overrun variables; </a:t>
            </a:r>
            <a:r>
              <a:rPr lang="en-US" sz="1600" dirty="0">
                <a:solidFill>
                  <a:srgbClr val="81C8BD"/>
                </a:solidFill>
              </a:rPr>
              <a:t>C</a:t>
            </a:r>
            <a:r>
              <a:rPr lang="en-US" sz="1600" dirty="0" smtClean="0">
                <a:solidFill>
                  <a:srgbClr val="81C8BD"/>
                </a:solidFill>
              </a:rPr>
              <a:t> </a:t>
            </a:r>
            <a:r>
              <a:rPr lang="en-US" sz="1600" dirty="0" smtClean="0">
                <a:solidFill>
                  <a:srgbClr val="00B050"/>
                </a:solidFill>
              </a:rPr>
              <a:t>does not check length </a:t>
            </a:r>
          </a:p>
          <a:p>
            <a:pPr marL="0" indent="0">
              <a:spcBef>
                <a:spcPts val="600"/>
              </a:spcBef>
              <a:buNone/>
            </a:pPr>
            <a:r>
              <a:rPr lang="en-US" sz="1600" dirty="0" smtClean="0">
                <a:solidFill>
                  <a:srgbClr val="81C8BD"/>
                </a:solidFill>
              </a:rPr>
              <a:t>Operating systems and most language compilers are written in C and/or C++</a:t>
            </a:r>
          </a:p>
          <a:p>
            <a:pPr marL="0" indent="0">
              <a:spcBef>
                <a:spcPts val="600"/>
              </a:spcBef>
              <a:buNone/>
            </a:pPr>
            <a:r>
              <a:rPr lang="en-US" sz="1600" dirty="0" smtClean="0">
                <a:solidFill>
                  <a:srgbClr val="81C8BD"/>
                </a:solidFill>
              </a:rPr>
              <a:t>PL/1 influenced C</a:t>
            </a:r>
          </a:p>
          <a:p>
            <a:pPr marL="0" indent="0">
              <a:spcBef>
                <a:spcPts val="600"/>
              </a:spcBef>
              <a:buNone/>
            </a:pPr>
            <a:r>
              <a:rPr lang="en-US" sz="1600" dirty="0" smtClean="0">
                <a:solidFill>
                  <a:srgbClr val="81C8BD"/>
                </a:solidFill>
              </a:rPr>
              <a:t>The C Library (</a:t>
            </a:r>
            <a:r>
              <a:rPr lang="en-US" sz="1600" dirty="0" err="1" smtClean="0">
                <a:solidFill>
                  <a:srgbClr val="81C8BD"/>
                </a:solidFill>
              </a:rPr>
              <a:t>libc</a:t>
            </a:r>
            <a:r>
              <a:rPr lang="en-US" sz="1600" dirty="0" smtClean="0">
                <a:solidFill>
                  <a:srgbClr val="81C8BD"/>
                </a:solidFill>
              </a:rPr>
              <a:t> / </a:t>
            </a:r>
            <a:r>
              <a:rPr lang="en-US" sz="1600" dirty="0" err="1" smtClean="0">
                <a:solidFill>
                  <a:srgbClr val="81C8BD"/>
                </a:solidFill>
              </a:rPr>
              <a:t>glibc</a:t>
            </a:r>
            <a:r>
              <a:rPr lang="en-US" sz="1600" dirty="0" smtClean="0">
                <a:solidFill>
                  <a:srgbClr val="81C8BD"/>
                </a:solidFill>
              </a:rPr>
              <a:t>) has similarities to Linux system calls</a:t>
            </a:r>
          </a:p>
          <a:p>
            <a:pPr marL="0" indent="0">
              <a:spcBef>
                <a:spcPts val="600"/>
              </a:spcBef>
              <a:buNone/>
            </a:pPr>
            <a:r>
              <a:rPr lang="en-US" sz="1600" dirty="0" err="1">
                <a:solidFill>
                  <a:srgbClr val="81C8BD"/>
                </a:solidFill>
              </a:rPr>
              <a:t>l</a:t>
            </a:r>
            <a:r>
              <a:rPr lang="en-US" sz="1600" dirty="0" err="1" smtClean="0">
                <a:solidFill>
                  <a:srgbClr val="81C8BD"/>
                </a:solidFill>
              </a:rPr>
              <a:t>ibc</a:t>
            </a:r>
            <a:r>
              <a:rPr lang="en-US" sz="1600" dirty="0" smtClean="0">
                <a:solidFill>
                  <a:srgbClr val="81C8BD"/>
                </a:solidFill>
              </a:rPr>
              <a:t>, when printing with buffered I/O, can run faster than handwritten Assembly that does not perform buffering</a:t>
            </a: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 a comment - </a:t>
            </a:r>
            <a:r>
              <a:rPr lang="en-US" sz="1600" dirty="0" err="1" smtClean="0">
                <a:solidFill>
                  <a:srgbClr val="F8A28B"/>
                </a:solidFill>
              </a:rPr>
              <a:t>hello_c.c</a:t>
            </a:r>
            <a:r>
              <a:rPr lang="en-US" sz="1600" dirty="0" smtClean="0">
                <a:solidFill>
                  <a:srgbClr val="F8A28B"/>
                </a:solidFill>
              </a:rPr>
              <a:t>    */         // also a comment</a:t>
            </a:r>
          </a:p>
          <a:p>
            <a:pPr marL="0" indent="0">
              <a:spcBef>
                <a:spcPts val="0"/>
              </a:spcBef>
              <a:buNone/>
            </a:pPr>
            <a:r>
              <a:rPr lang="en-US" sz="1600" dirty="0" smtClean="0">
                <a:solidFill>
                  <a:srgbClr val="F8A28B"/>
                </a:solidFill>
              </a:rPr>
              <a:t>// compile with: </a:t>
            </a:r>
            <a:r>
              <a:rPr lang="en-US" sz="1600" dirty="0" err="1" smtClean="0">
                <a:solidFill>
                  <a:srgbClr val="F8A28B"/>
                </a:solidFill>
              </a:rPr>
              <a:t>gcc</a:t>
            </a:r>
            <a:r>
              <a:rPr lang="en-US" sz="1600" dirty="0" smtClean="0">
                <a:solidFill>
                  <a:srgbClr val="F8A28B"/>
                </a:solidFill>
              </a:rPr>
              <a:t> </a:t>
            </a:r>
            <a:r>
              <a:rPr lang="en-US" sz="1600" dirty="0" err="1" smtClean="0">
                <a:solidFill>
                  <a:srgbClr val="F8A28B"/>
                </a:solidFill>
              </a:rPr>
              <a:t>hello_c.c</a:t>
            </a:r>
            <a:r>
              <a:rPr lang="en-US" sz="1600" dirty="0" smtClean="0">
                <a:solidFill>
                  <a:srgbClr val="F8A28B"/>
                </a:solidFill>
              </a:rPr>
              <a:t> -o </a:t>
            </a:r>
            <a:r>
              <a:rPr lang="en-US" sz="1600" dirty="0" err="1" smtClean="0">
                <a:solidFill>
                  <a:srgbClr val="F8A28B"/>
                </a:solidFill>
              </a:rPr>
              <a:t>hello_c</a:t>
            </a:r>
            <a:endParaRPr lang="en-US" sz="1600" dirty="0" smtClean="0">
              <a:solidFill>
                <a:srgbClr val="F8A28B"/>
              </a:solidFill>
            </a:endParaRPr>
          </a:p>
          <a:p>
            <a:pPr marL="0" indent="0">
              <a:spcBef>
                <a:spcPts val="0"/>
              </a:spcBef>
              <a:buNone/>
            </a:pPr>
            <a:endParaRPr lang="en-US" sz="1600" dirty="0" smtClean="0"/>
          </a:p>
          <a:p>
            <a:pPr marL="0" indent="0">
              <a:spcBef>
                <a:spcPts val="0"/>
              </a:spcBef>
              <a:buNone/>
            </a:pPr>
            <a:r>
              <a:rPr lang="en-US" sz="1600" b="1" dirty="0" smtClean="0">
                <a:solidFill>
                  <a:srgbClr val="00B050"/>
                </a:solidFill>
              </a:rPr>
              <a:t>#include &lt;</a:t>
            </a:r>
            <a:r>
              <a:rPr lang="en-US" sz="1600" b="1" dirty="0" err="1" smtClean="0">
                <a:solidFill>
                  <a:srgbClr val="00B050"/>
                </a:solidFill>
              </a:rPr>
              <a:t>stdio.h</a:t>
            </a:r>
            <a:r>
              <a:rPr lang="en-US" sz="1600" b="1" dirty="0" smtClean="0">
                <a:solidFill>
                  <a:srgbClr val="00B050"/>
                </a:solidFill>
              </a:rPr>
              <a:t>&gt;</a:t>
            </a:r>
          </a:p>
          <a:p>
            <a:pPr marL="0" indent="0">
              <a:spcBef>
                <a:spcPts val="0"/>
              </a:spcBef>
              <a:buNone/>
            </a:pPr>
            <a:r>
              <a:rPr lang="en-US" sz="1600" dirty="0" err="1" smtClean="0">
                <a:solidFill>
                  <a:srgbClr val="F8A28B"/>
                </a:solidFill>
              </a:rPr>
              <a:t>int</a:t>
            </a:r>
            <a:r>
              <a:rPr lang="en-US" sz="1600" dirty="0" smtClean="0">
                <a:solidFill>
                  <a:srgbClr val="F8A28B"/>
                </a:solidFill>
              </a:rPr>
              <a:t> </a:t>
            </a:r>
            <a:r>
              <a:rPr lang="en-US" sz="1600" b="1" dirty="0" smtClean="0">
                <a:solidFill>
                  <a:srgbClr val="00B050"/>
                </a:solidFill>
              </a:rPr>
              <a:t>main ()</a:t>
            </a:r>
          </a:p>
          <a:p>
            <a:pPr marL="0" indent="0">
              <a:spcBef>
                <a:spcPts val="0"/>
              </a:spcBef>
              <a:buNone/>
            </a:pPr>
            <a:r>
              <a:rPr lang="en-US" sz="1600" dirty="0" smtClean="0">
                <a:solidFill>
                  <a:srgbClr val="F8A28B"/>
                </a:solidFill>
              </a:rPr>
              <a:t>{</a:t>
            </a:r>
          </a:p>
          <a:p>
            <a:pPr marL="0" indent="0">
              <a:spcBef>
                <a:spcPts val="0"/>
              </a:spcBef>
              <a:buNone/>
            </a:pPr>
            <a:r>
              <a:rPr lang="en-US" sz="1600" dirty="0" smtClean="0">
                <a:solidFill>
                  <a:srgbClr val="F8A28B"/>
                </a:solidFill>
              </a:rPr>
              <a:t>    </a:t>
            </a:r>
            <a:r>
              <a:rPr lang="en-US" sz="1600" dirty="0" err="1" smtClean="0">
                <a:solidFill>
                  <a:srgbClr val="F8A28B"/>
                </a:solidFill>
              </a:rPr>
              <a:t>printf</a:t>
            </a:r>
            <a:r>
              <a:rPr lang="en-US" sz="1600" dirty="0" smtClean="0">
                <a:solidFill>
                  <a:srgbClr val="F8A28B"/>
                </a:solidFill>
              </a:rPr>
              <a:t> ("Hello, World \n");</a:t>
            </a:r>
          </a:p>
          <a:p>
            <a:pPr marL="0" indent="0">
              <a:spcBef>
                <a:spcPts val="0"/>
              </a:spcBef>
              <a:buNone/>
            </a:pPr>
            <a:r>
              <a:rPr lang="en-US" sz="1600" dirty="0" smtClean="0">
                <a:solidFill>
                  <a:srgbClr val="F8A28B"/>
                </a:solidFill>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5235" y="4159086"/>
            <a:ext cx="1621287" cy="2277410"/>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16</a:t>
            </a:fld>
            <a:endParaRPr lang="en-US"/>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83412" y="4691174"/>
            <a:ext cx="1397747" cy="1572465"/>
          </a:xfrm>
          <a:prstGeom prst="rect">
            <a:avLst/>
          </a:prstGeom>
        </p:spPr>
      </p:pic>
    </p:spTree>
    <p:extLst>
      <p:ext uri="{BB962C8B-B14F-4D97-AF65-F5344CB8AC3E}">
        <p14:creationId xmlns:p14="http://schemas.microsoft.com/office/powerpoint/2010/main" val="42514798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solidFill>
                  <a:srgbClr val="00B050"/>
                </a:solidFill>
              </a:rPr>
              <a:t>24 kB</a:t>
            </a:r>
          </a:p>
          <a:p>
            <a:r>
              <a:rPr lang="en-US" dirty="0" smtClean="0"/>
              <a:t>OO </a:t>
            </a:r>
            <a:r>
              <a:rPr lang="en-US" dirty="0"/>
              <a:t>Model: </a:t>
            </a:r>
            <a:r>
              <a:rPr lang="en-US" dirty="0" smtClean="0">
                <a:solidFill>
                  <a:srgbClr val="00B050"/>
                </a:solidFill>
              </a:rPr>
              <a:t>None</a:t>
            </a:r>
            <a:endParaRPr lang="en-US" dirty="0">
              <a:solidFill>
                <a:srgbClr val="00B050"/>
              </a:solidFill>
            </a:endParaRPr>
          </a:p>
          <a:p>
            <a:r>
              <a:rPr lang="en-US" dirty="0" smtClean="0"/>
              <a:t>Semi-colon </a:t>
            </a:r>
            <a:r>
              <a:rPr lang="en-US" dirty="0"/>
              <a:t>requirements as </a:t>
            </a:r>
            <a:r>
              <a:rPr lang="en-US" dirty="0" err="1" smtClean="0"/>
              <a:t>stmt</a:t>
            </a:r>
            <a:r>
              <a:rPr lang="en-US" dirty="0" smtClean="0"/>
              <a:t> terminator: </a:t>
            </a:r>
            <a:r>
              <a:rPr lang="en-US" dirty="0" smtClean="0">
                <a:solidFill>
                  <a:srgbClr val="00B050"/>
                </a:solidFill>
              </a:rPr>
              <a:t>Required</a:t>
            </a:r>
            <a:endParaRPr lang="en-US" dirty="0">
              <a:solidFill>
                <a:srgbClr val="00B050"/>
              </a:solidFill>
            </a:endParaRPr>
          </a:p>
          <a:p>
            <a:pPr marL="0" indent="0">
              <a:buNone/>
            </a:pPr>
            <a:endParaRPr lang="en-US" dirty="0"/>
          </a:p>
          <a:p>
            <a:r>
              <a:rPr lang="en-US" dirty="0"/>
              <a:t>Safer input into String objects; or routines that limit input: </a:t>
            </a:r>
            <a:r>
              <a:rPr lang="en-US" dirty="0" smtClean="0"/>
              <a:t>No</a:t>
            </a:r>
            <a:endParaRPr lang="en-US" dirty="0"/>
          </a:p>
          <a:p>
            <a:r>
              <a:rPr lang="en-US" dirty="0" smtClean="0"/>
              <a:t>Concurrency </a:t>
            </a:r>
            <a:r>
              <a:rPr lang="en-US" dirty="0"/>
              <a:t>(Single-threaded vs concurrent processing): </a:t>
            </a:r>
            <a:r>
              <a:rPr lang="en-US" dirty="0" smtClean="0"/>
              <a:t>Can start new threads via function calls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No, N/A</a:t>
            </a:r>
            <a:endParaRPr lang="en-US" dirty="0"/>
          </a:p>
          <a:p>
            <a:r>
              <a:rPr lang="en-US" dirty="0" smtClean="0"/>
              <a:t>Memory </a:t>
            </a:r>
            <a:r>
              <a:rPr lang="en-US" dirty="0"/>
              <a:t>safe: </a:t>
            </a:r>
            <a:r>
              <a:rPr lang="en-US" dirty="0" smtClean="0"/>
              <a:t>No</a:t>
            </a:r>
            <a:endParaRPr lang="en-US" dirty="0"/>
          </a:p>
          <a:p>
            <a:r>
              <a:rPr lang="en-US" dirty="0"/>
              <a:t>Thread safe: </a:t>
            </a:r>
            <a:r>
              <a:rPr lang="en-US" dirty="0" smtClean="0"/>
              <a:t>No</a:t>
            </a:r>
          </a:p>
          <a:p>
            <a:r>
              <a:rPr lang="en-US" dirty="0"/>
              <a:t>DJ’s Difficulty Index: </a:t>
            </a:r>
            <a:r>
              <a:rPr lang="en-US" b="1" dirty="0">
                <a:solidFill>
                  <a:srgbClr val="00B050"/>
                </a:solidFill>
              </a:rPr>
              <a:t>6 out of </a:t>
            </a:r>
            <a:r>
              <a:rPr lang="en-US" b="1" dirty="0" smtClean="0">
                <a:solidFill>
                  <a:srgbClr val="00B050"/>
                </a:solidFill>
              </a:rPr>
              <a:t>10</a:t>
            </a:r>
            <a:endParaRPr lang="en-US" b="1" dirty="0">
              <a:solidFill>
                <a:srgbClr val="00B050"/>
              </a:solidFill>
            </a:endParaRPr>
          </a:p>
          <a:p>
            <a:r>
              <a:rPr lang="en-US" dirty="0" smtClean="0"/>
              <a:t>Language website: Search: C programming language</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Kore, </a:t>
            </a:r>
            <a:r>
              <a:rPr lang="en-US" dirty="0" err="1"/>
              <a:t>Vely</a:t>
            </a:r>
            <a:r>
              <a:rPr lang="en-US" dirty="0"/>
              <a:t>, facil.io</a:t>
            </a:r>
          </a:p>
          <a:p>
            <a:r>
              <a:rPr lang="en-US" dirty="0"/>
              <a:t>Variable types: </a:t>
            </a:r>
            <a:r>
              <a:rPr lang="en-US" dirty="0" smtClean="0">
                <a:solidFill>
                  <a:srgbClr val="00B050"/>
                </a:solidFill>
              </a:rPr>
              <a:t>Integers (diff sizes, signed/unsigned), Floats, Char arrays</a:t>
            </a:r>
            <a:r>
              <a:rPr lang="en-US" dirty="0" smtClean="0"/>
              <a:t>, no </a:t>
            </a:r>
            <a:r>
              <a:rPr lang="en-US" dirty="0" err="1" smtClean="0">
                <a:solidFill>
                  <a:srgbClr val="00B050"/>
                </a:solidFill>
              </a:rPr>
              <a:t>booleans</a:t>
            </a:r>
            <a:endParaRPr lang="en-US" dirty="0">
              <a:solidFill>
                <a:srgbClr val="00B050"/>
              </a:solidFill>
            </a:endParaRPr>
          </a:p>
          <a:p>
            <a:r>
              <a:rPr lang="en-US" dirty="0"/>
              <a:t>Behavior with unused variables (must use every variable defined?): No</a:t>
            </a:r>
          </a:p>
          <a:p>
            <a:r>
              <a:rPr lang="en-US" dirty="0" smtClean="0"/>
              <a:t>Can </a:t>
            </a:r>
            <a:r>
              <a:rPr lang="en-US" dirty="0"/>
              <a:t>overrun variables: </a:t>
            </a:r>
            <a:r>
              <a:rPr lang="en-US" dirty="0">
                <a:solidFill>
                  <a:srgbClr val="00B050"/>
                </a:solidFill>
              </a:rPr>
              <a:t>Yes</a:t>
            </a:r>
          </a:p>
          <a:p>
            <a:r>
              <a:rPr lang="en-US" dirty="0" smtClean="0"/>
              <a:t>Error </a:t>
            </a:r>
            <a:r>
              <a:rPr lang="en-US" dirty="0"/>
              <a:t>detection mechanism: </a:t>
            </a:r>
            <a:r>
              <a:rPr lang="en-US" dirty="0" smtClean="0">
                <a:solidFill>
                  <a:srgbClr val="00B050"/>
                </a:solidFill>
              </a:rPr>
              <a:t>None. Check the return value of a function call</a:t>
            </a:r>
          </a:p>
          <a:p>
            <a:r>
              <a:rPr lang="en-US" dirty="0" smtClean="0"/>
              <a:t>Program </a:t>
            </a:r>
            <a:r>
              <a:rPr lang="en-US" dirty="0"/>
              <a:t>behavior on Invalid File I/O: </a:t>
            </a:r>
            <a:r>
              <a:rPr lang="en-US" dirty="0">
                <a:solidFill>
                  <a:srgbClr val="00B050"/>
                </a:solidFill>
              </a:rPr>
              <a:t>Continue</a:t>
            </a:r>
          </a:p>
          <a:p>
            <a:r>
              <a:rPr lang="en-US" dirty="0" smtClean="0"/>
              <a:t>Pointer </a:t>
            </a:r>
            <a:r>
              <a:rPr lang="en-US" dirty="0"/>
              <a:t>safe: </a:t>
            </a:r>
            <a:r>
              <a:rPr lang="en-US" dirty="0" smtClean="0">
                <a:solidFill>
                  <a:srgbClr val="00B050"/>
                </a:solidFill>
              </a:rPr>
              <a:t>No</a:t>
            </a:r>
            <a:endParaRPr lang="en-US" dirty="0">
              <a:solidFill>
                <a:srgbClr val="00B050"/>
              </a:solidFill>
            </a:endParaRPr>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Yes</a:t>
            </a:r>
            <a:endParaRPr lang="en-US" dirty="0"/>
          </a:p>
          <a:p>
            <a:r>
              <a:rPr lang="en-US" dirty="0" smtClean="0"/>
              <a:t>Release cycle: Several times per year for most compilers. </a:t>
            </a:r>
            <a:r>
              <a:rPr lang="en-US" dirty="0" err="1" smtClean="0"/>
              <a:t>glibc</a:t>
            </a:r>
            <a:r>
              <a:rPr lang="en-US" dirty="0" smtClean="0"/>
              <a:t> (GNU C library) every 6 months. C17 standard on June 2018. C23 due in 2024; draft is online  </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17</a:t>
            </a:fld>
            <a:endParaRPr lang="en-US"/>
          </a:p>
        </p:txBody>
      </p:sp>
    </p:spTree>
    <p:extLst>
      <p:ext uri="{BB962C8B-B14F-4D97-AF65-F5344CB8AC3E}">
        <p14:creationId xmlns:p14="http://schemas.microsoft.com/office/powerpoint/2010/main" val="1793089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C++  -  1985  -  </a:t>
            </a:r>
            <a:r>
              <a:rPr lang="en-US" dirty="0">
                <a:solidFill>
                  <a:srgbClr val="ECDA2D"/>
                </a:solidFill>
                <a:latin typeface="Bahnschrift SemiBold SemiConden" panose="020B0502040204020203" pitchFamily="34" charset="0"/>
              </a:rPr>
              <a:t>compiled </a:t>
            </a:r>
            <a:r>
              <a:rPr lang="en-US" sz="2400" dirty="0" smtClean="0">
                <a:solidFill>
                  <a:srgbClr val="ECDA2D"/>
                </a:solidFill>
                <a:latin typeface="Bahnschrift SemiBold SemiConden" panose="020B0502040204020203" pitchFamily="34" charset="0"/>
              </a:rPr>
              <a:t>(#2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831207"/>
          </a:xfrm>
        </p:spPr>
        <p:txBody>
          <a:bodyPr>
            <a:noAutofit/>
          </a:bodyPr>
          <a:lstStyle/>
          <a:p>
            <a:pPr marL="0" indent="0">
              <a:spcBef>
                <a:spcPts val="600"/>
              </a:spcBef>
              <a:buNone/>
            </a:pPr>
            <a:r>
              <a:rPr lang="en-US" sz="1500" dirty="0" smtClean="0">
                <a:solidFill>
                  <a:srgbClr val="81C8BD"/>
                </a:solidFill>
              </a:rPr>
              <a:t>Originally named C With </a:t>
            </a:r>
            <a:r>
              <a:rPr lang="en-US" sz="1500" dirty="0">
                <a:solidFill>
                  <a:srgbClr val="81C8BD"/>
                </a:solidFill>
              </a:rPr>
              <a:t>Classes. Extended C with OO and numerous other </a:t>
            </a:r>
            <a:r>
              <a:rPr lang="en-US" sz="1500" dirty="0" smtClean="0">
                <a:solidFill>
                  <a:srgbClr val="81C8BD"/>
                </a:solidFill>
              </a:rPr>
              <a:t>features</a:t>
            </a:r>
          </a:p>
          <a:p>
            <a:pPr marL="0" indent="0">
              <a:spcBef>
                <a:spcPts val="600"/>
              </a:spcBef>
              <a:buNone/>
            </a:pPr>
            <a:r>
              <a:rPr lang="en-US" sz="1500" dirty="0">
                <a:solidFill>
                  <a:srgbClr val="81C8BD"/>
                </a:solidFill>
              </a:rPr>
              <a:t>Very complex language, Extensive standard library, Extensible framework with Standard Template Library (STL)</a:t>
            </a:r>
          </a:p>
          <a:p>
            <a:pPr marL="0" indent="0">
              <a:spcBef>
                <a:spcPts val="600"/>
              </a:spcBef>
              <a:buNone/>
            </a:pPr>
            <a:r>
              <a:rPr lang="en-US" sz="1500" dirty="0">
                <a:solidFill>
                  <a:srgbClr val="81C8BD"/>
                </a:solidFill>
              </a:rPr>
              <a:t>Most games and game engines are written in C++</a:t>
            </a:r>
          </a:p>
          <a:p>
            <a:pPr marL="0" indent="0">
              <a:spcBef>
                <a:spcPts val="600"/>
              </a:spcBef>
              <a:buNone/>
            </a:pPr>
            <a:r>
              <a:rPr lang="en-US" sz="1500" dirty="0" smtClean="0">
                <a:solidFill>
                  <a:srgbClr val="81C8BD"/>
                </a:solidFill>
              </a:rPr>
              <a:t>Many </a:t>
            </a:r>
            <a:r>
              <a:rPr lang="en-US" sz="1500" dirty="0">
                <a:solidFill>
                  <a:srgbClr val="81C8BD"/>
                </a:solidFill>
              </a:rPr>
              <a:t>modern-day language features appear to come from C++: Objects / Classes / Methods, Generics, Templates, Constructors, Lambdas, Namespaces, References, Semantics</a:t>
            </a:r>
          </a:p>
          <a:p>
            <a:pPr marL="0" indent="0">
              <a:spcBef>
                <a:spcPts val="600"/>
              </a:spcBef>
              <a:buNone/>
            </a:pPr>
            <a:r>
              <a:rPr lang="en-US" sz="1500" dirty="0">
                <a:solidFill>
                  <a:srgbClr val="81C8BD"/>
                </a:solidFill>
              </a:rPr>
              <a:t>Multiple ways to do a task in C++; Additionally, there is the C-style of </a:t>
            </a:r>
            <a:r>
              <a:rPr lang="en-US" sz="1500" dirty="0" smtClean="0">
                <a:solidFill>
                  <a:srgbClr val="81C8BD"/>
                </a:solidFill>
              </a:rPr>
              <a:t>programming. </a:t>
            </a:r>
            <a:r>
              <a:rPr lang="en-US" sz="1500" dirty="0" smtClean="0">
                <a:solidFill>
                  <a:srgbClr val="00B050"/>
                </a:solidFill>
              </a:rPr>
              <a:t>C++ should compile any C program</a:t>
            </a:r>
            <a:endParaRPr lang="en-US" sz="1500" dirty="0">
              <a:solidFill>
                <a:srgbClr val="00B050"/>
              </a:solidFill>
            </a:endParaRPr>
          </a:p>
          <a:p>
            <a:pPr marL="0" indent="0">
              <a:spcBef>
                <a:spcPts val="600"/>
              </a:spcBef>
              <a:buNone/>
            </a:pPr>
            <a:r>
              <a:rPr lang="en-US" sz="1500" dirty="0">
                <a:solidFill>
                  <a:srgbClr val="81C8BD"/>
                </a:solidFill>
              </a:rPr>
              <a:t>C++ techniques expand / extend with C++14, C++17, C++20.  C++ appears to undergo extensive changes in new versions</a:t>
            </a:r>
          </a:p>
          <a:p>
            <a:pPr marL="0" indent="0">
              <a:spcBef>
                <a:spcPts val="600"/>
              </a:spcBef>
              <a:buNone/>
            </a:pPr>
            <a:r>
              <a:rPr lang="en-US" sz="1500" dirty="0" smtClean="0">
                <a:solidFill>
                  <a:srgbClr val="81C8BD"/>
                </a:solidFill>
              </a:rPr>
              <a:t>In early years, language incompatibilities existed in different C++ implementations.  C++98 received ISO standardization but Standard Template Library feature was incompatible with GNU and Microsoft compilers.  Eventually Microsoft and GNU had to rewrite their compilers. Changes were made to Linux kernel because C++ couldn't compile it</a:t>
            </a:r>
          </a:p>
          <a:p>
            <a:pPr marL="0" indent="0">
              <a:spcBef>
                <a:spcPts val="600"/>
              </a:spcBef>
              <a:buNone/>
            </a:pPr>
            <a:r>
              <a:rPr lang="en-US" sz="1500" dirty="0" smtClean="0">
                <a:solidFill>
                  <a:srgbClr val="81C8BD"/>
                </a:solidFill>
              </a:rPr>
              <a:t>Linux Torvalds is not keen on having C++ code added to Linux kernel</a:t>
            </a:r>
          </a:p>
          <a:p>
            <a:pPr marL="0" indent="0">
              <a:spcBef>
                <a:spcPts val="0"/>
              </a:spcBef>
              <a:buNone/>
            </a:pPr>
            <a:endParaRPr lang="en-US" sz="1500" dirty="0">
              <a:solidFill>
                <a:srgbClr val="81C8BD"/>
              </a:solidFill>
            </a:endParaRPr>
          </a:p>
          <a:p>
            <a:pPr marL="0" indent="0">
              <a:spcBef>
                <a:spcPts val="0"/>
              </a:spcBef>
              <a:buNone/>
            </a:pPr>
            <a:r>
              <a:rPr lang="en-US" sz="1500" dirty="0" smtClean="0">
                <a:solidFill>
                  <a:srgbClr val="F8A28B"/>
                </a:solidFill>
              </a:rPr>
              <a:t>// a comment - hello_c.cpp          /* another comment - hello_c.cpp  */</a:t>
            </a:r>
          </a:p>
          <a:p>
            <a:pPr marL="0" indent="0">
              <a:spcBef>
                <a:spcPts val="0"/>
              </a:spcBef>
              <a:buNone/>
            </a:pPr>
            <a:r>
              <a:rPr lang="en-US" sz="1500" dirty="0" smtClean="0">
                <a:solidFill>
                  <a:srgbClr val="F8A28B"/>
                </a:solidFill>
              </a:rPr>
              <a:t>// compile with: g++ hello_cpp.cpp -o </a:t>
            </a:r>
            <a:r>
              <a:rPr lang="en-US" sz="1500" dirty="0" err="1" smtClean="0">
                <a:solidFill>
                  <a:srgbClr val="F8A28B"/>
                </a:solidFill>
              </a:rPr>
              <a:t>hello_cpp</a:t>
            </a:r>
            <a:endParaRPr lang="en-US" sz="1500" dirty="0" smtClean="0">
              <a:solidFill>
                <a:srgbClr val="F8A28B"/>
              </a:solidFill>
            </a:endParaRPr>
          </a:p>
          <a:p>
            <a:pPr marL="0" indent="0">
              <a:spcBef>
                <a:spcPts val="0"/>
              </a:spcBef>
              <a:buNone/>
            </a:pPr>
            <a:r>
              <a:rPr lang="en-US" sz="1500" dirty="0" smtClean="0">
                <a:solidFill>
                  <a:srgbClr val="F8A28B"/>
                </a:solidFill>
              </a:rPr>
              <a:t>#include &lt;</a:t>
            </a:r>
            <a:r>
              <a:rPr lang="en-US" sz="1500" dirty="0" err="1" smtClean="0">
                <a:solidFill>
                  <a:srgbClr val="F8A28B"/>
                </a:solidFill>
              </a:rPr>
              <a:t>iostream</a:t>
            </a:r>
            <a:r>
              <a:rPr lang="en-US" sz="1500" dirty="0" smtClean="0">
                <a:solidFill>
                  <a:srgbClr val="F8A28B"/>
                </a:solidFill>
              </a:rPr>
              <a:t>&gt;</a:t>
            </a:r>
          </a:p>
          <a:p>
            <a:pPr marL="0" indent="0">
              <a:spcBef>
                <a:spcPts val="0"/>
              </a:spcBef>
              <a:buNone/>
            </a:pPr>
            <a:r>
              <a:rPr lang="en-US" sz="1500" dirty="0" smtClean="0">
                <a:solidFill>
                  <a:srgbClr val="F8A28B"/>
                </a:solidFill>
              </a:rPr>
              <a:t>using namespace </a:t>
            </a:r>
            <a:r>
              <a:rPr lang="en-US" sz="1500" dirty="0" err="1" smtClean="0">
                <a:solidFill>
                  <a:srgbClr val="F8A28B"/>
                </a:solidFill>
              </a:rPr>
              <a:t>std</a:t>
            </a:r>
            <a:r>
              <a:rPr lang="en-US" sz="1500" dirty="0" smtClean="0">
                <a:solidFill>
                  <a:srgbClr val="F8A28B"/>
                </a:solidFill>
              </a:rPr>
              <a:t>;</a:t>
            </a:r>
          </a:p>
          <a:p>
            <a:pPr marL="0" indent="0">
              <a:spcBef>
                <a:spcPts val="0"/>
              </a:spcBef>
              <a:buNone/>
            </a:pPr>
            <a:r>
              <a:rPr lang="en-US" sz="1500" dirty="0" err="1" smtClean="0">
                <a:solidFill>
                  <a:srgbClr val="F8A28B"/>
                </a:solidFill>
              </a:rPr>
              <a:t>int</a:t>
            </a:r>
            <a:r>
              <a:rPr lang="en-US" sz="1500" dirty="0" smtClean="0">
                <a:solidFill>
                  <a:srgbClr val="F8A28B"/>
                </a:solidFill>
              </a:rPr>
              <a:t> main ()</a:t>
            </a:r>
          </a:p>
          <a:p>
            <a:pPr marL="0" indent="0">
              <a:spcBef>
                <a:spcPts val="0"/>
              </a:spcBef>
              <a:buNone/>
            </a:pPr>
            <a:r>
              <a:rPr lang="en-US" sz="1500" dirty="0" smtClean="0">
                <a:solidFill>
                  <a:srgbClr val="F8A28B"/>
                </a:solidFill>
              </a:rPr>
              <a:t>{</a:t>
            </a:r>
          </a:p>
          <a:p>
            <a:pPr marL="0" indent="0">
              <a:spcBef>
                <a:spcPts val="0"/>
              </a:spcBef>
              <a:buNone/>
            </a:pPr>
            <a:r>
              <a:rPr lang="en-US" sz="1500" dirty="0" smtClean="0">
                <a:solidFill>
                  <a:srgbClr val="F8A28B"/>
                </a:solidFill>
              </a:rPr>
              <a:t>    </a:t>
            </a:r>
            <a:r>
              <a:rPr lang="en-US" sz="1500" dirty="0" err="1" smtClean="0">
                <a:solidFill>
                  <a:srgbClr val="F8A28B"/>
                </a:solidFill>
              </a:rPr>
              <a:t>cout</a:t>
            </a:r>
            <a:r>
              <a:rPr lang="en-US" sz="1500" dirty="0" smtClean="0">
                <a:solidFill>
                  <a:srgbClr val="F8A28B"/>
                </a:solidFill>
              </a:rPr>
              <a:t> &lt;&lt; "Hello, World!" &lt;&lt; </a:t>
            </a:r>
            <a:r>
              <a:rPr lang="en-US" sz="1500" dirty="0" err="1" smtClean="0">
                <a:solidFill>
                  <a:srgbClr val="F8A28B"/>
                </a:solidFill>
              </a:rPr>
              <a:t>endl</a:t>
            </a:r>
            <a:r>
              <a:rPr lang="en-US" sz="1500" dirty="0" smtClean="0">
                <a:solidFill>
                  <a:srgbClr val="F8A28B"/>
                </a:solidFill>
              </a:rPr>
              <a:t>;</a:t>
            </a:r>
          </a:p>
          <a:p>
            <a:pPr marL="0" indent="0">
              <a:spcBef>
                <a:spcPts val="0"/>
              </a:spcBef>
              <a:buNone/>
            </a:pPr>
            <a:r>
              <a:rPr lang="en-US" sz="1500" dirty="0" smtClean="0">
                <a:solidFill>
                  <a:srgbClr val="F8A28B"/>
                </a:solidFill>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603" y="4787075"/>
            <a:ext cx="1389279" cy="1558862"/>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18</a:t>
            </a:fld>
            <a:endParaRPr lang="en-US"/>
          </a:p>
        </p:txBody>
      </p:sp>
    </p:spTree>
    <p:extLst>
      <p:ext uri="{BB962C8B-B14F-4D97-AF65-F5344CB8AC3E}">
        <p14:creationId xmlns:p14="http://schemas.microsoft.com/office/powerpoint/2010/main" val="28021709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25 kB</a:t>
            </a:r>
            <a:endParaRPr lang="en-US" dirty="0"/>
          </a:p>
          <a:p>
            <a:endParaRPr lang="en-US" dirty="0" smtClean="0"/>
          </a:p>
          <a:p>
            <a:r>
              <a:rPr lang="en-US" dirty="0" smtClean="0"/>
              <a:t>OO </a:t>
            </a:r>
            <a:r>
              <a:rPr lang="en-US" dirty="0"/>
              <a:t>Model: </a:t>
            </a:r>
            <a:r>
              <a:rPr lang="en-US" b="1" dirty="0">
                <a:solidFill>
                  <a:srgbClr val="00B050"/>
                </a:solidFill>
              </a:rPr>
              <a:t>Yes; requires developer to manage lifetime of objects</a:t>
            </a:r>
          </a:p>
          <a:p>
            <a:r>
              <a:rPr lang="en-US" dirty="0" smtClean="0"/>
              <a:t>Semi-colon requirement </a:t>
            </a:r>
            <a:r>
              <a:rPr lang="en-US" dirty="0"/>
              <a:t>as </a:t>
            </a:r>
            <a:r>
              <a:rPr lang="en-US" dirty="0" err="1" smtClean="0"/>
              <a:t>stmt</a:t>
            </a:r>
            <a:r>
              <a:rPr lang="en-US" dirty="0" smtClean="0"/>
              <a:t> terminator: Required</a:t>
            </a:r>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Can start new threads via function calls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b="1" dirty="0" smtClean="0">
                <a:solidFill>
                  <a:srgbClr val="00B050"/>
                </a:solidFill>
              </a:rPr>
              <a:t>No</a:t>
            </a:r>
            <a:endParaRPr lang="en-US" b="1" dirty="0">
              <a:solidFill>
                <a:srgbClr val="00B050"/>
              </a:solidFill>
            </a:endParaRPr>
          </a:p>
          <a:p>
            <a:r>
              <a:rPr lang="en-US" dirty="0" smtClean="0"/>
              <a:t>Memory </a:t>
            </a:r>
            <a:r>
              <a:rPr lang="en-US" dirty="0"/>
              <a:t>safe: </a:t>
            </a:r>
            <a:r>
              <a:rPr lang="en-US" dirty="0" smtClean="0"/>
              <a:t>No</a:t>
            </a:r>
            <a:endParaRPr lang="en-US" dirty="0"/>
          </a:p>
          <a:p>
            <a:r>
              <a:rPr lang="en-US" dirty="0"/>
              <a:t>Thread safe: </a:t>
            </a:r>
            <a:r>
              <a:rPr lang="en-US" dirty="0" smtClean="0"/>
              <a:t>No</a:t>
            </a:r>
          </a:p>
          <a:p>
            <a:r>
              <a:rPr lang="en-US" dirty="0"/>
              <a:t>DJ’s Difficulty Index: </a:t>
            </a:r>
            <a:r>
              <a:rPr lang="en-US" b="1" dirty="0" smtClean="0">
                <a:solidFill>
                  <a:srgbClr val="00B050"/>
                </a:solidFill>
              </a:rPr>
              <a:t>10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isocpp.org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Boost, </a:t>
            </a:r>
            <a:r>
              <a:rPr lang="en-US" dirty="0" err="1"/>
              <a:t>CLang</a:t>
            </a:r>
            <a:r>
              <a:rPr lang="en-US" dirty="0"/>
              <a:t>, </a:t>
            </a:r>
            <a:r>
              <a:rPr lang="en-US" dirty="0" err="1"/>
              <a:t>Qt</a:t>
            </a:r>
            <a:r>
              <a:rPr lang="en-US" dirty="0"/>
              <a:t>, </a:t>
            </a:r>
            <a:r>
              <a:rPr lang="en-US" dirty="0" err="1"/>
              <a:t>Wt</a:t>
            </a:r>
            <a:endParaRPr lang="en-US" dirty="0"/>
          </a:p>
          <a:p>
            <a:r>
              <a:rPr lang="en-US" dirty="0"/>
              <a:t>Variable types: </a:t>
            </a:r>
            <a:r>
              <a:rPr lang="en-US" dirty="0" smtClean="0">
                <a:solidFill>
                  <a:srgbClr val="00B050"/>
                </a:solidFill>
              </a:rPr>
              <a:t>Integers (diff sizes, signed/unsigned), Floats, Char, String </a:t>
            </a:r>
            <a:r>
              <a:rPr lang="en-US" b="1" dirty="0" smtClean="0">
                <a:solidFill>
                  <a:srgbClr val="00B050"/>
                </a:solidFill>
              </a:rPr>
              <a:t>object</a:t>
            </a:r>
            <a:r>
              <a:rPr lang="en-US" dirty="0" smtClean="0">
                <a:solidFill>
                  <a:srgbClr val="00B050"/>
                </a:solidFill>
              </a:rPr>
              <a:t>,  </a:t>
            </a:r>
            <a:r>
              <a:rPr lang="en-US" b="1" dirty="0" smtClean="0">
                <a:solidFill>
                  <a:srgbClr val="00B050"/>
                </a:solidFill>
              </a:rPr>
              <a:t>Boolean</a:t>
            </a:r>
            <a:endParaRPr lang="en-US" b="1" dirty="0">
              <a:solidFill>
                <a:srgbClr val="00B050"/>
              </a:solidFill>
            </a:endParaRPr>
          </a:p>
          <a:p>
            <a:r>
              <a:rPr lang="en-US" dirty="0"/>
              <a:t>Behavior with unused variables (must use every variable defined?): No</a:t>
            </a:r>
          </a:p>
          <a:p>
            <a:r>
              <a:rPr lang="en-US" dirty="0" smtClean="0"/>
              <a:t>Can </a:t>
            </a:r>
            <a:r>
              <a:rPr lang="en-US" dirty="0"/>
              <a:t>overrun variables: Yes</a:t>
            </a:r>
          </a:p>
          <a:p>
            <a:r>
              <a:rPr lang="en-US" dirty="0" smtClean="0"/>
              <a:t>Error </a:t>
            </a:r>
            <a:r>
              <a:rPr lang="en-US" dirty="0"/>
              <a:t>detection mechanism: </a:t>
            </a:r>
            <a:r>
              <a:rPr lang="en-US" dirty="0" smtClean="0"/>
              <a:t>try/catch code block to detect error</a:t>
            </a:r>
          </a:p>
          <a:p>
            <a:r>
              <a:rPr lang="en-US" dirty="0" smtClean="0"/>
              <a:t>Program </a:t>
            </a:r>
            <a:r>
              <a:rPr lang="en-US" dirty="0"/>
              <a:t>behavior on Invalid File I/O: Continue</a:t>
            </a:r>
          </a:p>
          <a:p>
            <a:r>
              <a:rPr lang="en-US" dirty="0" smtClean="0"/>
              <a:t>Pointer </a:t>
            </a:r>
            <a:r>
              <a:rPr lang="en-US" dirty="0"/>
              <a:t>safe: </a:t>
            </a:r>
            <a:r>
              <a:rPr lang="en-US" dirty="0" smtClean="0"/>
              <a:t>No</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Yes</a:t>
            </a:r>
            <a:endParaRPr lang="en-US" dirty="0"/>
          </a:p>
          <a:p>
            <a:r>
              <a:rPr lang="en-US" dirty="0" smtClean="0"/>
              <a:t>Release cycle</a:t>
            </a:r>
            <a:r>
              <a:rPr lang="en-US" dirty="0"/>
              <a:t>: Several times per year for most </a:t>
            </a:r>
            <a:r>
              <a:rPr lang="en-US" dirty="0" smtClean="0"/>
              <a:t>compilers and for </a:t>
            </a:r>
            <a:r>
              <a:rPr lang="en-US" dirty="0" err="1" smtClean="0"/>
              <a:t>libc</a:t>
            </a:r>
            <a:r>
              <a:rPr lang="en-US" dirty="0" smtClean="0"/>
              <a:t>++ (C++ </a:t>
            </a:r>
            <a:r>
              <a:rPr lang="en-US" dirty="0"/>
              <a:t>library</a:t>
            </a:r>
            <a:r>
              <a:rPr lang="en-US" dirty="0" smtClean="0"/>
              <a:t>). C++20 </a:t>
            </a:r>
            <a:r>
              <a:rPr lang="en-US" dirty="0"/>
              <a:t>standard on </a:t>
            </a:r>
            <a:r>
              <a:rPr lang="en-US" dirty="0" smtClean="0"/>
              <a:t>December 2020. C++23 </a:t>
            </a:r>
            <a:r>
              <a:rPr lang="en-US" dirty="0"/>
              <a:t>due </a:t>
            </a:r>
            <a:r>
              <a:rPr lang="en-US" dirty="0" smtClean="0"/>
              <a:t>TBD; draft is online </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19</a:t>
            </a:fld>
            <a:endParaRPr lang="en-US"/>
          </a:p>
        </p:txBody>
      </p:sp>
    </p:spTree>
    <p:extLst>
      <p:ext uri="{BB962C8B-B14F-4D97-AF65-F5344CB8AC3E}">
        <p14:creationId xmlns:p14="http://schemas.microsoft.com/office/powerpoint/2010/main" val="3745728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ECDA2D"/>
                </a:solidFill>
                <a:latin typeface="Bahnschrift SemiBold SemiConden" panose="020B0502040204020203" pitchFamily="34" charset="0"/>
              </a:rPr>
              <a:t>General-Purpose Languages</a:t>
            </a:r>
            <a:r>
              <a:rPr lang="en-US" dirty="0" smtClean="0">
                <a:solidFill>
                  <a:srgbClr val="ECDA2D"/>
                </a:solidFill>
              </a:rPr>
              <a:t>: </a:t>
            </a:r>
            <a:r>
              <a:rPr lang="en-US" dirty="0" smtClean="0">
                <a:solidFill>
                  <a:srgbClr val="F8A28B"/>
                </a:solidFill>
              </a:rPr>
              <a:t>What Are Your </a:t>
            </a:r>
            <a:r>
              <a:rPr lang="en-US" i="1" dirty="0" smtClean="0">
                <a:solidFill>
                  <a:srgbClr val="F8A28B"/>
                </a:solidFill>
              </a:rPr>
              <a:t>Habits</a:t>
            </a:r>
            <a:r>
              <a:rPr lang="en-US" dirty="0" smtClean="0">
                <a:solidFill>
                  <a:srgbClr val="F8A28B"/>
                </a:solidFill>
              </a:rPr>
              <a:t>??</a:t>
            </a:r>
            <a:endParaRPr lang="en-US" dirty="0">
              <a:solidFill>
                <a:srgbClr val="F8A28B"/>
              </a:solidFill>
            </a:endParaRPr>
          </a:p>
        </p:txBody>
      </p:sp>
      <p:sp>
        <p:nvSpPr>
          <p:cNvPr id="3" name="Subtitle 2"/>
          <p:cNvSpPr>
            <a:spLocks noGrp="1"/>
          </p:cNvSpPr>
          <p:nvPr>
            <p:ph type="subTitle" idx="1"/>
          </p:nvPr>
        </p:nvSpPr>
        <p:spPr>
          <a:xfrm>
            <a:off x="1524000" y="3602038"/>
            <a:ext cx="9144000" cy="2167826"/>
          </a:xfrm>
        </p:spPr>
        <p:txBody>
          <a:bodyPr>
            <a:normAutofit lnSpcReduction="10000"/>
          </a:bodyPr>
          <a:lstStyle/>
          <a:p>
            <a:r>
              <a:rPr lang="en-US" sz="2800" dirty="0" err="1" smtClean="0">
                <a:solidFill>
                  <a:srgbClr val="81C8BD"/>
                </a:solidFill>
                <a:latin typeface="Times New Roman" panose="02020603050405020304" pitchFamily="18" charset="0"/>
                <a:cs typeface="Times New Roman" panose="02020603050405020304" pitchFamily="18" charset="0"/>
              </a:rPr>
              <a:t>Defcon</a:t>
            </a:r>
            <a:r>
              <a:rPr lang="en-US" sz="2800" dirty="0" smtClean="0">
                <a:solidFill>
                  <a:srgbClr val="81C8BD"/>
                </a:solidFill>
                <a:latin typeface="Times New Roman" panose="02020603050405020304" pitchFamily="18" charset="0"/>
                <a:cs typeface="Times New Roman" panose="02020603050405020304" pitchFamily="18" charset="0"/>
              </a:rPr>
              <a:t> 31</a:t>
            </a:r>
          </a:p>
          <a:p>
            <a:r>
              <a:rPr lang="en-US" dirty="0" smtClean="0">
                <a:latin typeface="Times New Roman" panose="02020603050405020304" pitchFamily="18" charset="0"/>
                <a:cs typeface="Times New Roman" panose="02020603050405020304" pitchFamily="18" charset="0"/>
              </a:rPr>
              <a:t>BIC Village  -  Blacks </a:t>
            </a:r>
            <a:r>
              <a:rPr lang="en-US" dirty="0">
                <a:latin typeface="Times New Roman" panose="02020603050405020304" pitchFamily="18" charset="0"/>
                <a:cs typeface="Times New Roman" panose="02020603050405020304" pitchFamily="18" charset="0"/>
              </a:rPr>
              <a:t>in Cyber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D.J. Davis</a:t>
            </a:r>
            <a:r>
              <a:rPr lang="en-US" dirty="0" smtClean="0">
                <a:solidFill>
                  <a:srgbClr val="686EA0"/>
                </a:solidFill>
                <a:latin typeface="Times New Roman" panose="02020603050405020304" pitchFamily="18" charset="0"/>
                <a:cs typeface="Times New Roman" panose="02020603050405020304" pitchFamily="18" charset="0"/>
              </a:rPr>
              <a:t>, A+, CISSP  </a:t>
            </a:r>
          </a:p>
          <a:p>
            <a:r>
              <a:rPr lang="en-US" dirty="0" smtClean="0">
                <a:latin typeface="Times New Roman" panose="02020603050405020304" pitchFamily="18" charset="0"/>
                <a:cs typeface="Times New Roman" panose="02020603050405020304" pitchFamily="18" charset="0"/>
              </a:rPr>
              <a:t>(</a:t>
            </a:r>
            <a:r>
              <a:rPr lang="en-US" dirty="0" err="1" smtClean="0">
                <a:solidFill>
                  <a:srgbClr val="F8A28B"/>
                </a:solidFill>
                <a:latin typeface="Times New Roman" panose="02020603050405020304" pitchFamily="18" charset="0"/>
                <a:cs typeface="Times New Roman" panose="02020603050405020304" pitchFamily="18" charset="0"/>
              </a:rPr>
              <a:t>Zero</a:t>
            </a:r>
            <a:r>
              <a:rPr lang="en-US" dirty="0" err="1" smtClean="0">
                <a:solidFill>
                  <a:srgbClr val="ECDA2D"/>
                </a:solidFill>
                <a:latin typeface="Times New Roman" panose="02020603050405020304" pitchFamily="18" charset="0"/>
                <a:cs typeface="Times New Roman" panose="02020603050405020304" pitchFamily="18" charset="0"/>
              </a:rPr>
              <a:t>Ring</a:t>
            </a:r>
            <a:r>
              <a:rPr lang="en-US" dirty="0" err="1" smtClean="0">
                <a:solidFill>
                  <a:srgbClr val="686EA0"/>
                </a:solidFill>
                <a:latin typeface="Times New Roman" panose="02020603050405020304" pitchFamily="18" charset="0"/>
                <a:cs typeface="Times New Roman" panose="02020603050405020304" pitchFamily="18" charset="0"/>
              </a:rPr>
              <a:t>Defender</a:t>
            </a:r>
            <a:r>
              <a:rPr lang="en-US" dirty="0" smtClean="0">
                <a:latin typeface="Times New Roman" panose="02020603050405020304" pitchFamily="18" charset="0"/>
                <a:cs typeface="Times New Roman" panose="02020603050405020304" pitchFamily="18" charset="0"/>
              </a:rPr>
              <a:t>)</a:t>
            </a:r>
          </a:p>
          <a:p>
            <a:r>
              <a:rPr lang="en-US" dirty="0">
                <a:solidFill>
                  <a:srgbClr val="686EA0"/>
                </a:solidFill>
                <a:latin typeface="Times New Roman" panose="02020603050405020304" pitchFamily="18" charset="0"/>
                <a:cs typeface="Times New Roman" panose="02020603050405020304" pitchFamily="18" charset="0"/>
              </a:rPr>
              <a:t>August 12, 2023</a:t>
            </a:r>
          </a:p>
          <a:p>
            <a:endParaRPr lang="en-US" dirty="0">
              <a:solidFill>
                <a:srgbClr val="81C8BD"/>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241766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Python  -  1991  -  </a:t>
            </a:r>
            <a:r>
              <a:rPr lang="en-US" dirty="0">
                <a:solidFill>
                  <a:srgbClr val="ECDA2D"/>
                </a:solidFill>
                <a:latin typeface="Bahnschrift SemiBold SemiConden" panose="020B0502040204020203" pitchFamily="34" charset="0"/>
              </a:rPr>
              <a:t>interpreted </a:t>
            </a:r>
            <a:r>
              <a:rPr lang="en-US" sz="2400" dirty="0" smtClean="0">
                <a:solidFill>
                  <a:srgbClr val="ECDA2D"/>
                </a:solidFill>
                <a:latin typeface="Bahnschrift SemiBold SemiConden" panose="020B0502040204020203" pitchFamily="34" charset="0"/>
              </a:rPr>
              <a:t>(#3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600"/>
              </a:spcBef>
              <a:buNone/>
            </a:pPr>
            <a:r>
              <a:rPr lang="en-US" sz="1500" dirty="0" smtClean="0">
                <a:solidFill>
                  <a:srgbClr val="81C8BD"/>
                </a:solidFill>
              </a:rPr>
              <a:t>Easier language that has taken the role of BASIC as a “first” language  --  Widely used to learn programming</a:t>
            </a:r>
          </a:p>
          <a:p>
            <a:pPr marL="0" indent="0">
              <a:spcBef>
                <a:spcPts val="600"/>
              </a:spcBef>
              <a:buNone/>
            </a:pPr>
            <a:r>
              <a:rPr lang="en-US" sz="1500" dirty="0">
                <a:solidFill>
                  <a:srgbClr val="81C8BD"/>
                </a:solidFill>
              </a:rPr>
              <a:t>Used for applications, middleware, integration, </a:t>
            </a:r>
            <a:r>
              <a:rPr lang="en-US" sz="1500" dirty="0" smtClean="0">
                <a:solidFill>
                  <a:srgbClr val="81C8BD"/>
                </a:solidFill>
              </a:rPr>
              <a:t>data analytics, </a:t>
            </a:r>
            <a:r>
              <a:rPr lang="en-US" sz="1500" dirty="0">
                <a:solidFill>
                  <a:srgbClr val="81C8BD"/>
                </a:solidFill>
              </a:rPr>
              <a:t>ML/AI</a:t>
            </a:r>
          </a:p>
          <a:p>
            <a:pPr marL="0" indent="0">
              <a:spcBef>
                <a:spcPts val="600"/>
              </a:spcBef>
              <a:buNone/>
            </a:pPr>
            <a:r>
              <a:rPr lang="en-US" sz="1500" dirty="0">
                <a:solidFill>
                  <a:srgbClr val="81C8BD"/>
                </a:solidFill>
              </a:rPr>
              <a:t>Popularity/flexibility comes from lots of core and 3rd-party libraries that are invoked with "import“ statement</a:t>
            </a:r>
          </a:p>
          <a:p>
            <a:pPr marL="0" indent="0">
              <a:spcBef>
                <a:spcPts val="600"/>
              </a:spcBef>
              <a:buNone/>
            </a:pPr>
            <a:r>
              <a:rPr lang="en-US" sz="1500" dirty="0" smtClean="0">
                <a:solidFill>
                  <a:srgbClr val="81C8BD"/>
                </a:solidFill>
              </a:rPr>
              <a:t>Python interpreter has </a:t>
            </a:r>
            <a:r>
              <a:rPr lang="en-US" sz="1500" dirty="0">
                <a:solidFill>
                  <a:srgbClr val="81C8BD"/>
                </a:solidFill>
              </a:rPr>
              <a:t>built-in </a:t>
            </a:r>
            <a:r>
              <a:rPr lang="en-US" sz="1500" dirty="0" smtClean="0">
                <a:solidFill>
                  <a:srgbClr val="81C8BD"/>
                </a:solidFill>
              </a:rPr>
              <a:t>debugger (</a:t>
            </a:r>
            <a:r>
              <a:rPr lang="en-US" sz="1500" dirty="0" err="1" smtClean="0">
                <a:solidFill>
                  <a:srgbClr val="81C8BD"/>
                </a:solidFill>
              </a:rPr>
              <a:t>pdb</a:t>
            </a:r>
            <a:r>
              <a:rPr lang="en-US" sz="1500" dirty="0" smtClean="0">
                <a:solidFill>
                  <a:srgbClr val="81C8BD"/>
                </a:solidFill>
              </a:rPr>
              <a:t>)</a:t>
            </a:r>
            <a:endParaRPr lang="en-US" sz="1500" dirty="0">
              <a:solidFill>
                <a:srgbClr val="81C8BD"/>
              </a:solidFill>
            </a:endParaRPr>
          </a:p>
          <a:p>
            <a:pPr marL="0" indent="0">
              <a:spcBef>
                <a:spcPts val="600"/>
              </a:spcBef>
              <a:buNone/>
            </a:pPr>
            <a:r>
              <a:rPr lang="en-US" sz="1500" dirty="0" smtClean="0">
                <a:solidFill>
                  <a:srgbClr val="81C8BD"/>
                </a:solidFill>
              </a:rPr>
              <a:t>Python versions 2 and 3.  Use version 3. Quick way to tell…   v2:  print “Hi”   v3:  print (“Hi”)</a:t>
            </a:r>
          </a:p>
          <a:p>
            <a:pPr marL="0" indent="0">
              <a:spcBef>
                <a:spcPts val="600"/>
              </a:spcBef>
              <a:buNone/>
            </a:pPr>
            <a:r>
              <a:rPr lang="en-US" sz="1500" dirty="0">
                <a:solidFill>
                  <a:srgbClr val="81C8BD"/>
                </a:solidFill>
              </a:rPr>
              <a:t>For new/changed program, interpreter stores translated byte-code in hidden subdirectory  ( __</a:t>
            </a:r>
            <a:r>
              <a:rPr lang="en-US" sz="1500" dirty="0" err="1">
                <a:solidFill>
                  <a:srgbClr val="81C8BD"/>
                </a:solidFill>
              </a:rPr>
              <a:t>pycache</a:t>
            </a:r>
            <a:r>
              <a:rPr lang="en-US" sz="1500" dirty="0">
                <a:solidFill>
                  <a:srgbClr val="81C8BD"/>
                </a:solidFill>
              </a:rPr>
              <a:t>__ )</a:t>
            </a:r>
          </a:p>
          <a:p>
            <a:pPr marL="0" indent="0">
              <a:spcBef>
                <a:spcPts val="600"/>
              </a:spcBef>
              <a:buNone/>
            </a:pPr>
            <a:r>
              <a:rPr lang="en-US" sz="1500" dirty="0">
                <a:solidFill>
                  <a:srgbClr val="81C8BD"/>
                </a:solidFill>
              </a:rPr>
              <a:t>Indentation alignment rules can cause issues (one space too few/many and </a:t>
            </a:r>
            <a:r>
              <a:rPr lang="en-US" sz="1500" dirty="0" smtClean="0">
                <a:solidFill>
                  <a:srgbClr val="81C8BD"/>
                </a:solidFill>
              </a:rPr>
              <a:t>program </a:t>
            </a:r>
            <a:r>
              <a:rPr lang="en-US" sz="1500" dirty="0">
                <a:solidFill>
                  <a:srgbClr val="81C8BD"/>
                </a:solidFill>
              </a:rPr>
              <a:t>does not run)</a:t>
            </a:r>
          </a:p>
          <a:p>
            <a:pPr marL="0" indent="0">
              <a:spcBef>
                <a:spcPts val="600"/>
              </a:spcBef>
              <a:buNone/>
            </a:pPr>
            <a:r>
              <a:rPr lang="en-US" sz="1500" dirty="0">
                <a:solidFill>
                  <a:srgbClr val="81C8BD"/>
                </a:solidFill>
              </a:rPr>
              <a:t>Oddness in the way its coded; some from PEP</a:t>
            </a:r>
          </a:p>
          <a:p>
            <a:pPr marL="0" indent="0">
              <a:spcBef>
                <a:spcPts val="600"/>
              </a:spcBef>
              <a:buNone/>
            </a:pPr>
            <a:r>
              <a:rPr lang="en-US" sz="1500" dirty="0" smtClean="0">
                <a:solidFill>
                  <a:srgbClr val="81C8BD"/>
                </a:solidFill>
              </a:rPr>
              <a:t>Before </a:t>
            </a:r>
            <a:r>
              <a:rPr lang="en-US" sz="1500" dirty="0">
                <a:solidFill>
                  <a:srgbClr val="81C8BD"/>
                </a:solidFill>
              </a:rPr>
              <a:t>a function is called, the interpreter must have </a:t>
            </a:r>
            <a:r>
              <a:rPr lang="en-US" sz="1500" dirty="0" smtClean="0">
                <a:solidFill>
                  <a:srgbClr val="81C8BD"/>
                </a:solidFill>
              </a:rPr>
              <a:t>already </a:t>
            </a:r>
            <a:r>
              <a:rPr lang="en-US" sz="1500" dirty="0">
                <a:solidFill>
                  <a:srgbClr val="81C8BD"/>
                </a:solidFill>
              </a:rPr>
              <a:t>parsed the function. Generally, a line of code cannot call a function below it (but there is a caveat). Because of all this, the starting point of the program is generally at the BOTTOM </a:t>
            </a:r>
            <a:r>
              <a:rPr lang="en-US" sz="1500" dirty="0" smtClean="0">
                <a:solidFill>
                  <a:srgbClr val="81C8BD"/>
                </a:solidFill>
              </a:rPr>
              <a:t>of </a:t>
            </a:r>
            <a:r>
              <a:rPr lang="en-US" sz="1500" dirty="0">
                <a:solidFill>
                  <a:srgbClr val="81C8BD"/>
                </a:solidFill>
              </a:rPr>
              <a:t>a source </a:t>
            </a:r>
            <a:r>
              <a:rPr lang="en-US" sz="1500" dirty="0" smtClean="0">
                <a:solidFill>
                  <a:srgbClr val="81C8BD"/>
                </a:solidFill>
              </a:rPr>
              <a:t>file</a:t>
            </a:r>
          </a:p>
          <a:p>
            <a:pPr marL="0" indent="0">
              <a:spcBef>
                <a:spcPts val="600"/>
              </a:spcBef>
              <a:buNone/>
            </a:pPr>
            <a:r>
              <a:rPr lang="en-US" sz="1500" dirty="0" smtClean="0">
                <a:solidFill>
                  <a:srgbClr val="81C8BD"/>
                </a:solidFill>
              </a:rPr>
              <a:t>If a person gets access to a computer (esp. Linux) Python is more likely to be installed. Can’t run </a:t>
            </a:r>
            <a:r>
              <a:rPr lang="en-US" sz="1500" dirty="0" err="1" smtClean="0">
                <a:solidFill>
                  <a:srgbClr val="81C8BD"/>
                </a:solidFill>
              </a:rPr>
              <a:t>netcat</a:t>
            </a:r>
            <a:r>
              <a:rPr lang="en-US" sz="1500" dirty="0" smtClean="0">
                <a:solidFill>
                  <a:srgbClr val="81C8BD"/>
                </a:solidFill>
              </a:rPr>
              <a:t>?  Type in your own!</a:t>
            </a:r>
            <a:endParaRPr lang="en-US" sz="1500" dirty="0">
              <a:solidFill>
                <a:srgbClr val="81C8BD"/>
              </a:solidFill>
            </a:endParaRPr>
          </a:p>
          <a:p>
            <a:pPr marL="0" indent="0">
              <a:buNone/>
            </a:pPr>
            <a:endParaRPr lang="en-US" sz="1500" dirty="0" smtClean="0">
              <a:solidFill>
                <a:srgbClr val="81C8BD"/>
              </a:solidFill>
            </a:endParaRPr>
          </a:p>
          <a:p>
            <a:pPr marL="0" indent="0">
              <a:spcBef>
                <a:spcPts val="0"/>
              </a:spcBef>
              <a:buNone/>
            </a:pPr>
            <a:r>
              <a:rPr lang="en-US" sz="1500" dirty="0" smtClean="0">
                <a:solidFill>
                  <a:srgbClr val="F8A28B"/>
                </a:solidFill>
              </a:rPr>
              <a:t>#!</a:t>
            </a:r>
            <a:r>
              <a:rPr lang="en-US" sz="1500" dirty="0" smtClean="0">
                <a:solidFill>
                  <a:srgbClr val="F8A28B"/>
                </a:solidFill>
              </a:rPr>
              <a:t>/</a:t>
            </a:r>
            <a:r>
              <a:rPr lang="en-US" sz="1500" dirty="0" err="1" smtClean="0">
                <a:solidFill>
                  <a:srgbClr val="F8A28B"/>
                </a:solidFill>
              </a:rPr>
              <a:t>usr</a:t>
            </a:r>
            <a:r>
              <a:rPr lang="en-US" sz="1500" dirty="0" smtClean="0">
                <a:solidFill>
                  <a:srgbClr val="F8A28B"/>
                </a:solidFill>
              </a:rPr>
              <a:t>/bin/python3   </a:t>
            </a:r>
            <a:r>
              <a:rPr lang="en-US" sz="1500" dirty="0" smtClean="0">
                <a:solidFill>
                  <a:srgbClr val="F8A28B"/>
                </a:solidFill>
              </a:rPr>
              <a:t>     </a:t>
            </a:r>
            <a:r>
              <a:rPr lang="en-US" sz="1500" dirty="0" smtClean="0">
                <a:solidFill>
                  <a:srgbClr val="F8A28B"/>
                </a:solidFill>
              </a:rPr>
              <a:t>(on </a:t>
            </a:r>
            <a:r>
              <a:rPr lang="en-US" sz="1500" dirty="0" smtClean="0">
                <a:solidFill>
                  <a:srgbClr val="F8A28B"/>
                </a:solidFill>
              </a:rPr>
              <a:t>Linux to specify the interpreter)</a:t>
            </a:r>
            <a:endParaRPr lang="en-US" sz="1500" dirty="0" smtClean="0">
              <a:solidFill>
                <a:srgbClr val="F8A28B"/>
              </a:solidFill>
            </a:endParaRPr>
          </a:p>
          <a:p>
            <a:pPr marL="0" indent="0">
              <a:spcBef>
                <a:spcPts val="0"/>
              </a:spcBef>
              <a:buNone/>
            </a:pPr>
            <a:r>
              <a:rPr lang="en-US" sz="1500" dirty="0" smtClean="0">
                <a:solidFill>
                  <a:srgbClr val="F8A28B"/>
                </a:solidFill>
              </a:rPr>
              <a:t># a comment - hello_py.py</a:t>
            </a:r>
          </a:p>
          <a:p>
            <a:pPr marL="0" indent="0">
              <a:spcBef>
                <a:spcPts val="0"/>
              </a:spcBef>
              <a:buNone/>
            </a:pPr>
            <a:r>
              <a:rPr lang="en-US" sz="1500" dirty="0" smtClean="0">
                <a:solidFill>
                  <a:srgbClr val="F8A28B"/>
                </a:solidFill>
              </a:rPr>
              <a:t># To run on Linux</a:t>
            </a:r>
            <a:r>
              <a:rPr lang="en-US" sz="1500" smtClean="0">
                <a:solidFill>
                  <a:srgbClr val="F8A28B"/>
                </a:solidFill>
              </a:rPr>
              <a:t>: </a:t>
            </a:r>
            <a:r>
              <a:rPr lang="en-US" sz="1500" smtClean="0">
                <a:solidFill>
                  <a:srgbClr val="F8A28B"/>
                </a:solidFill>
              </a:rPr>
              <a:t> ./</a:t>
            </a:r>
            <a:r>
              <a:rPr lang="en-US" sz="1500" dirty="0" smtClean="0">
                <a:solidFill>
                  <a:srgbClr val="F8A28B"/>
                </a:solidFill>
              </a:rPr>
              <a:t>hello_py.py</a:t>
            </a:r>
          </a:p>
          <a:p>
            <a:pPr marL="0" indent="0">
              <a:spcBef>
                <a:spcPts val="0"/>
              </a:spcBef>
              <a:buNone/>
            </a:pPr>
            <a:r>
              <a:rPr lang="en-US" sz="1500" dirty="0" smtClean="0">
                <a:solidFill>
                  <a:srgbClr val="F8A28B"/>
                </a:solidFill>
              </a:rPr>
              <a:t># To run on Windows and Linux:  python3 hello_py.py</a:t>
            </a:r>
            <a:endParaRPr lang="en-US" sz="1500" dirty="0" smtClean="0">
              <a:solidFill>
                <a:srgbClr val="F8A28B"/>
              </a:solidFill>
            </a:endParaRPr>
          </a:p>
          <a:p>
            <a:pPr marL="0" indent="0">
              <a:spcBef>
                <a:spcPts val="0"/>
              </a:spcBef>
              <a:buNone/>
            </a:pPr>
            <a:endParaRPr lang="en-US" sz="1500" dirty="0" smtClean="0">
              <a:solidFill>
                <a:srgbClr val="F8A28B"/>
              </a:solidFill>
            </a:endParaRPr>
          </a:p>
          <a:p>
            <a:pPr marL="0" indent="0">
              <a:spcBef>
                <a:spcPts val="0"/>
              </a:spcBef>
              <a:buNone/>
            </a:pPr>
            <a:r>
              <a:rPr lang="en-US" sz="1500" dirty="0" smtClean="0">
                <a:solidFill>
                  <a:srgbClr val="F8A28B"/>
                </a:solidFill>
              </a:rPr>
              <a:t>print ("Hello, World!")</a:t>
            </a:r>
          </a:p>
          <a:p>
            <a:pPr marL="0" indent="0">
              <a:buNone/>
            </a:pPr>
            <a:endParaRPr lang="en-US" sz="15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3424" y="4902454"/>
            <a:ext cx="1326680" cy="1453896"/>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20</a:t>
            </a:fld>
            <a:endParaRPr lang="en-US"/>
          </a:p>
        </p:txBody>
      </p:sp>
    </p:spTree>
    <p:extLst>
      <p:ext uri="{BB962C8B-B14F-4D97-AF65-F5344CB8AC3E}">
        <p14:creationId xmlns:p14="http://schemas.microsoft.com/office/powerpoint/2010/main" val="39356366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Python’s behaviors</a:t>
            </a:r>
            <a:r>
              <a:rPr lang="en-US" dirty="0" smtClean="0"/>
              <a:t>						(ref)</a:t>
            </a:r>
            <a:endParaRPr lang="en-US" dirty="0"/>
          </a:p>
        </p:txBody>
      </p:sp>
      <p:sp>
        <p:nvSpPr>
          <p:cNvPr id="5" name="Content Placeholder 4"/>
          <p:cNvSpPr>
            <a:spLocks noGrp="1"/>
          </p:cNvSpPr>
          <p:nvPr>
            <p:ph sz="half" idx="1"/>
          </p:nvPr>
        </p:nvSpPr>
        <p:spPr>
          <a:xfrm>
            <a:off x="838200" y="1825624"/>
            <a:ext cx="5181600" cy="4584320"/>
          </a:xfrm>
        </p:spPr>
        <p:txBody>
          <a:bodyPr>
            <a:normAutofit fontScale="55000" lnSpcReduction="20000"/>
          </a:bodyPr>
          <a:lstStyle/>
          <a:p>
            <a:r>
              <a:rPr lang="en-US" dirty="0"/>
              <a:t>Compiled </a:t>
            </a:r>
            <a:r>
              <a:rPr lang="en-US" dirty="0" err="1"/>
              <a:t>pgm</a:t>
            </a:r>
            <a:r>
              <a:rPr lang="en-US" dirty="0"/>
              <a:t> size for Hello World: </a:t>
            </a:r>
            <a:r>
              <a:rPr lang="en-US" dirty="0" smtClean="0"/>
              <a:t>n/a</a:t>
            </a:r>
          </a:p>
          <a:p>
            <a:r>
              <a:rPr lang="en-US" dirty="0" smtClean="0"/>
              <a:t>OO </a:t>
            </a:r>
            <a:r>
              <a:rPr lang="en-US" dirty="0"/>
              <a:t>Model: </a:t>
            </a:r>
            <a:r>
              <a:rPr lang="en-US" b="1" dirty="0" smtClean="0">
                <a:solidFill>
                  <a:srgbClr val="00B050"/>
                </a:solidFill>
              </a:rPr>
              <a:t>Yes, optional</a:t>
            </a:r>
            <a:endParaRPr lang="en-US" b="1" dirty="0">
              <a:solidFill>
                <a:srgbClr val="00B050"/>
              </a:solidFill>
            </a:endParaRPr>
          </a:p>
          <a:p>
            <a:r>
              <a:rPr lang="en-US" dirty="0" smtClean="0"/>
              <a:t>Semi-colon requirement </a:t>
            </a:r>
            <a:r>
              <a:rPr lang="en-US" dirty="0"/>
              <a:t>as </a:t>
            </a:r>
            <a:r>
              <a:rPr lang="en-US" dirty="0" err="1" smtClean="0"/>
              <a:t>stmt</a:t>
            </a:r>
            <a:r>
              <a:rPr lang="en-US" dirty="0" smtClean="0"/>
              <a:t> terminator: </a:t>
            </a:r>
            <a:r>
              <a:rPr lang="en-US" b="1" dirty="0" smtClean="0">
                <a:solidFill>
                  <a:srgbClr val="00B050"/>
                </a:solidFill>
              </a:rPr>
              <a:t>No. Line break is </a:t>
            </a:r>
            <a:r>
              <a:rPr lang="en-US" b="1" dirty="0" err="1" smtClean="0">
                <a:solidFill>
                  <a:srgbClr val="00B050"/>
                </a:solidFill>
              </a:rPr>
              <a:t>stmt</a:t>
            </a:r>
            <a:r>
              <a:rPr lang="en-US" b="1" dirty="0" smtClean="0">
                <a:solidFill>
                  <a:srgbClr val="00B050"/>
                </a:solidFill>
              </a:rPr>
              <a:t> terminator</a:t>
            </a:r>
            <a:endParaRPr lang="en-US" dirty="0" smtClean="0"/>
          </a:p>
          <a:p>
            <a:pPr marL="0" indent="0">
              <a:buNone/>
            </a:pPr>
            <a:endParaRPr lang="en-US" dirty="0"/>
          </a:p>
          <a:p>
            <a:r>
              <a:rPr lang="en-US" dirty="0"/>
              <a:t>Safer input into String objects; or routines that </a:t>
            </a:r>
            <a:r>
              <a:rPr lang="en-US" dirty="0" smtClean="0"/>
              <a:t>limit input: Yes</a:t>
            </a:r>
            <a:endParaRPr lang="en-US" dirty="0"/>
          </a:p>
          <a:p>
            <a:r>
              <a:rPr lang="en-US" dirty="0" smtClean="0"/>
              <a:t>Concurrency </a:t>
            </a:r>
            <a:r>
              <a:rPr lang="en-US" dirty="0"/>
              <a:t>(Single-threaded vs concurrent processing): </a:t>
            </a:r>
            <a:r>
              <a:rPr lang="en-US" dirty="0" err="1" smtClean="0"/>
              <a:t>Std</a:t>
            </a:r>
            <a:r>
              <a:rPr lang="en-US" dirty="0" smtClean="0"/>
              <a:t> </a:t>
            </a:r>
            <a:r>
              <a:rPr lang="en-US" dirty="0"/>
              <a:t>lib has Threading modules; Global Interpreter Lock allows </a:t>
            </a:r>
            <a:r>
              <a:rPr lang="en-US" dirty="0" smtClean="0"/>
              <a:t>concurrency </a:t>
            </a:r>
            <a:r>
              <a:rPr lang="en-US" dirty="0"/>
              <a:t>but not multiprocessing</a:t>
            </a:r>
          </a:p>
          <a:p>
            <a:r>
              <a:rPr lang="en-US" dirty="0" smtClean="0"/>
              <a:t>Program </a:t>
            </a:r>
            <a:r>
              <a:rPr lang="en-US" dirty="0"/>
              <a:t>behavior on Divide by zero: </a:t>
            </a:r>
            <a:r>
              <a:rPr lang="en-US" dirty="0" smtClean="0"/>
              <a:t>Stopped by interpreter</a:t>
            </a:r>
            <a:endParaRPr lang="en-US" dirty="0"/>
          </a:p>
          <a:p>
            <a:r>
              <a:rPr lang="en-US" dirty="0" smtClean="0"/>
              <a:t>Garbage </a:t>
            </a:r>
            <a:r>
              <a:rPr lang="en-US" dirty="0"/>
              <a:t>Collector (for objects): </a:t>
            </a:r>
            <a:r>
              <a:rPr lang="en-US" b="1" dirty="0" smtClean="0">
                <a:solidFill>
                  <a:srgbClr val="00B050"/>
                </a:solidFill>
              </a:rPr>
              <a:t>Yes</a:t>
            </a:r>
            <a:endParaRPr lang="en-US" b="1" dirty="0">
              <a:solidFill>
                <a:srgbClr val="00B050"/>
              </a:solidFill>
            </a:endParaRPr>
          </a:p>
          <a:p>
            <a:r>
              <a:rPr lang="en-US" dirty="0" smtClean="0"/>
              <a:t>Memory </a:t>
            </a:r>
            <a:r>
              <a:rPr lang="en-US" dirty="0"/>
              <a:t>safe: </a:t>
            </a:r>
            <a:r>
              <a:rPr lang="en-US" b="1" dirty="0" smtClean="0">
                <a:solidFill>
                  <a:srgbClr val="00B050"/>
                </a:solidFill>
              </a:rPr>
              <a:t>Yes</a:t>
            </a:r>
            <a:endParaRPr lang="en-US" b="1" dirty="0">
              <a:solidFill>
                <a:srgbClr val="00B050"/>
              </a:solidFill>
            </a:endParaRPr>
          </a:p>
          <a:p>
            <a:r>
              <a:rPr lang="en-US" dirty="0"/>
              <a:t>Thread safe: </a:t>
            </a:r>
            <a:r>
              <a:rPr lang="en-US" b="1" dirty="0" smtClean="0">
                <a:solidFill>
                  <a:srgbClr val="00B050"/>
                </a:solidFill>
              </a:rPr>
              <a:t>Yes</a:t>
            </a:r>
          </a:p>
          <a:p>
            <a:r>
              <a:rPr lang="en-US" dirty="0"/>
              <a:t>DJ’s Difficulty Index: </a:t>
            </a:r>
            <a:r>
              <a:rPr lang="en-US" dirty="0">
                <a:solidFill>
                  <a:srgbClr val="00B050"/>
                </a:solidFill>
              </a:rPr>
              <a:t>3</a:t>
            </a:r>
            <a:r>
              <a:rPr lang="en-US" dirty="0" smtClean="0">
                <a:solidFill>
                  <a:srgbClr val="00B050"/>
                </a:solidFill>
              </a:rPr>
              <a:t> out </a:t>
            </a:r>
            <a:r>
              <a:rPr lang="en-US" dirty="0">
                <a:solidFill>
                  <a:srgbClr val="00B050"/>
                </a:solidFill>
              </a:rPr>
              <a:t>of </a:t>
            </a:r>
            <a:r>
              <a:rPr lang="en-US" dirty="0" smtClean="0">
                <a:solidFill>
                  <a:srgbClr val="00B050"/>
                </a:solidFill>
              </a:rPr>
              <a:t>10</a:t>
            </a:r>
            <a:endParaRPr lang="en-US" dirty="0">
              <a:solidFill>
                <a:srgbClr val="00B050"/>
              </a:solidFill>
            </a:endParaRPr>
          </a:p>
          <a:p>
            <a:r>
              <a:rPr lang="en-US" dirty="0" smtClean="0"/>
              <a:t>Language website: python.org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Django, Flask</a:t>
            </a:r>
          </a:p>
          <a:p>
            <a:r>
              <a:rPr lang="en-US" dirty="0"/>
              <a:t>Variable types: </a:t>
            </a:r>
            <a:r>
              <a:rPr lang="en-US" dirty="0" smtClean="0">
                <a:solidFill>
                  <a:srgbClr val="00B050"/>
                </a:solidFill>
              </a:rPr>
              <a:t>Number, String, Boolean, Object</a:t>
            </a:r>
            <a:endParaRPr lang="en-US" dirty="0">
              <a:solidFill>
                <a:srgbClr val="00B050"/>
              </a:solidFill>
            </a:endParaRPr>
          </a:p>
          <a:p>
            <a:r>
              <a:rPr lang="en-US" dirty="0"/>
              <a:t>Behavior with unused variables (must use every variable defined?): No</a:t>
            </a:r>
          </a:p>
          <a:p>
            <a:r>
              <a:rPr lang="en-US" dirty="0" smtClean="0"/>
              <a:t>Can </a:t>
            </a:r>
            <a:r>
              <a:rPr lang="en-US" dirty="0"/>
              <a:t>overrun variables: </a:t>
            </a:r>
            <a:r>
              <a:rPr lang="en-US" b="1" dirty="0" smtClean="0">
                <a:solidFill>
                  <a:srgbClr val="00B050"/>
                </a:solidFill>
              </a:rPr>
              <a:t>No</a:t>
            </a:r>
            <a:endParaRPr lang="en-US" b="1" dirty="0">
              <a:solidFill>
                <a:srgbClr val="00B050"/>
              </a:solidFill>
            </a:endParaRPr>
          </a:p>
          <a:p>
            <a:r>
              <a:rPr lang="en-US" dirty="0" smtClean="0"/>
              <a:t>Error </a:t>
            </a:r>
            <a:r>
              <a:rPr lang="en-US" dirty="0"/>
              <a:t>detection mechanism: </a:t>
            </a:r>
            <a:r>
              <a:rPr lang="en-US" dirty="0" smtClean="0"/>
              <a:t>try/except code block</a:t>
            </a:r>
          </a:p>
          <a:p>
            <a:r>
              <a:rPr lang="en-US" dirty="0" smtClean="0"/>
              <a:t>Program </a:t>
            </a:r>
            <a:r>
              <a:rPr lang="en-US" dirty="0"/>
              <a:t>behavior on Invalid File I/O: </a:t>
            </a:r>
            <a:r>
              <a:rPr lang="en-US" b="1" dirty="0">
                <a:solidFill>
                  <a:srgbClr val="00B050"/>
                </a:solidFill>
              </a:rPr>
              <a:t>Continue</a:t>
            </a:r>
          </a:p>
          <a:p>
            <a:r>
              <a:rPr lang="en-US" dirty="0" smtClean="0"/>
              <a:t>Pointer </a:t>
            </a:r>
            <a:r>
              <a:rPr lang="en-US" dirty="0"/>
              <a:t>safe: </a:t>
            </a:r>
            <a:r>
              <a:rPr lang="en-US" b="1" dirty="0" smtClean="0">
                <a:solidFill>
                  <a:srgbClr val="00B050"/>
                </a:solidFill>
              </a:rPr>
              <a:t>Yes / n/a</a:t>
            </a:r>
            <a:endParaRPr lang="en-US" b="1" dirty="0">
              <a:solidFill>
                <a:srgbClr val="00B050"/>
              </a:solidFill>
            </a:endParaRPr>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smtClean="0"/>
              <a:t>No</a:t>
            </a:r>
            <a:endParaRPr lang="en-US" dirty="0"/>
          </a:p>
          <a:p>
            <a:r>
              <a:rPr lang="en-US" dirty="0" smtClean="0"/>
              <a:t>Release cycle: Minor release every October; Point releases every 2 months for duration of 18 months; some security fixes after this</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21</a:t>
            </a:fld>
            <a:endParaRPr lang="en-US"/>
          </a:p>
        </p:txBody>
      </p:sp>
    </p:spTree>
    <p:extLst>
      <p:ext uri="{BB962C8B-B14F-4D97-AF65-F5344CB8AC3E}">
        <p14:creationId xmlns:p14="http://schemas.microsoft.com/office/powerpoint/2010/main" val="11177926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JavaScript  -  1995  -  </a:t>
            </a:r>
            <a:r>
              <a:rPr lang="en-US" dirty="0">
                <a:solidFill>
                  <a:srgbClr val="ECDA2D"/>
                </a:solidFill>
                <a:latin typeface="Bahnschrift SemiBold SemiConden" panose="020B0502040204020203" pitchFamily="34" charset="0"/>
              </a:rPr>
              <a:t>interpreted </a:t>
            </a:r>
            <a:r>
              <a:rPr lang="en-US" sz="2400" dirty="0" smtClean="0">
                <a:solidFill>
                  <a:srgbClr val="ECDA2D"/>
                </a:solidFill>
                <a:latin typeface="Bahnschrift SemiBold SemiConden" panose="020B0502040204020203" pitchFamily="34" charset="0"/>
              </a:rPr>
              <a:t>(#4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600" dirty="0" smtClean="0">
                <a:solidFill>
                  <a:srgbClr val="81C8BD"/>
                </a:solidFill>
              </a:rPr>
              <a:t>Typically runs </a:t>
            </a:r>
            <a:r>
              <a:rPr lang="en-US" sz="1600" dirty="0">
                <a:solidFill>
                  <a:srgbClr val="81C8BD"/>
                </a:solidFill>
              </a:rPr>
              <a:t>on </a:t>
            </a:r>
            <a:r>
              <a:rPr lang="en-US" sz="1600" b="1" dirty="0">
                <a:solidFill>
                  <a:srgbClr val="81C8BD"/>
                </a:solidFill>
              </a:rPr>
              <a:t>client side </a:t>
            </a:r>
            <a:r>
              <a:rPr lang="en-US" sz="1600" dirty="0">
                <a:solidFill>
                  <a:srgbClr val="81C8BD"/>
                </a:solidFill>
              </a:rPr>
              <a:t>by web </a:t>
            </a:r>
            <a:r>
              <a:rPr lang="en-US" sz="1600" dirty="0" smtClean="0">
                <a:solidFill>
                  <a:srgbClr val="81C8BD"/>
                </a:solidFill>
              </a:rPr>
              <a:t>browser</a:t>
            </a:r>
          </a:p>
          <a:p>
            <a:pPr marL="0" indent="0">
              <a:spcBef>
                <a:spcPts val="600"/>
              </a:spcBef>
              <a:buNone/>
            </a:pPr>
            <a:r>
              <a:rPr lang="en-US" sz="1600" dirty="0" smtClean="0">
                <a:solidFill>
                  <a:srgbClr val="81C8BD"/>
                </a:solidFill>
              </a:rPr>
              <a:t>Typically tied closely to web browser for web pages; not standalone programs on the computer</a:t>
            </a:r>
            <a:endParaRPr lang="en-US" sz="1600" dirty="0">
              <a:solidFill>
                <a:srgbClr val="81C8BD"/>
              </a:solidFill>
            </a:endParaRPr>
          </a:p>
          <a:p>
            <a:pPr marL="0" indent="0">
              <a:spcBef>
                <a:spcPts val="600"/>
              </a:spcBef>
              <a:buNone/>
            </a:pPr>
            <a:r>
              <a:rPr lang="en-US" sz="1600" dirty="0" smtClean="0">
                <a:solidFill>
                  <a:srgbClr val="81C8BD"/>
                </a:solidFill>
              </a:rPr>
              <a:t>Program can be embedded in HTML or called from HTML</a:t>
            </a:r>
          </a:p>
          <a:p>
            <a:pPr marL="0" indent="0">
              <a:spcBef>
                <a:spcPts val="600"/>
              </a:spcBef>
              <a:buNone/>
            </a:pPr>
            <a:r>
              <a:rPr lang="en-US" sz="1600" dirty="0" smtClean="0">
                <a:solidFill>
                  <a:srgbClr val="81C8BD"/>
                </a:solidFill>
              </a:rPr>
              <a:t>Can be run from command line (and as backend program) with Node.js </a:t>
            </a:r>
          </a:p>
          <a:p>
            <a:pPr marL="0" indent="0">
              <a:spcBef>
                <a:spcPts val="600"/>
              </a:spcBef>
              <a:buNone/>
            </a:pPr>
            <a:r>
              <a:rPr lang="en-US" sz="1600" dirty="0" smtClean="0">
                <a:solidFill>
                  <a:srgbClr val="81C8BD"/>
                </a:solidFill>
              </a:rPr>
              <a:t>	To run in Linux:   node program.js</a:t>
            </a: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 a comment  - hello_js.js</a:t>
            </a:r>
          </a:p>
          <a:p>
            <a:pPr marL="0" indent="0">
              <a:spcBef>
                <a:spcPts val="0"/>
              </a:spcBef>
              <a:buNone/>
            </a:pPr>
            <a:r>
              <a:rPr lang="en-US" sz="1600" dirty="0" smtClean="0">
                <a:solidFill>
                  <a:srgbClr val="F8A28B"/>
                </a:solidFill>
              </a:rPr>
              <a:t>/* another comment */</a:t>
            </a:r>
          </a:p>
          <a:p>
            <a:pPr marL="0" indent="0">
              <a:spcBef>
                <a:spcPts val="0"/>
              </a:spcBef>
              <a:buNone/>
            </a:pPr>
            <a:r>
              <a:rPr lang="en-US" sz="1600" dirty="0" smtClean="0">
                <a:solidFill>
                  <a:srgbClr val="F8A28B"/>
                </a:solidFill>
              </a:rPr>
              <a:t>// JavaScript code is embedded in HTML file or called from HTML file</a:t>
            </a:r>
          </a:p>
          <a:p>
            <a:pPr marL="0" indent="0">
              <a:spcBef>
                <a:spcPts val="0"/>
              </a:spcBef>
              <a:buNone/>
            </a:pPr>
            <a:r>
              <a:rPr lang="en-US" sz="1600" dirty="0" smtClean="0">
                <a:solidFill>
                  <a:srgbClr val="F8A28B"/>
                </a:solidFill>
              </a:rPr>
              <a:t>// run with: entering HTML file in a web browser</a:t>
            </a:r>
          </a:p>
          <a:p>
            <a:pPr marL="0" indent="0">
              <a:spcBef>
                <a:spcPts val="0"/>
              </a:spcBef>
              <a:buNone/>
            </a:pPr>
            <a:r>
              <a:rPr lang="en-US" sz="1600" dirty="0" smtClean="0">
                <a:solidFill>
                  <a:srgbClr val="F8A28B"/>
                </a:solidFill>
              </a:rPr>
              <a:t>//   file:///home/student/hello_js.html</a:t>
            </a:r>
          </a:p>
          <a:p>
            <a:pPr marL="0" indent="0">
              <a:spcBef>
                <a:spcPts val="0"/>
              </a:spcBef>
              <a:buNone/>
            </a:pPr>
            <a:r>
              <a:rPr lang="en-US" sz="1600" dirty="0" err="1" smtClean="0">
                <a:solidFill>
                  <a:srgbClr val="F8A28B"/>
                </a:solidFill>
              </a:rPr>
              <a:t>document.write</a:t>
            </a:r>
            <a:r>
              <a:rPr lang="en-US" sz="1600" dirty="0" smtClean="0">
                <a:solidFill>
                  <a:srgbClr val="F8A28B"/>
                </a:solidFill>
              </a:rPr>
              <a:t> ("Hello, World!") ;</a:t>
            </a:r>
          </a:p>
          <a:p>
            <a:pPr marL="0" indent="0">
              <a:spcBef>
                <a:spcPts val="0"/>
              </a:spcBef>
              <a:buNone/>
            </a:pPr>
            <a:endParaRPr lang="en-US" sz="1600" dirty="0" smtClean="0">
              <a:solidFill>
                <a:srgbClr val="F8A28B"/>
              </a:solidFill>
            </a:endParaRPr>
          </a:p>
          <a:p>
            <a:pPr marL="0" indent="0">
              <a:spcBef>
                <a:spcPts val="0"/>
              </a:spcBef>
              <a:buNone/>
            </a:pPr>
            <a:endParaRPr lang="en-US" sz="1600" dirty="0" smtClean="0">
              <a:solidFill>
                <a:srgbClr val="F8A28B"/>
              </a:solidFill>
            </a:endParaRPr>
          </a:p>
          <a:p>
            <a:pPr marL="0" indent="0">
              <a:spcBef>
                <a:spcPts val="0"/>
              </a:spcBef>
              <a:buNone/>
            </a:pPr>
            <a:r>
              <a:rPr lang="en-US" sz="1600" dirty="0" smtClean="0">
                <a:solidFill>
                  <a:srgbClr val="F8A28B"/>
                </a:solidFill>
              </a:rPr>
              <a:t>&lt;html&gt;</a:t>
            </a:r>
          </a:p>
          <a:p>
            <a:pPr marL="0" indent="0">
              <a:spcBef>
                <a:spcPts val="0"/>
              </a:spcBef>
              <a:buNone/>
            </a:pPr>
            <a:r>
              <a:rPr lang="en-US" sz="1600" dirty="0" smtClean="0">
                <a:solidFill>
                  <a:srgbClr val="F8A28B"/>
                </a:solidFill>
              </a:rPr>
              <a:t>&lt;body&gt;  &lt;script type="text/</a:t>
            </a:r>
            <a:r>
              <a:rPr lang="en-US" sz="1600" dirty="0" err="1" smtClean="0">
                <a:solidFill>
                  <a:srgbClr val="F8A28B"/>
                </a:solidFill>
              </a:rPr>
              <a:t>javascript</a:t>
            </a:r>
            <a:r>
              <a:rPr lang="en-US" sz="1600" dirty="0" smtClean="0">
                <a:solidFill>
                  <a:srgbClr val="F8A28B"/>
                </a:solidFill>
              </a:rPr>
              <a:t>" </a:t>
            </a:r>
            <a:r>
              <a:rPr lang="en-US" sz="1600" dirty="0" err="1" smtClean="0">
                <a:solidFill>
                  <a:srgbClr val="F8A28B"/>
                </a:solidFill>
              </a:rPr>
              <a:t>src</a:t>
            </a:r>
            <a:r>
              <a:rPr lang="en-US" sz="1600" dirty="0" smtClean="0">
                <a:solidFill>
                  <a:srgbClr val="F8A28B"/>
                </a:solidFill>
              </a:rPr>
              <a:t>="hello_js.js"&gt;&lt;/script&gt;   &lt;/body&gt;</a:t>
            </a:r>
          </a:p>
          <a:p>
            <a:pPr marL="0" indent="0">
              <a:spcBef>
                <a:spcPts val="0"/>
              </a:spcBef>
              <a:buNone/>
            </a:pPr>
            <a:r>
              <a:rPr lang="en-US" sz="1600" dirty="0" smtClean="0">
                <a:solidFill>
                  <a:srgbClr val="F8A28B"/>
                </a:solidFill>
              </a:rPr>
              <a:t>&lt;/html&gt; </a:t>
            </a:r>
          </a:p>
          <a:p>
            <a:pPr marL="0" indent="0">
              <a:buNone/>
            </a:pPr>
            <a:endParaRPr lang="en-US" sz="1600" dirty="0" smtClean="0"/>
          </a:p>
          <a:p>
            <a:pPr marL="0" indent="0">
              <a:buNone/>
            </a:pP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936" y="5067491"/>
            <a:ext cx="1109472" cy="1109472"/>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22</a:t>
            </a:fld>
            <a:endParaRPr lang="en-US"/>
          </a:p>
        </p:txBody>
      </p:sp>
    </p:spTree>
    <p:extLst>
      <p:ext uri="{BB962C8B-B14F-4D97-AF65-F5344CB8AC3E}">
        <p14:creationId xmlns:p14="http://schemas.microsoft.com/office/powerpoint/2010/main" val="833062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ECDA2D"/>
                </a:solidFill>
                <a:latin typeface="Bahnschrift SemiBold SemiConden" panose="020B0502040204020203" pitchFamily="34" charset="0"/>
              </a:rPr>
              <a:t>Javascript’s</a:t>
            </a:r>
            <a:r>
              <a:rPr lang="en-US" dirty="0" smtClean="0">
                <a:solidFill>
                  <a:srgbClr val="ECDA2D"/>
                </a:solidFill>
                <a:latin typeface="Bahnschrift SemiBold SemiConden" panose="020B0502040204020203" pitchFamily="34" charset="0"/>
              </a:rPr>
              <a:t>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n/a</a:t>
            </a:r>
            <a:endParaRPr lang="en-US" dirty="0"/>
          </a:p>
          <a:p>
            <a:endParaRPr lang="en-US" dirty="0" smtClean="0"/>
          </a:p>
          <a:p>
            <a:r>
              <a:rPr lang="en-US" dirty="0" smtClean="0"/>
              <a:t>OO </a:t>
            </a:r>
            <a:r>
              <a:rPr lang="en-US" dirty="0"/>
              <a:t>Model: </a:t>
            </a:r>
            <a:r>
              <a:rPr lang="en-US" dirty="0" smtClean="0"/>
              <a:t>Yes, optional</a:t>
            </a:r>
            <a:endParaRPr lang="en-US" dirty="0"/>
          </a:p>
          <a:p>
            <a:r>
              <a:rPr lang="en-US" dirty="0" smtClean="0"/>
              <a:t>Semi-colon requirement </a:t>
            </a:r>
            <a:r>
              <a:rPr lang="en-US" dirty="0"/>
              <a:t>as </a:t>
            </a:r>
            <a:r>
              <a:rPr lang="en-US" dirty="0" err="1" smtClean="0"/>
              <a:t>stmt</a:t>
            </a:r>
            <a:r>
              <a:rPr lang="en-US" dirty="0" smtClean="0"/>
              <a:t> terminator: Required</a:t>
            </a:r>
            <a:endParaRPr lang="en-US" dirty="0"/>
          </a:p>
          <a:p>
            <a:pPr marL="0" indent="0">
              <a:buNone/>
            </a:pPr>
            <a:endParaRPr lang="en-US" dirty="0"/>
          </a:p>
          <a:p>
            <a:r>
              <a:rPr lang="en-US" dirty="0"/>
              <a:t>Safer input into String objects; or routines that </a:t>
            </a:r>
            <a:r>
              <a:rPr lang="en-US" dirty="0" smtClean="0"/>
              <a:t>limit input: </a:t>
            </a:r>
            <a:endParaRPr lang="en-US" dirty="0"/>
          </a:p>
          <a:p>
            <a:r>
              <a:rPr lang="en-US" dirty="0" smtClean="0"/>
              <a:t>Concurrency </a:t>
            </a:r>
            <a:r>
              <a:rPr lang="en-US" dirty="0"/>
              <a:t>(Single-threaded vs concurrent processing): </a:t>
            </a:r>
            <a:r>
              <a:rPr lang="en-US" dirty="0" smtClean="0"/>
              <a:t>Event Loop for asynchronous actions</a:t>
            </a:r>
            <a:endParaRPr lang="en-US" dirty="0"/>
          </a:p>
          <a:p>
            <a:r>
              <a:rPr lang="en-US" dirty="0" smtClean="0"/>
              <a:t>Program </a:t>
            </a:r>
            <a:r>
              <a:rPr lang="en-US" dirty="0"/>
              <a:t>behavior on Divide by zero: </a:t>
            </a:r>
            <a:r>
              <a:rPr lang="en-US" dirty="0" smtClean="0"/>
              <a:t>Stopped by interpreter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dirty="0">
                <a:solidFill>
                  <a:srgbClr val="00B050"/>
                </a:solidFill>
              </a:rPr>
              <a:t>3</a:t>
            </a:r>
            <a:r>
              <a:rPr lang="en-US" dirty="0" smtClean="0">
                <a:solidFill>
                  <a:srgbClr val="00B050"/>
                </a:solidFill>
              </a:rPr>
              <a:t> out </a:t>
            </a:r>
            <a:r>
              <a:rPr lang="en-US" dirty="0">
                <a:solidFill>
                  <a:srgbClr val="00B050"/>
                </a:solidFill>
              </a:rPr>
              <a:t>of </a:t>
            </a:r>
            <a:r>
              <a:rPr lang="en-US" dirty="0" smtClean="0">
                <a:solidFill>
                  <a:srgbClr val="00B050"/>
                </a:solidFill>
              </a:rPr>
              <a:t>10</a:t>
            </a:r>
            <a:endParaRPr lang="en-US" dirty="0">
              <a:solidFill>
                <a:srgbClr val="00B050"/>
              </a:solidFill>
            </a:endParaRPr>
          </a:p>
          <a:p>
            <a:r>
              <a:rPr lang="en-US" dirty="0" smtClean="0"/>
              <a:t>Language website</a:t>
            </a:r>
            <a:r>
              <a:rPr lang="en-US" dirty="0"/>
              <a:t>:  </a:t>
            </a:r>
            <a:r>
              <a:rPr lang="en-US" dirty="0" smtClean="0"/>
              <a:t>ecma-international.org/publications-and-standards/standards/ecma-262</a:t>
            </a:r>
            <a:r>
              <a:rPr lang="en-US" dirty="0"/>
              <a:t>/</a:t>
            </a:r>
          </a:p>
        </p:txBody>
      </p:sp>
      <p:sp>
        <p:nvSpPr>
          <p:cNvPr id="6" name="Content Placeholder 5"/>
          <p:cNvSpPr>
            <a:spLocks noGrp="1"/>
          </p:cNvSpPr>
          <p:nvPr>
            <p:ph sz="half" idx="2"/>
          </p:nvPr>
        </p:nvSpPr>
        <p:spPr/>
        <p:txBody>
          <a:bodyPr>
            <a:normAutofit fontScale="55000" lnSpcReduction="20000"/>
          </a:bodyPr>
          <a:lstStyle/>
          <a:p>
            <a:r>
              <a:rPr lang="en-US" dirty="0" smtClean="0"/>
              <a:t>Frameworks: </a:t>
            </a:r>
            <a:r>
              <a:rPr lang="en-US" dirty="0" err="1"/>
              <a:t>NodeJS</a:t>
            </a:r>
            <a:r>
              <a:rPr lang="en-US" dirty="0"/>
              <a:t> (</a:t>
            </a:r>
            <a:r>
              <a:rPr lang="en-US" dirty="0" err="1"/>
              <a:t>js</a:t>
            </a:r>
            <a:r>
              <a:rPr lang="en-US" dirty="0"/>
              <a:t> runtime </a:t>
            </a:r>
            <a:r>
              <a:rPr lang="en-US" dirty="0" err="1"/>
              <a:t>env</a:t>
            </a:r>
            <a:r>
              <a:rPr lang="en-US" dirty="0"/>
              <a:t>), jQuery, Web browsers, Angular, METEOR, Express, React</a:t>
            </a:r>
          </a:p>
          <a:p>
            <a:r>
              <a:rPr lang="en-US" dirty="0"/>
              <a:t>Variable types: </a:t>
            </a:r>
            <a:r>
              <a:rPr lang="en-US" dirty="0" smtClean="0"/>
              <a:t>Number, String, Boolean, Object</a:t>
            </a:r>
            <a:endParaRPr lang="en-US" dirty="0"/>
          </a:p>
          <a:p>
            <a:r>
              <a:rPr lang="en-US" dirty="0"/>
              <a:t>Behavior with unused variables (must use every variable defined?): No</a:t>
            </a:r>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dirty="0" smtClean="0"/>
              <a:t>try/catch code block</a:t>
            </a:r>
          </a:p>
          <a:p>
            <a:r>
              <a:rPr lang="en-US" dirty="0" smtClean="0"/>
              <a:t>Program </a:t>
            </a:r>
            <a:r>
              <a:rPr lang="en-US" dirty="0"/>
              <a:t>behavior on Invalid File I/O: Continue</a:t>
            </a:r>
          </a:p>
          <a:p>
            <a:r>
              <a:rPr lang="en-US" dirty="0" smtClean="0"/>
              <a:t>Pointer </a:t>
            </a:r>
            <a:r>
              <a:rPr lang="en-US" dirty="0"/>
              <a:t>safe: </a:t>
            </a:r>
            <a:r>
              <a:rPr lang="en-US" dirty="0" smtClean="0"/>
              <a:t>Yes / n/a</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a:solidFill>
                  <a:srgbClr val="00B050"/>
                </a:solidFill>
              </a:rPr>
              <a:t>No, but keyword exists in language</a:t>
            </a:r>
          </a:p>
          <a:p>
            <a:r>
              <a:rPr lang="en-US" dirty="0" smtClean="0"/>
              <a:t>Release cycle: ECMA-script yearly. Node.js every 6 months</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23</a:t>
            </a:fld>
            <a:endParaRPr lang="en-US"/>
          </a:p>
        </p:txBody>
      </p:sp>
    </p:spTree>
    <p:extLst>
      <p:ext uri="{BB962C8B-B14F-4D97-AF65-F5344CB8AC3E}">
        <p14:creationId xmlns:p14="http://schemas.microsoft.com/office/powerpoint/2010/main" val="1424071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PHP  -  1995  -  </a:t>
            </a:r>
            <a:r>
              <a:rPr lang="en-US" dirty="0">
                <a:solidFill>
                  <a:srgbClr val="ECDA2D"/>
                </a:solidFill>
                <a:latin typeface="Bahnschrift SemiBold SemiConden" panose="020B0502040204020203" pitchFamily="34" charset="0"/>
              </a:rPr>
              <a:t>interpreted </a:t>
            </a:r>
            <a:r>
              <a:rPr lang="en-US" sz="2400" dirty="0" smtClean="0">
                <a:solidFill>
                  <a:srgbClr val="ECDA2D"/>
                </a:solidFill>
                <a:latin typeface="Bahnschrift SemiBold SemiConden" panose="020B0502040204020203" pitchFamily="34" charset="0"/>
              </a:rPr>
              <a:t>(#5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600" dirty="0">
                <a:solidFill>
                  <a:srgbClr val="81C8BD"/>
                </a:solidFill>
              </a:rPr>
              <a:t>G</a:t>
            </a:r>
            <a:r>
              <a:rPr lang="en-US" sz="1600" dirty="0" smtClean="0">
                <a:solidFill>
                  <a:srgbClr val="81C8BD"/>
                </a:solidFill>
              </a:rPr>
              <a:t>eneral-purpose </a:t>
            </a:r>
            <a:r>
              <a:rPr lang="en-US" sz="1600" dirty="0">
                <a:solidFill>
                  <a:srgbClr val="81C8BD"/>
                </a:solidFill>
              </a:rPr>
              <a:t>scripting language geared toward web development</a:t>
            </a:r>
          </a:p>
          <a:p>
            <a:pPr marL="0" indent="0">
              <a:spcBef>
                <a:spcPts val="600"/>
              </a:spcBef>
              <a:buNone/>
            </a:pPr>
            <a:r>
              <a:rPr lang="en-US" sz="1600" dirty="0">
                <a:solidFill>
                  <a:srgbClr val="81C8BD"/>
                </a:solidFill>
              </a:rPr>
              <a:t>Server-side of websites</a:t>
            </a:r>
          </a:p>
          <a:p>
            <a:pPr marL="0" indent="0">
              <a:spcBef>
                <a:spcPts val="600"/>
              </a:spcBef>
              <a:buNone/>
            </a:pPr>
            <a:r>
              <a:rPr lang="en-US" sz="1600" dirty="0" smtClean="0">
                <a:solidFill>
                  <a:srgbClr val="81C8BD"/>
                </a:solidFill>
              </a:rPr>
              <a:t>On </a:t>
            </a:r>
            <a:r>
              <a:rPr lang="en-US" sz="1600" dirty="0">
                <a:solidFill>
                  <a:srgbClr val="81C8BD"/>
                </a:solidFill>
              </a:rPr>
              <a:t>L</a:t>
            </a:r>
            <a:r>
              <a:rPr lang="en-US" sz="1600" dirty="0" smtClean="0">
                <a:solidFill>
                  <a:srgbClr val="81C8BD"/>
                </a:solidFill>
              </a:rPr>
              <a:t>inux, can be run from the command line</a:t>
            </a:r>
          </a:p>
          <a:p>
            <a:pPr marL="0" indent="0">
              <a:spcBef>
                <a:spcPts val="600"/>
              </a:spcBef>
              <a:buNone/>
            </a:pPr>
            <a:r>
              <a:rPr lang="en-US" sz="1600" dirty="0" smtClean="0">
                <a:solidFill>
                  <a:srgbClr val="81C8BD"/>
                </a:solidFill>
              </a:rPr>
              <a:t>Program does not stop on error; keeps running</a:t>
            </a:r>
          </a:p>
          <a:p>
            <a:pPr marL="0" indent="0">
              <a:buNone/>
            </a:pPr>
            <a:endParaRPr lang="en-US" sz="1600" dirty="0" smtClean="0">
              <a:solidFill>
                <a:srgbClr val="81C8BD"/>
              </a:solidFill>
            </a:endParaRP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&lt;?</a:t>
            </a:r>
            <a:r>
              <a:rPr lang="en-US" sz="1600" dirty="0" err="1" smtClean="0">
                <a:solidFill>
                  <a:srgbClr val="F8A28B"/>
                </a:solidFill>
              </a:rPr>
              <a:t>php</a:t>
            </a:r>
            <a:endParaRPr lang="en-US" sz="1600" dirty="0" smtClean="0">
              <a:solidFill>
                <a:srgbClr val="F8A28B"/>
              </a:solidFill>
            </a:endParaRPr>
          </a:p>
          <a:p>
            <a:pPr marL="0" indent="0">
              <a:spcBef>
                <a:spcPts val="0"/>
              </a:spcBef>
              <a:buNone/>
            </a:pPr>
            <a:r>
              <a:rPr lang="en-US" sz="1600" dirty="0" smtClean="0">
                <a:solidFill>
                  <a:srgbClr val="F8A28B"/>
                </a:solidFill>
              </a:rPr>
              <a:t>// a comment - </a:t>
            </a:r>
            <a:r>
              <a:rPr lang="en-US" sz="1600" dirty="0" err="1" smtClean="0">
                <a:solidFill>
                  <a:srgbClr val="F8A28B"/>
                </a:solidFill>
              </a:rPr>
              <a:t>hello_php.php</a:t>
            </a:r>
            <a:r>
              <a:rPr lang="en-US" sz="1600" dirty="0" smtClean="0">
                <a:solidFill>
                  <a:srgbClr val="F8A28B"/>
                </a:solidFill>
              </a:rPr>
              <a:t>     #    another comment</a:t>
            </a:r>
          </a:p>
          <a:p>
            <a:pPr marL="0" indent="0">
              <a:spcBef>
                <a:spcPts val="0"/>
              </a:spcBef>
              <a:buNone/>
            </a:pPr>
            <a:r>
              <a:rPr lang="en-US" sz="1600" dirty="0" smtClean="0">
                <a:solidFill>
                  <a:srgbClr val="F8A28B"/>
                </a:solidFill>
              </a:rPr>
              <a:t>// To run on Linux: </a:t>
            </a:r>
            <a:r>
              <a:rPr lang="en-US" sz="1600" dirty="0" err="1" smtClean="0">
                <a:solidFill>
                  <a:srgbClr val="F8A28B"/>
                </a:solidFill>
              </a:rPr>
              <a:t>php</a:t>
            </a:r>
            <a:r>
              <a:rPr lang="en-US" sz="1600" dirty="0" smtClean="0">
                <a:solidFill>
                  <a:srgbClr val="F8A28B"/>
                </a:solidFill>
              </a:rPr>
              <a:t> </a:t>
            </a:r>
            <a:r>
              <a:rPr lang="en-US" sz="1600" dirty="0" err="1" smtClean="0">
                <a:solidFill>
                  <a:srgbClr val="F8A28B"/>
                </a:solidFill>
              </a:rPr>
              <a:t>hello_php.php</a:t>
            </a:r>
            <a:endParaRPr lang="en-US" sz="1600" dirty="0" smtClean="0">
              <a:solidFill>
                <a:srgbClr val="F8A28B"/>
              </a:solidFill>
            </a:endParaRPr>
          </a:p>
          <a:p>
            <a:pPr marL="0" indent="0">
              <a:spcBef>
                <a:spcPts val="0"/>
              </a:spcBef>
              <a:buNone/>
            </a:pPr>
            <a:endParaRPr lang="en-US" sz="1600" dirty="0" smtClean="0">
              <a:solidFill>
                <a:srgbClr val="F8A28B"/>
              </a:solidFill>
            </a:endParaRPr>
          </a:p>
          <a:p>
            <a:pPr marL="0" indent="0">
              <a:spcBef>
                <a:spcPts val="0"/>
              </a:spcBef>
              <a:buNone/>
            </a:pPr>
            <a:r>
              <a:rPr lang="en-US" sz="1600" dirty="0" smtClean="0">
                <a:solidFill>
                  <a:srgbClr val="F8A28B"/>
                </a:solidFill>
              </a:rPr>
              <a:t>echo "Hello, World!";</a:t>
            </a:r>
          </a:p>
          <a:p>
            <a:pPr marL="0" indent="0">
              <a:spcBef>
                <a:spcPts val="0"/>
              </a:spcBef>
              <a:buNone/>
            </a:pPr>
            <a:r>
              <a:rPr lang="en-US" sz="1600" dirty="0" smtClean="0">
                <a:solidFill>
                  <a:srgbClr val="F8A28B"/>
                </a:solidFill>
              </a:rPr>
              <a:t>?&gt;</a:t>
            </a:r>
          </a:p>
          <a:p>
            <a:pPr marL="0" indent="0">
              <a:buNone/>
            </a:pPr>
            <a:endParaRPr lang="en-US" sz="1600"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4168" y="5002007"/>
            <a:ext cx="2292096" cy="1110234"/>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24</a:t>
            </a:fld>
            <a:endParaRPr lang="en-US"/>
          </a:p>
        </p:txBody>
      </p:sp>
    </p:spTree>
    <p:extLst>
      <p:ext uri="{BB962C8B-B14F-4D97-AF65-F5344CB8AC3E}">
        <p14:creationId xmlns:p14="http://schemas.microsoft.com/office/powerpoint/2010/main" val="15737497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PHP’s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n/a</a:t>
            </a:r>
            <a:endParaRPr lang="en-US" dirty="0"/>
          </a:p>
          <a:p>
            <a:endParaRPr lang="en-US" dirty="0" smtClean="0"/>
          </a:p>
          <a:p>
            <a:r>
              <a:rPr lang="en-US" dirty="0" smtClean="0"/>
              <a:t>OO </a:t>
            </a:r>
            <a:r>
              <a:rPr lang="en-US" dirty="0"/>
              <a:t>Model: </a:t>
            </a:r>
            <a:r>
              <a:rPr lang="en-US" dirty="0" smtClean="0"/>
              <a:t>Yes, optional</a:t>
            </a:r>
            <a:endParaRPr lang="en-US" dirty="0"/>
          </a:p>
          <a:p>
            <a:r>
              <a:rPr lang="en-US" dirty="0" smtClean="0"/>
              <a:t>Semi-colon requirement </a:t>
            </a:r>
            <a:r>
              <a:rPr lang="en-US" dirty="0"/>
              <a:t>as </a:t>
            </a:r>
            <a:r>
              <a:rPr lang="en-US" dirty="0" err="1" smtClean="0"/>
              <a:t>stmt</a:t>
            </a:r>
            <a:r>
              <a:rPr lang="en-US" dirty="0" smtClean="0"/>
              <a:t> terminator: Not used</a:t>
            </a:r>
            <a:endParaRPr lang="en-US" dirty="0"/>
          </a:p>
          <a:p>
            <a:pPr marL="0" indent="0">
              <a:buNone/>
            </a:pPr>
            <a:endParaRPr lang="en-US" dirty="0"/>
          </a:p>
          <a:p>
            <a:r>
              <a:rPr lang="en-US" dirty="0"/>
              <a:t>Safer input into String objects; or routines that </a:t>
            </a:r>
            <a:r>
              <a:rPr lang="en-US" dirty="0" smtClean="0"/>
              <a:t>limit input: Yes</a:t>
            </a:r>
            <a:endParaRPr lang="en-US" dirty="0"/>
          </a:p>
          <a:p>
            <a:r>
              <a:rPr lang="en-US" dirty="0" smtClean="0"/>
              <a:t>Concurrency </a:t>
            </a:r>
            <a:r>
              <a:rPr lang="en-US" dirty="0"/>
              <a:t>(Single-threaded vs concurrent processing): </a:t>
            </a:r>
            <a:r>
              <a:rPr lang="en-US" dirty="0" smtClean="0"/>
              <a:t>With the “parallel” class that </a:t>
            </a:r>
            <a:r>
              <a:rPr lang="en-US" dirty="0"/>
              <a:t>requires a build of PHP with ZTS (Zend Thread Safety</a:t>
            </a:r>
            <a:r>
              <a:rPr lang="en-US" dirty="0" smtClean="0"/>
              <a:t>)</a:t>
            </a:r>
          </a:p>
          <a:p>
            <a:r>
              <a:rPr lang="en-US" dirty="0" smtClean="0"/>
              <a:t>Program </a:t>
            </a:r>
            <a:r>
              <a:rPr lang="en-US" dirty="0"/>
              <a:t>behavior on Divide by zero: </a:t>
            </a:r>
            <a:r>
              <a:rPr lang="en-US" b="1" dirty="0" smtClean="0">
                <a:solidFill>
                  <a:srgbClr val="00B050"/>
                </a:solidFill>
              </a:rPr>
              <a:t>Continue running</a:t>
            </a:r>
            <a:endParaRPr lang="en-US" b="1" dirty="0">
              <a:solidFill>
                <a:srgbClr val="00B050"/>
              </a:solidFill>
            </a:endParaRPr>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smtClean="0">
                <a:solidFill>
                  <a:srgbClr val="00B050"/>
                </a:solidFill>
              </a:rPr>
              <a:t>2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php.net</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Web servers, </a:t>
            </a:r>
            <a:r>
              <a:rPr lang="en-US" dirty="0" err="1"/>
              <a:t>Laravel</a:t>
            </a:r>
            <a:r>
              <a:rPr lang="en-US" dirty="0"/>
              <a:t>, </a:t>
            </a:r>
            <a:r>
              <a:rPr lang="en-US" dirty="0" err="1"/>
              <a:t>CodeIgniter</a:t>
            </a:r>
            <a:r>
              <a:rPr lang="en-US" dirty="0"/>
              <a:t>, </a:t>
            </a:r>
            <a:r>
              <a:rPr lang="en-US" dirty="0" err="1"/>
              <a:t>CakePHP</a:t>
            </a:r>
            <a:r>
              <a:rPr lang="en-US" dirty="0"/>
              <a:t>, </a:t>
            </a:r>
            <a:r>
              <a:rPr lang="en-US" dirty="0" err="1"/>
              <a:t>Symfony</a:t>
            </a:r>
            <a:r>
              <a:rPr lang="en-US" dirty="0"/>
              <a:t>, Zend</a:t>
            </a:r>
          </a:p>
          <a:p>
            <a:r>
              <a:rPr lang="en-US" dirty="0"/>
              <a:t>Variable types: </a:t>
            </a:r>
            <a:r>
              <a:rPr lang="en-US" dirty="0" smtClean="0"/>
              <a:t>Number--Integer, Number-Float, String, Boolean, Object</a:t>
            </a:r>
            <a:endParaRPr lang="en-US" dirty="0"/>
          </a:p>
          <a:p>
            <a:r>
              <a:rPr lang="en-US" dirty="0"/>
              <a:t>Behavior with unused variables (must use every variable defined?): No</a:t>
            </a:r>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dirty="0" smtClean="0"/>
              <a:t>try/catch code block</a:t>
            </a:r>
          </a:p>
          <a:p>
            <a:r>
              <a:rPr lang="en-US" dirty="0" smtClean="0"/>
              <a:t>Program </a:t>
            </a:r>
            <a:r>
              <a:rPr lang="en-US" dirty="0"/>
              <a:t>behavior on Invalid File I/O: </a:t>
            </a:r>
            <a:r>
              <a:rPr lang="en-US" b="1" dirty="0">
                <a:solidFill>
                  <a:srgbClr val="00B050"/>
                </a:solidFill>
              </a:rPr>
              <a:t>Continue</a:t>
            </a:r>
          </a:p>
          <a:p>
            <a:r>
              <a:rPr lang="en-US" dirty="0" smtClean="0"/>
              <a:t>Pointer </a:t>
            </a:r>
            <a:r>
              <a:rPr lang="en-US" dirty="0"/>
              <a:t>safe: </a:t>
            </a:r>
            <a:r>
              <a:rPr lang="en-US" dirty="0" smtClean="0"/>
              <a:t>Yes / n/a</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smtClean="0"/>
              <a:t>Yes</a:t>
            </a:r>
            <a:endParaRPr lang="en-US" dirty="0"/>
          </a:p>
          <a:p>
            <a:r>
              <a:rPr lang="en-US" dirty="0" smtClean="0"/>
              <a:t>Release cycle: Minor releases once per year around Nov/Dec. Point releases more often; perhaps one per month</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25</a:t>
            </a:fld>
            <a:endParaRPr lang="en-US"/>
          </a:p>
        </p:txBody>
      </p:sp>
    </p:spTree>
    <p:extLst>
      <p:ext uri="{BB962C8B-B14F-4D97-AF65-F5344CB8AC3E}">
        <p14:creationId xmlns:p14="http://schemas.microsoft.com/office/powerpoint/2010/main" val="32401699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Ruby  -  1995  -  </a:t>
            </a:r>
            <a:r>
              <a:rPr lang="en-US" dirty="0">
                <a:solidFill>
                  <a:srgbClr val="ECDA2D"/>
                </a:solidFill>
                <a:latin typeface="Bahnschrift SemiBold SemiConden" panose="020B0502040204020203" pitchFamily="34" charset="0"/>
              </a:rPr>
              <a:t>Interpreted </a:t>
            </a:r>
            <a:r>
              <a:rPr lang="en-US" sz="2400" dirty="0" smtClean="0">
                <a:solidFill>
                  <a:srgbClr val="ECDA2D"/>
                </a:solidFill>
                <a:latin typeface="Bahnschrift SemiBold SemiConden" panose="020B0502040204020203" pitchFamily="34" charset="0"/>
              </a:rPr>
              <a:t>(#6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913503"/>
          </a:xfrm>
        </p:spPr>
        <p:txBody>
          <a:bodyPr>
            <a:normAutofit/>
          </a:bodyPr>
          <a:lstStyle/>
          <a:p>
            <a:pPr marL="0" indent="0">
              <a:buNone/>
            </a:pPr>
            <a:r>
              <a:rPr lang="en-US" sz="1500" dirty="0" smtClean="0">
                <a:solidFill>
                  <a:srgbClr val="81C8BD"/>
                </a:solidFill>
              </a:rPr>
              <a:t>Created from a desire for an object-oriented scripting language – not Perl or Python</a:t>
            </a:r>
          </a:p>
          <a:p>
            <a:pPr marL="0" indent="0">
              <a:buNone/>
            </a:pPr>
            <a:r>
              <a:rPr lang="en-US" sz="1500" dirty="0" smtClean="0">
                <a:solidFill>
                  <a:srgbClr val="81C8BD"/>
                </a:solidFill>
              </a:rPr>
              <a:t>Around 2005, popularity soared due to Ruby on Rails web framework written in Ruby</a:t>
            </a:r>
          </a:p>
          <a:p>
            <a:pPr marL="0" indent="0">
              <a:buNone/>
            </a:pPr>
            <a:r>
              <a:rPr lang="en-US" sz="1500" dirty="0" smtClean="0">
                <a:solidFill>
                  <a:srgbClr val="81C8BD"/>
                </a:solidFill>
              </a:rPr>
              <a:t>A focus </a:t>
            </a:r>
            <a:r>
              <a:rPr lang="en-US" sz="1500" dirty="0">
                <a:solidFill>
                  <a:srgbClr val="81C8BD"/>
                </a:solidFill>
              </a:rPr>
              <a:t>on simplicity and productivity. E</a:t>
            </a:r>
            <a:r>
              <a:rPr lang="en-US" sz="1500" dirty="0" smtClean="0">
                <a:solidFill>
                  <a:srgbClr val="81C8BD"/>
                </a:solidFill>
              </a:rPr>
              <a:t>legant </a:t>
            </a:r>
            <a:r>
              <a:rPr lang="en-US" sz="1500" dirty="0">
                <a:solidFill>
                  <a:srgbClr val="81C8BD"/>
                </a:solidFill>
              </a:rPr>
              <a:t>syntax -</a:t>
            </a:r>
            <a:r>
              <a:rPr lang="en-US" sz="1500" dirty="0" smtClean="0">
                <a:solidFill>
                  <a:srgbClr val="81C8BD"/>
                </a:solidFill>
              </a:rPr>
              <a:t> </a:t>
            </a:r>
            <a:r>
              <a:rPr lang="en-US" sz="1500" dirty="0">
                <a:solidFill>
                  <a:srgbClr val="81C8BD"/>
                </a:solidFill>
              </a:rPr>
              <a:t>natural to </a:t>
            </a:r>
            <a:r>
              <a:rPr lang="en-US" sz="1500" dirty="0" smtClean="0">
                <a:solidFill>
                  <a:srgbClr val="81C8BD"/>
                </a:solidFill>
              </a:rPr>
              <a:t>read; </a:t>
            </a:r>
            <a:r>
              <a:rPr lang="en-US" sz="1500" dirty="0">
                <a:solidFill>
                  <a:srgbClr val="81C8BD"/>
                </a:solidFill>
              </a:rPr>
              <a:t>easy to </a:t>
            </a:r>
            <a:r>
              <a:rPr lang="en-US" sz="1500" dirty="0" smtClean="0">
                <a:solidFill>
                  <a:srgbClr val="81C8BD"/>
                </a:solidFill>
              </a:rPr>
              <a:t>write</a:t>
            </a:r>
          </a:p>
          <a:p>
            <a:pPr marL="0" indent="0">
              <a:buNone/>
            </a:pPr>
            <a:r>
              <a:rPr lang="en-US" sz="1500" dirty="0" smtClean="0">
                <a:solidFill>
                  <a:srgbClr val="81C8BD"/>
                </a:solidFill>
              </a:rPr>
              <a:t>Used primarily for Web development, Static website generation, DevOps automation</a:t>
            </a:r>
          </a:p>
          <a:p>
            <a:pPr marL="0" indent="0">
              <a:buNone/>
            </a:pPr>
            <a:r>
              <a:rPr lang="en-US" sz="1500" dirty="0" smtClean="0">
                <a:solidFill>
                  <a:srgbClr val="81C8BD"/>
                </a:solidFill>
              </a:rPr>
              <a:t>Behind the scenes, everything is an object (like in Python)</a:t>
            </a:r>
          </a:p>
          <a:p>
            <a:pPr marL="0" indent="0">
              <a:buNone/>
            </a:pPr>
            <a:r>
              <a:rPr lang="en-US" sz="1500" dirty="0">
                <a:solidFill>
                  <a:srgbClr val="81C8BD"/>
                </a:solidFill>
              </a:rPr>
              <a:t>Large standard library</a:t>
            </a:r>
            <a:r>
              <a:rPr lang="en-US" sz="1500" dirty="0" smtClean="0">
                <a:solidFill>
                  <a:srgbClr val="81C8BD"/>
                </a:solidFill>
              </a:rPr>
              <a:t>, especially for web </a:t>
            </a:r>
            <a:r>
              <a:rPr lang="en-US" sz="1500" dirty="0">
                <a:solidFill>
                  <a:srgbClr val="81C8BD"/>
                </a:solidFill>
              </a:rPr>
              <a:t>stuff </a:t>
            </a:r>
            <a:r>
              <a:rPr lang="en-US" sz="1500" dirty="0" smtClean="0">
                <a:solidFill>
                  <a:srgbClr val="81C8BD"/>
                </a:solidFill>
              </a:rPr>
              <a:t>(YAML</a:t>
            </a:r>
            <a:r>
              <a:rPr lang="en-US" sz="1500" dirty="0">
                <a:solidFill>
                  <a:srgbClr val="81C8BD"/>
                </a:solidFill>
              </a:rPr>
              <a:t>, JSON, XML</a:t>
            </a:r>
            <a:r>
              <a:rPr lang="en-US" sz="1500" dirty="0" smtClean="0">
                <a:solidFill>
                  <a:srgbClr val="81C8BD"/>
                </a:solidFill>
              </a:rPr>
              <a:t>, </a:t>
            </a:r>
            <a:r>
              <a:rPr lang="en-US" sz="1500" dirty="0">
                <a:solidFill>
                  <a:srgbClr val="81C8BD"/>
                </a:solidFill>
              </a:rPr>
              <a:t>OpenSSL, </a:t>
            </a:r>
            <a:r>
              <a:rPr lang="en-US" sz="1500" dirty="0" err="1" smtClean="0">
                <a:solidFill>
                  <a:srgbClr val="81C8BD"/>
                </a:solidFill>
              </a:rPr>
              <a:t>etc</a:t>
            </a:r>
            <a:r>
              <a:rPr lang="en-US" sz="1500" dirty="0" smtClean="0">
                <a:solidFill>
                  <a:srgbClr val="81C8BD"/>
                </a:solidFill>
              </a:rPr>
              <a:t> )</a:t>
            </a:r>
          </a:p>
          <a:p>
            <a:pPr marL="0" indent="0">
              <a:buNone/>
            </a:pPr>
            <a:r>
              <a:rPr lang="en-US" sz="1500" dirty="0" smtClean="0">
                <a:solidFill>
                  <a:srgbClr val="81C8BD"/>
                </a:solidFill>
              </a:rPr>
              <a:t>Creating variables… starting with lowercase creates Variable; uppercase creates Constant</a:t>
            </a:r>
          </a:p>
          <a:p>
            <a:pPr marL="0" indent="0">
              <a:buNone/>
            </a:pPr>
            <a:r>
              <a:rPr lang="en-US" sz="1500" dirty="0" smtClean="0">
                <a:solidFill>
                  <a:srgbClr val="81C8BD"/>
                </a:solidFill>
              </a:rPr>
              <a:t>VARIETY of ways to do terminal input/output but all of them are easy/straightforward</a:t>
            </a:r>
          </a:p>
          <a:p>
            <a:pPr marL="0" indent="0">
              <a:buNone/>
            </a:pPr>
            <a:r>
              <a:rPr lang="en-US" sz="1500" dirty="0" smtClean="0">
                <a:solidFill>
                  <a:srgbClr val="81C8BD"/>
                </a:solidFill>
              </a:rPr>
              <a:t>Ruby is </a:t>
            </a:r>
            <a:r>
              <a:rPr lang="en-US" sz="1500" b="1" dirty="0" smtClean="0">
                <a:solidFill>
                  <a:srgbClr val="81C8BD"/>
                </a:solidFill>
              </a:rPr>
              <a:t>not</a:t>
            </a:r>
            <a:r>
              <a:rPr lang="en-US" sz="1500" dirty="0" smtClean="0">
                <a:solidFill>
                  <a:srgbClr val="81C8BD"/>
                </a:solidFill>
              </a:rPr>
              <a:t> widely used to learn programming (first language) BUT it is free-form and quite forgiving</a:t>
            </a:r>
          </a:p>
          <a:p>
            <a:pPr marL="0" indent="0">
              <a:spcBef>
                <a:spcPts val="0"/>
              </a:spcBef>
              <a:buNone/>
            </a:pPr>
            <a:r>
              <a:rPr lang="en-US" sz="1500" dirty="0" smtClean="0">
                <a:solidFill>
                  <a:srgbClr val="F8A28B"/>
                </a:solidFill>
              </a:rPr>
              <a:t># a comment - </a:t>
            </a:r>
            <a:r>
              <a:rPr lang="en-US" sz="1500" dirty="0" err="1" smtClean="0">
                <a:solidFill>
                  <a:srgbClr val="F8A28B"/>
                </a:solidFill>
              </a:rPr>
              <a:t>hello_rb.rb</a:t>
            </a:r>
            <a:r>
              <a:rPr lang="en-US" sz="1500" dirty="0" smtClean="0">
                <a:solidFill>
                  <a:srgbClr val="F8A28B"/>
                </a:solidFill>
              </a:rPr>
              <a:t>     # To run on Linux: ruby </a:t>
            </a:r>
            <a:r>
              <a:rPr lang="en-US" sz="1500" dirty="0" err="1" smtClean="0">
                <a:solidFill>
                  <a:srgbClr val="F8A28B"/>
                </a:solidFill>
              </a:rPr>
              <a:t>hello_rb.rb</a:t>
            </a:r>
            <a:endParaRPr lang="en-US" sz="1500" dirty="0" smtClean="0">
              <a:solidFill>
                <a:srgbClr val="F8A28B"/>
              </a:solidFill>
            </a:endParaRPr>
          </a:p>
          <a:p>
            <a:pPr marL="0" indent="0">
              <a:spcBef>
                <a:spcPts val="0"/>
              </a:spcBef>
              <a:buNone/>
            </a:pPr>
            <a:r>
              <a:rPr lang="en-US" sz="1500" dirty="0" smtClean="0">
                <a:solidFill>
                  <a:srgbClr val="F8A28B"/>
                </a:solidFill>
              </a:rPr>
              <a:t>puts "Hello, World!“</a:t>
            </a:r>
          </a:p>
          <a:p>
            <a:pPr marL="0" indent="0">
              <a:spcBef>
                <a:spcPts val="0"/>
              </a:spcBef>
              <a:buNone/>
            </a:pPr>
            <a:r>
              <a:rPr lang="en-US" sz="1500" dirty="0">
                <a:solidFill>
                  <a:srgbClr val="F8A28B"/>
                </a:solidFill>
              </a:rPr>
              <a:t>p</a:t>
            </a:r>
            <a:r>
              <a:rPr lang="en-US" sz="1500" dirty="0" smtClean="0">
                <a:solidFill>
                  <a:srgbClr val="F8A28B"/>
                </a:solidFill>
              </a:rPr>
              <a:t>rint “Type in your first name: “</a:t>
            </a:r>
          </a:p>
          <a:p>
            <a:pPr marL="0" indent="0">
              <a:spcBef>
                <a:spcPts val="0"/>
              </a:spcBef>
              <a:buNone/>
            </a:pPr>
            <a:r>
              <a:rPr lang="en-US" sz="1500" dirty="0">
                <a:solidFill>
                  <a:srgbClr val="F8A28B"/>
                </a:solidFill>
              </a:rPr>
              <a:t>n</a:t>
            </a:r>
            <a:r>
              <a:rPr lang="en-US" sz="1500" dirty="0" smtClean="0">
                <a:solidFill>
                  <a:srgbClr val="F8A28B"/>
                </a:solidFill>
              </a:rPr>
              <a:t>ame = gets   </a:t>
            </a:r>
            <a:r>
              <a:rPr lang="en-US" sz="1500" dirty="0" smtClean="0">
                <a:solidFill>
                  <a:srgbClr val="0070C0"/>
                </a:solidFill>
              </a:rPr>
              <a:t># but normally we use </a:t>
            </a:r>
            <a:r>
              <a:rPr lang="en-US" sz="1500" dirty="0" err="1" smtClean="0">
                <a:solidFill>
                  <a:srgbClr val="0070C0"/>
                </a:solidFill>
              </a:rPr>
              <a:t>gets.chomp</a:t>
            </a:r>
            <a:r>
              <a:rPr lang="en-US" sz="1500" dirty="0" smtClean="0">
                <a:solidFill>
                  <a:srgbClr val="0070C0"/>
                </a:solidFill>
              </a:rPr>
              <a:t> to remove the carriage return char passed from the keyboard</a:t>
            </a:r>
          </a:p>
          <a:p>
            <a:pPr marL="0" indent="0">
              <a:spcBef>
                <a:spcPts val="0"/>
              </a:spcBef>
              <a:buNone/>
            </a:pPr>
            <a:r>
              <a:rPr lang="en-US" sz="1500" dirty="0">
                <a:solidFill>
                  <a:srgbClr val="F8A28B"/>
                </a:solidFill>
              </a:rPr>
              <a:t>p</a:t>
            </a:r>
            <a:r>
              <a:rPr lang="en-US" sz="1500" dirty="0" smtClean="0">
                <a:solidFill>
                  <a:srgbClr val="F8A28B"/>
                </a:solidFill>
              </a:rPr>
              <a:t>rint “Your name is “ + name + “\n”</a:t>
            </a:r>
          </a:p>
          <a:p>
            <a:pPr marL="0" indent="0">
              <a:spcBef>
                <a:spcPts val="0"/>
              </a:spcBef>
              <a:buNone/>
            </a:pPr>
            <a:r>
              <a:rPr lang="en-US" sz="1500" dirty="0">
                <a:solidFill>
                  <a:srgbClr val="F8A28B"/>
                </a:solidFill>
              </a:rPr>
              <a:t>p</a:t>
            </a:r>
            <a:r>
              <a:rPr lang="en-US" sz="1500" dirty="0" smtClean="0">
                <a:solidFill>
                  <a:srgbClr val="F8A28B"/>
                </a:solidFill>
              </a:rPr>
              <a:t>rint “Your name is #{name}”</a:t>
            </a:r>
          </a:p>
          <a:p>
            <a:pPr marL="0" indent="0">
              <a:spcBef>
                <a:spcPts val="0"/>
              </a:spcBef>
              <a:buNone/>
            </a:pPr>
            <a:r>
              <a:rPr lang="en-US" sz="1500" dirty="0">
                <a:solidFill>
                  <a:srgbClr val="F8A28B"/>
                </a:solidFill>
              </a:rPr>
              <a:t>a</a:t>
            </a:r>
            <a:r>
              <a:rPr lang="en-US" sz="1500" dirty="0" smtClean="0">
                <a:solidFill>
                  <a:srgbClr val="F8A28B"/>
                </a:solidFill>
              </a:rPr>
              <a:t>pple = 5  ;  pear = “A pear”  ;  apple = apple + 1</a:t>
            </a:r>
          </a:p>
          <a:p>
            <a:pPr marL="0" indent="0">
              <a:spcBef>
                <a:spcPts val="0"/>
              </a:spcBef>
              <a:buNone/>
            </a:pPr>
            <a:r>
              <a:rPr lang="en-US" sz="1500" dirty="0">
                <a:solidFill>
                  <a:srgbClr val="F8A28B"/>
                </a:solidFill>
              </a:rPr>
              <a:t>i</a:t>
            </a:r>
            <a:r>
              <a:rPr lang="en-US" sz="1500" dirty="0" smtClean="0">
                <a:solidFill>
                  <a:srgbClr val="F8A28B"/>
                </a:solidFill>
              </a:rPr>
              <a:t>f </a:t>
            </a:r>
            <a:r>
              <a:rPr lang="en-US" sz="1500" smtClean="0">
                <a:solidFill>
                  <a:srgbClr val="F8A28B"/>
                </a:solidFill>
              </a:rPr>
              <a:t>apple == </a:t>
            </a:r>
            <a:r>
              <a:rPr lang="en-US" sz="1500" dirty="0" smtClean="0">
                <a:solidFill>
                  <a:srgbClr val="F8A28B"/>
                </a:solidFill>
              </a:rPr>
              <a:t>6 then puts “</a:t>
            </a:r>
            <a:r>
              <a:rPr lang="en-US" sz="1500" dirty="0" err="1" smtClean="0">
                <a:solidFill>
                  <a:srgbClr val="F8A28B"/>
                </a:solidFill>
              </a:rPr>
              <a:t>HaHa</a:t>
            </a:r>
            <a:r>
              <a:rPr lang="en-US" sz="1500" dirty="0" smtClean="0">
                <a:solidFill>
                  <a:srgbClr val="F8A28B"/>
                </a:solidFill>
              </a:rPr>
              <a:t>” ; pear = 2 ; </a:t>
            </a:r>
            <a:r>
              <a:rPr lang="en-US" sz="1500" dirty="0" err="1" smtClean="0">
                <a:solidFill>
                  <a:srgbClr val="F8A28B"/>
                </a:solidFill>
              </a:rPr>
              <a:t>bic</a:t>
            </a:r>
            <a:r>
              <a:rPr lang="en-US" sz="1500" dirty="0" smtClean="0">
                <a:solidFill>
                  <a:srgbClr val="F8A28B"/>
                </a:solidFill>
              </a:rPr>
              <a:t> = “awesome” ; end</a:t>
            </a:r>
          </a:p>
        </p:txBody>
      </p:sp>
      <p:sp>
        <p:nvSpPr>
          <p:cNvPr id="5" name="TextBox 4"/>
          <p:cNvSpPr txBox="1"/>
          <p:nvPr/>
        </p:nvSpPr>
        <p:spPr>
          <a:xfrm>
            <a:off x="9787128" y="5185969"/>
            <a:ext cx="1990344" cy="923330"/>
          </a:xfrm>
          <a:prstGeom prst="rect">
            <a:avLst/>
          </a:prstGeom>
          <a:noFill/>
        </p:spPr>
        <p:txBody>
          <a:bodyPr wrap="square" rtlCol="0">
            <a:spAutoFit/>
          </a:bodyPr>
          <a:lstStyle/>
          <a:p>
            <a:r>
              <a:rPr lang="en-US" sz="5400" b="1" dirty="0" smtClean="0">
                <a:solidFill>
                  <a:srgbClr val="C00000"/>
                </a:solidFill>
              </a:rPr>
              <a:t>Ruby</a:t>
            </a:r>
            <a:endParaRPr lang="en-US" sz="5400" b="1" dirty="0">
              <a:solidFill>
                <a:srgbClr val="C00000"/>
              </a:solidFill>
            </a:endParaRPr>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26</a:t>
            </a:fld>
            <a:endParaRPr lang="en-US"/>
          </a:p>
        </p:txBody>
      </p:sp>
    </p:spTree>
    <p:extLst>
      <p:ext uri="{BB962C8B-B14F-4D97-AF65-F5344CB8AC3E}">
        <p14:creationId xmlns:p14="http://schemas.microsoft.com/office/powerpoint/2010/main" val="39260936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Ruby’s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n/a</a:t>
            </a:r>
            <a:endParaRPr lang="en-US" dirty="0"/>
          </a:p>
          <a:p>
            <a:endParaRPr lang="en-US" dirty="0" smtClean="0"/>
          </a:p>
          <a:p>
            <a:r>
              <a:rPr lang="en-US" dirty="0" smtClean="0"/>
              <a:t>OO </a:t>
            </a:r>
            <a:r>
              <a:rPr lang="en-US" dirty="0"/>
              <a:t>Model: </a:t>
            </a:r>
            <a:r>
              <a:rPr lang="en-US" dirty="0" smtClean="0"/>
              <a:t>Yes, optional</a:t>
            </a:r>
            <a:endParaRPr lang="en-US" dirty="0"/>
          </a:p>
          <a:p>
            <a:r>
              <a:rPr lang="en-US" dirty="0" smtClean="0"/>
              <a:t>Semi-colon requirement </a:t>
            </a:r>
            <a:r>
              <a:rPr lang="en-US" dirty="0"/>
              <a:t>as </a:t>
            </a:r>
            <a:r>
              <a:rPr lang="en-US" dirty="0" err="1" smtClean="0"/>
              <a:t>stmt</a:t>
            </a:r>
            <a:r>
              <a:rPr lang="en-US" dirty="0" smtClean="0"/>
              <a:t> terminator: Optional. Line break is </a:t>
            </a:r>
            <a:r>
              <a:rPr lang="en-US" dirty="0" err="1" smtClean="0"/>
              <a:t>stmt</a:t>
            </a:r>
            <a:r>
              <a:rPr lang="en-US" dirty="0" smtClean="0"/>
              <a:t> terminator but is also optional. Sometimes we can have multiple </a:t>
            </a:r>
            <a:r>
              <a:rPr lang="en-US" dirty="0" err="1" smtClean="0"/>
              <a:t>stmts</a:t>
            </a:r>
            <a:r>
              <a:rPr lang="en-US" dirty="0" smtClean="0"/>
              <a:t> on same line. </a:t>
            </a:r>
            <a:endParaRPr lang="en-US" dirty="0"/>
          </a:p>
          <a:p>
            <a:pPr marL="0" indent="0">
              <a:buNone/>
            </a:pPr>
            <a:endParaRPr lang="en-US" dirty="0"/>
          </a:p>
          <a:p>
            <a:r>
              <a:rPr lang="en-US" dirty="0"/>
              <a:t>Safer input into String objects; or routines that </a:t>
            </a:r>
            <a:r>
              <a:rPr lang="en-US" dirty="0" smtClean="0"/>
              <a:t>limit input: Yes</a:t>
            </a:r>
            <a:endParaRPr lang="en-US" dirty="0"/>
          </a:p>
          <a:p>
            <a:r>
              <a:rPr lang="en-US" dirty="0" smtClean="0"/>
              <a:t>Concurrency </a:t>
            </a:r>
            <a:r>
              <a:rPr lang="en-US" dirty="0"/>
              <a:t>(Single-threaded vs concurrent processing): </a:t>
            </a:r>
            <a:r>
              <a:rPr lang="en-US" dirty="0" smtClean="0"/>
              <a:t>Native threads and fibers (lightweight)</a:t>
            </a:r>
            <a:endParaRPr lang="en-US" dirty="0"/>
          </a:p>
          <a:p>
            <a:r>
              <a:rPr lang="en-US" dirty="0" smtClean="0"/>
              <a:t>Program </a:t>
            </a:r>
            <a:r>
              <a:rPr lang="en-US" dirty="0"/>
              <a:t>behavior on Divide by zero: </a:t>
            </a:r>
            <a:r>
              <a:rPr lang="en-US" dirty="0" smtClean="0"/>
              <a:t>Stopped by interpreter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4</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ruby-lang.org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smtClean="0"/>
              <a:t>Ruby on Rails</a:t>
            </a:r>
            <a:endParaRPr lang="en-US" dirty="0"/>
          </a:p>
          <a:p>
            <a:r>
              <a:rPr lang="en-US" dirty="0"/>
              <a:t>Variable types: </a:t>
            </a:r>
            <a:r>
              <a:rPr lang="en-US" dirty="0" smtClean="0"/>
              <a:t>Number--Integer, Number—Float, String, Boolean</a:t>
            </a:r>
            <a:endParaRPr lang="en-US" dirty="0"/>
          </a:p>
          <a:p>
            <a:r>
              <a:rPr lang="en-US" dirty="0"/>
              <a:t>Behavior with unused variables (must use every variable defined?): No</a:t>
            </a:r>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dirty="0" smtClean="0"/>
              <a:t>Exception handling</a:t>
            </a:r>
          </a:p>
          <a:p>
            <a:r>
              <a:rPr lang="en-US" dirty="0" smtClean="0"/>
              <a:t>Program </a:t>
            </a:r>
            <a:r>
              <a:rPr lang="en-US" dirty="0"/>
              <a:t>behavior on Invalid File I/O: Continue</a:t>
            </a:r>
          </a:p>
          <a:p>
            <a:r>
              <a:rPr lang="en-US" dirty="0" smtClean="0"/>
              <a:t>Pointer </a:t>
            </a:r>
            <a:r>
              <a:rPr lang="en-US" dirty="0"/>
              <a:t>safe: </a:t>
            </a:r>
            <a:r>
              <a:rPr lang="en-US" dirty="0" smtClean="0"/>
              <a:t>Yes / n/a</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smtClean="0"/>
              <a:t>No</a:t>
            </a:r>
            <a:endParaRPr lang="en-US" dirty="0"/>
          </a:p>
          <a:p>
            <a:r>
              <a:rPr lang="en-US" dirty="0" smtClean="0"/>
              <a:t>Release cycle: 1+ times per year across 4 active release trains</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27</a:t>
            </a:fld>
            <a:endParaRPr lang="en-US"/>
          </a:p>
        </p:txBody>
      </p:sp>
    </p:spTree>
    <p:extLst>
      <p:ext uri="{BB962C8B-B14F-4D97-AF65-F5344CB8AC3E}">
        <p14:creationId xmlns:p14="http://schemas.microsoft.com/office/powerpoint/2010/main" val="5664677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Java  -  1995  -  </a:t>
            </a:r>
            <a:r>
              <a:rPr lang="en-US" dirty="0">
                <a:solidFill>
                  <a:srgbClr val="ECDA2D"/>
                </a:solidFill>
                <a:latin typeface="Bahnschrift SemiBold SemiConden" panose="020B0502040204020203" pitchFamily="34" charset="0"/>
              </a:rPr>
              <a:t>compiled to Java byte-code; run on Java virtual </a:t>
            </a:r>
            <a:r>
              <a:rPr lang="en-US" dirty="0">
                <a:solidFill>
                  <a:srgbClr val="ECDA2D"/>
                </a:solidFill>
                <a:latin typeface="Bahnschrift SemiBold SemiConden" panose="020B0502040204020203" pitchFamily="34" charset="0"/>
              </a:rPr>
              <a:t>machine </a:t>
            </a:r>
            <a:r>
              <a:rPr lang="en-US" sz="2400" dirty="0" smtClean="0">
                <a:solidFill>
                  <a:srgbClr val="ECDA2D"/>
                </a:solidFill>
                <a:latin typeface="Bahnschrift SemiBold SemiConden" panose="020B0502040204020203" pitchFamily="34" charset="0"/>
              </a:rPr>
              <a:t>(#7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822063"/>
          </a:xfrm>
        </p:spPr>
        <p:txBody>
          <a:bodyPr>
            <a:normAutofit fontScale="55000" lnSpcReduction="20000"/>
          </a:bodyPr>
          <a:lstStyle/>
          <a:p>
            <a:pPr marL="0" indent="0">
              <a:spcBef>
                <a:spcPts val="600"/>
              </a:spcBef>
              <a:buNone/>
            </a:pPr>
            <a:r>
              <a:rPr lang="en-US" dirty="0">
                <a:solidFill>
                  <a:srgbClr val="81C8BD"/>
                </a:solidFill>
              </a:rPr>
              <a:t>D</a:t>
            </a:r>
            <a:r>
              <a:rPr lang="en-US" dirty="0" smtClean="0">
                <a:solidFill>
                  <a:srgbClr val="81C8BD"/>
                </a:solidFill>
              </a:rPr>
              <a:t>esigned to be safer than C, easier OO model than C++, and the same program can run on multiple OS platforms</a:t>
            </a:r>
          </a:p>
          <a:p>
            <a:pPr marL="0" indent="0">
              <a:spcBef>
                <a:spcPts val="600"/>
              </a:spcBef>
              <a:buNone/>
            </a:pPr>
            <a:r>
              <a:rPr lang="en-US" dirty="0">
                <a:solidFill>
                  <a:srgbClr val="81C8BD"/>
                </a:solidFill>
              </a:rPr>
              <a:t>C</a:t>
            </a:r>
            <a:r>
              <a:rPr lang="en-US" dirty="0" smtClean="0">
                <a:solidFill>
                  <a:srgbClr val="81C8BD"/>
                </a:solidFill>
              </a:rPr>
              <a:t>ompiled to Java byte-code; run on Java virtual machine (JVM)</a:t>
            </a:r>
          </a:p>
          <a:p>
            <a:pPr marL="0" indent="0">
              <a:spcBef>
                <a:spcPts val="600"/>
              </a:spcBef>
              <a:buNone/>
            </a:pPr>
            <a:r>
              <a:rPr lang="en-US" dirty="0">
                <a:solidFill>
                  <a:srgbClr val="81C8BD"/>
                </a:solidFill>
              </a:rPr>
              <a:t>A concept of JVM is multi-platform code; write once, run </a:t>
            </a:r>
            <a:r>
              <a:rPr lang="en-US" dirty="0" smtClean="0">
                <a:solidFill>
                  <a:srgbClr val="81C8BD"/>
                </a:solidFill>
              </a:rPr>
              <a:t>anywhere (</a:t>
            </a:r>
            <a:r>
              <a:rPr lang="en-US" dirty="0">
                <a:solidFill>
                  <a:srgbClr val="81C8BD"/>
                </a:solidFill>
              </a:rPr>
              <a:t>limitations apply such as OS filename formats, window icons</a:t>
            </a:r>
            <a:r>
              <a:rPr lang="en-US" dirty="0" smtClean="0">
                <a:solidFill>
                  <a:srgbClr val="81C8BD"/>
                </a:solidFill>
              </a:rPr>
              <a:t>)</a:t>
            </a:r>
          </a:p>
          <a:p>
            <a:pPr marL="0" indent="0">
              <a:spcBef>
                <a:spcPts val="600"/>
              </a:spcBef>
              <a:buNone/>
            </a:pPr>
            <a:r>
              <a:rPr lang="en-US" dirty="0" smtClean="0">
                <a:solidFill>
                  <a:srgbClr val="81C8BD"/>
                </a:solidFill>
              </a:rPr>
              <a:t>Java is Object-Oriented. Java language </a:t>
            </a:r>
            <a:r>
              <a:rPr lang="en-US" b="1" u="sng" dirty="0" err="1" smtClean="0">
                <a:solidFill>
                  <a:srgbClr val="81C8BD"/>
                </a:solidFill>
              </a:rPr>
              <a:t>reQUIRES</a:t>
            </a:r>
            <a:r>
              <a:rPr lang="en-US" dirty="0" smtClean="0">
                <a:solidFill>
                  <a:srgbClr val="81C8BD"/>
                </a:solidFill>
              </a:rPr>
              <a:t> OO from the get-go.  </a:t>
            </a:r>
            <a:r>
              <a:rPr lang="en-US" dirty="0" smtClean="0">
                <a:solidFill>
                  <a:srgbClr val="00B050"/>
                </a:solidFill>
              </a:rPr>
              <a:t>OO is not optional in Java</a:t>
            </a:r>
          </a:p>
          <a:p>
            <a:pPr marL="0" indent="0">
              <a:spcBef>
                <a:spcPts val="600"/>
              </a:spcBef>
              <a:buNone/>
            </a:pPr>
            <a:r>
              <a:rPr lang="en-US" dirty="0" smtClean="0">
                <a:solidFill>
                  <a:srgbClr val="81C8BD"/>
                </a:solidFill>
              </a:rPr>
              <a:t>Java syntax is known to be verbose</a:t>
            </a:r>
          </a:p>
          <a:p>
            <a:pPr marL="0" indent="0">
              <a:spcBef>
                <a:spcPts val="600"/>
              </a:spcBef>
              <a:buNone/>
            </a:pPr>
            <a:r>
              <a:rPr lang="en-US" b="1" dirty="0" smtClean="0">
                <a:solidFill>
                  <a:srgbClr val="81C8BD"/>
                </a:solidFill>
              </a:rPr>
              <a:t>Keyboard entry is possible </a:t>
            </a:r>
            <a:r>
              <a:rPr lang="en-US" dirty="0" smtClean="0">
                <a:solidFill>
                  <a:srgbClr val="00B050"/>
                </a:solidFill>
              </a:rPr>
              <a:t>but can be lengthy</a:t>
            </a:r>
            <a:r>
              <a:rPr lang="en-US" dirty="0" smtClean="0">
                <a:solidFill>
                  <a:srgbClr val="81C8BD"/>
                </a:solidFill>
              </a:rPr>
              <a:t>. To avoid variable overruns, some peeps write routines that include backspacing</a:t>
            </a:r>
          </a:p>
          <a:p>
            <a:pPr marL="0" indent="0">
              <a:spcBef>
                <a:spcPts val="600"/>
              </a:spcBef>
              <a:buNone/>
            </a:pPr>
            <a:r>
              <a:rPr lang="en-US" dirty="0" smtClean="0">
                <a:solidFill>
                  <a:srgbClr val="81C8BD"/>
                </a:solidFill>
              </a:rPr>
              <a:t>Much Java is used for the back-end of websites, and for business process logic</a:t>
            </a:r>
          </a:p>
          <a:p>
            <a:pPr marL="0" indent="0">
              <a:spcBef>
                <a:spcPts val="600"/>
              </a:spcBef>
              <a:buNone/>
            </a:pPr>
            <a:r>
              <a:rPr lang="en-US" dirty="0" smtClean="0">
                <a:solidFill>
                  <a:srgbClr val="81C8BD"/>
                </a:solidFill>
              </a:rPr>
              <a:t>Java was the official language for Android until Kotlin became the preferred language in 2018</a:t>
            </a:r>
          </a:p>
          <a:p>
            <a:pPr marL="0" indent="0">
              <a:buNone/>
            </a:pPr>
            <a:endParaRPr lang="en-US" dirty="0" smtClean="0">
              <a:solidFill>
                <a:srgbClr val="81C8BD"/>
              </a:solidFill>
            </a:endParaRPr>
          </a:p>
          <a:p>
            <a:pPr marL="0" indent="0">
              <a:buNone/>
            </a:pPr>
            <a:endParaRPr lang="en-US" dirty="0" smtClean="0">
              <a:solidFill>
                <a:srgbClr val="81C8BD"/>
              </a:solidFill>
            </a:endParaRPr>
          </a:p>
          <a:p>
            <a:pPr marL="0" indent="0">
              <a:spcBef>
                <a:spcPts val="0"/>
              </a:spcBef>
              <a:buNone/>
            </a:pPr>
            <a:r>
              <a:rPr lang="en-US" dirty="0" smtClean="0">
                <a:solidFill>
                  <a:srgbClr val="F8A28B"/>
                </a:solidFill>
              </a:rPr>
              <a:t>/*************************************************************************</a:t>
            </a:r>
          </a:p>
          <a:p>
            <a:pPr marL="0" indent="0">
              <a:spcBef>
                <a:spcPts val="0"/>
              </a:spcBef>
              <a:buNone/>
            </a:pPr>
            <a:r>
              <a:rPr lang="en-US" dirty="0" smtClean="0">
                <a:solidFill>
                  <a:srgbClr val="F8A28B"/>
                </a:solidFill>
              </a:rPr>
              <a:t> *  Multi-line comment</a:t>
            </a:r>
          </a:p>
          <a:p>
            <a:pPr marL="0" indent="0">
              <a:spcBef>
                <a:spcPts val="0"/>
              </a:spcBef>
              <a:buNone/>
            </a:pPr>
            <a:r>
              <a:rPr lang="en-US" dirty="0" smtClean="0">
                <a:solidFill>
                  <a:srgbClr val="F8A28B"/>
                </a:solidFill>
              </a:rPr>
              <a:t> *************************************************************************/</a:t>
            </a:r>
          </a:p>
          <a:p>
            <a:pPr marL="0" indent="0">
              <a:spcBef>
                <a:spcPts val="0"/>
              </a:spcBef>
              <a:buNone/>
            </a:pPr>
            <a:r>
              <a:rPr lang="en-US" dirty="0" smtClean="0">
                <a:solidFill>
                  <a:srgbClr val="F8A28B"/>
                </a:solidFill>
              </a:rPr>
              <a:t>// Single line comment</a:t>
            </a:r>
          </a:p>
          <a:p>
            <a:pPr marL="0" indent="0">
              <a:spcBef>
                <a:spcPts val="0"/>
              </a:spcBef>
              <a:buNone/>
            </a:pPr>
            <a:r>
              <a:rPr lang="en-US" dirty="0" smtClean="0">
                <a:solidFill>
                  <a:srgbClr val="F8A28B"/>
                </a:solidFill>
              </a:rPr>
              <a:t>// compile with: </a:t>
            </a:r>
            <a:r>
              <a:rPr lang="en-US" dirty="0" err="1" smtClean="0">
                <a:solidFill>
                  <a:srgbClr val="F8A28B"/>
                </a:solidFill>
              </a:rPr>
              <a:t>javac</a:t>
            </a:r>
            <a:r>
              <a:rPr lang="en-US" dirty="0" smtClean="0">
                <a:solidFill>
                  <a:srgbClr val="F8A28B"/>
                </a:solidFill>
              </a:rPr>
              <a:t> hello_java.java</a:t>
            </a:r>
          </a:p>
          <a:p>
            <a:pPr marL="0" indent="0">
              <a:spcBef>
                <a:spcPts val="0"/>
              </a:spcBef>
              <a:buNone/>
            </a:pPr>
            <a:r>
              <a:rPr lang="en-US" dirty="0" smtClean="0">
                <a:solidFill>
                  <a:srgbClr val="F8A28B"/>
                </a:solidFill>
              </a:rPr>
              <a:t>//    This compiles to filename: </a:t>
            </a:r>
            <a:r>
              <a:rPr lang="en-US" dirty="0" err="1" smtClean="0">
                <a:solidFill>
                  <a:srgbClr val="F8A28B"/>
                </a:solidFill>
              </a:rPr>
              <a:t>hello_java.class</a:t>
            </a:r>
            <a:endParaRPr lang="en-US" dirty="0" smtClean="0">
              <a:solidFill>
                <a:srgbClr val="F8A28B"/>
              </a:solidFill>
            </a:endParaRPr>
          </a:p>
          <a:p>
            <a:pPr marL="0" indent="0">
              <a:spcBef>
                <a:spcPts val="0"/>
              </a:spcBef>
              <a:buNone/>
            </a:pPr>
            <a:r>
              <a:rPr lang="en-US" dirty="0" smtClean="0">
                <a:solidFill>
                  <a:srgbClr val="F8A28B"/>
                </a:solidFill>
              </a:rPr>
              <a:t>// run with: java </a:t>
            </a:r>
            <a:r>
              <a:rPr lang="en-US" dirty="0" err="1" smtClean="0">
                <a:solidFill>
                  <a:srgbClr val="F8A28B"/>
                </a:solidFill>
              </a:rPr>
              <a:t>hello_java</a:t>
            </a:r>
            <a:endParaRPr lang="en-US" dirty="0" smtClean="0">
              <a:solidFill>
                <a:srgbClr val="F8A28B"/>
              </a:solidFill>
            </a:endParaRPr>
          </a:p>
          <a:p>
            <a:pPr marL="0" indent="0">
              <a:spcBef>
                <a:spcPts val="0"/>
              </a:spcBef>
              <a:buNone/>
            </a:pPr>
            <a:endParaRPr lang="en-US" dirty="0" smtClean="0">
              <a:solidFill>
                <a:srgbClr val="F8A28B"/>
              </a:solidFill>
            </a:endParaRPr>
          </a:p>
          <a:p>
            <a:pPr marL="0" indent="0">
              <a:spcBef>
                <a:spcPts val="0"/>
              </a:spcBef>
              <a:buNone/>
            </a:pPr>
            <a:r>
              <a:rPr lang="en-US" dirty="0" smtClean="0">
                <a:solidFill>
                  <a:srgbClr val="F8A28B"/>
                </a:solidFill>
              </a:rPr>
              <a:t>public class </a:t>
            </a:r>
            <a:r>
              <a:rPr lang="en-US" dirty="0" err="1" smtClean="0">
                <a:solidFill>
                  <a:srgbClr val="F8A28B"/>
                </a:solidFill>
              </a:rPr>
              <a:t>hello_java</a:t>
            </a:r>
            <a:r>
              <a:rPr lang="en-US" dirty="0" smtClean="0">
                <a:solidFill>
                  <a:srgbClr val="F8A28B"/>
                </a:solidFill>
              </a:rPr>
              <a:t> {</a:t>
            </a:r>
          </a:p>
          <a:p>
            <a:pPr marL="0" indent="0">
              <a:spcBef>
                <a:spcPts val="0"/>
              </a:spcBef>
              <a:buNone/>
            </a:pPr>
            <a:r>
              <a:rPr lang="en-US" dirty="0" smtClean="0">
                <a:solidFill>
                  <a:srgbClr val="F8A28B"/>
                </a:solidFill>
              </a:rPr>
              <a:t>    public static void main(String[] </a:t>
            </a:r>
            <a:r>
              <a:rPr lang="en-US" dirty="0" err="1" smtClean="0">
                <a:solidFill>
                  <a:srgbClr val="F8A28B"/>
                </a:solidFill>
              </a:rPr>
              <a:t>args</a:t>
            </a:r>
            <a:r>
              <a:rPr lang="en-US" dirty="0" smtClean="0">
                <a:solidFill>
                  <a:srgbClr val="F8A28B"/>
                </a:solidFill>
              </a:rPr>
              <a:t>) {</a:t>
            </a:r>
          </a:p>
          <a:p>
            <a:pPr marL="0" indent="0">
              <a:spcBef>
                <a:spcPts val="0"/>
              </a:spcBef>
              <a:buNone/>
            </a:pPr>
            <a:r>
              <a:rPr lang="en-US" dirty="0" smtClean="0">
                <a:solidFill>
                  <a:srgbClr val="F8A28B"/>
                </a:solidFill>
              </a:rPr>
              <a:t>        </a:t>
            </a:r>
            <a:r>
              <a:rPr lang="en-US" dirty="0" err="1" smtClean="0">
                <a:solidFill>
                  <a:srgbClr val="F8A28B"/>
                </a:solidFill>
              </a:rPr>
              <a:t>int</a:t>
            </a:r>
            <a:r>
              <a:rPr lang="en-US" dirty="0" smtClean="0">
                <a:solidFill>
                  <a:srgbClr val="F8A28B"/>
                </a:solidFill>
              </a:rPr>
              <a:t> orange = 5;</a:t>
            </a:r>
          </a:p>
          <a:p>
            <a:pPr marL="0" indent="0">
              <a:spcBef>
                <a:spcPts val="0"/>
              </a:spcBef>
              <a:buNone/>
            </a:pPr>
            <a:r>
              <a:rPr lang="en-US" dirty="0" smtClean="0">
                <a:solidFill>
                  <a:srgbClr val="F8A28B"/>
                </a:solidFill>
              </a:rPr>
              <a:t>        </a:t>
            </a:r>
            <a:r>
              <a:rPr lang="en-US" dirty="0" err="1" smtClean="0">
                <a:solidFill>
                  <a:srgbClr val="F8A28B"/>
                </a:solidFill>
              </a:rPr>
              <a:t>System.out.println</a:t>
            </a:r>
            <a:r>
              <a:rPr lang="en-US" dirty="0" smtClean="0">
                <a:solidFill>
                  <a:srgbClr val="F8A28B"/>
                </a:solidFill>
              </a:rPr>
              <a:t>("Hello, World!");</a:t>
            </a:r>
          </a:p>
          <a:p>
            <a:pPr marL="0" indent="0">
              <a:spcBef>
                <a:spcPts val="0"/>
              </a:spcBef>
              <a:buNone/>
            </a:pPr>
            <a:r>
              <a:rPr lang="en-US" dirty="0" smtClean="0">
                <a:solidFill>
                  <a:srgbClr val="F8A28B"/>
                </a:solidFill>
              </a:rPr>
              <a:t>    }</a:t>
            </a:r>
          </a:p>
          <a:p>
            <a:pPr marL="0" indent="0">
              <a:spcBef>
                <a:spcPts val="0"/>
              </a:spcBef>
              <a:buNone/>
            </a:pPr>
            <a:r>
              <a:rPr lang="en-US" dirty="0" smtClean="0">
                <a:solidFill>
                  <a:srgbClr val="F8A28B"/>
                </a:solidFill>
              </a:rPr>
              <a:t>}</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8293" y="3568652"/>
            <a:ext cx="2005507" cy="2674009"/>
          </a:xfrm>
          <a:prstGeom prst="rect">
            <a:avLst/>
          </a:prstGeom>
        </p:spPr>
      </p:pic>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28</a:t>
            </a:fld>
            <a:endParaRPr lang="en-US"/>
          </a:p>
        </p:txBody>
      </p:sp>
    </p:spTree>
    <p:extLst>
      <p:ext uri="{BB962C8B-B14F-4D97-AF65-F5344CB8AC3E}">
        <p14:creationId xmlns:p14="http://schemas.microsoft.com/office/powerpoint/2010/main" val="34343427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Java’s behaviors	</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b="1" dirty="0" smtClean="0">
                <a:solidFill>
                  <a:srgbClr val="00B050"/>
                </a:solidFill>
              </a:rPr>
              <a:t>less than </a:t>
            </a:r>
            <a:r>
              <a:rPr lang="en-US" b="1" dirty="0">
                <a:solidFill>
                  <a:srgbClr val="00B050"/>
                </a:solidFill>
              </a:rPr>
              <a:t>1 kB (427 bytes)</a:t>
            </a:r>
          </a:p>
          <a:p>
            <a:endParaRPr lang="en-US" dirty="0" smtClean="0"/>
          </a:p>
          <a:p>
            <a:r>
              <a:rPr lang="en-US" dirty="0" smtClean="0"/>
              <a:t>OO </a:t>
            </a:r>
            <a:r>
              <a:rPr lang="en-US" dirty="0"/>
              <a:t>Model: </a:t>
            </a:r>
            <a:r>
              <a:rPr lang="en-US" b="1" dirty="0">
                <a:solidFill>
                  <a:srgbClr val="00B050"/>
                </a:solidFill>
              </a:rPr>
              <a:t>Yes; </a:t>
            </a:r>
            <a:r>
              <a:rPr lang="en-US" b="1" dirty="0" smtClean="0">
                <a:solidFill>
                  <a:srgbClr val="00B050"/>
                </a:solidFill>
              </a:rPr>
              <a:t>mandatory</a:t>
            </a:r>
            <a:endParaRPr lang="en-US" b="1" dirty="0">
              <a:solidFill>
                <a:srgbClr val="00B050"/>
              </a:solidFill>
            </a:endParaRPr>
          </a:p>
          <a:p>
            <a:r>
              <a:rPr lang="en-US" dirty="0" smtClean="0"/>
              <a:t>Semi-colon requirement </a:t>
            </a:r>
            <a:r>
              <a:rPr lang="en-US" dirty="0"/>
              <a:t>as </a:t>
            </a:r>
            <a:r>
              <a:rPr lang="en-US" dirty="0" err="1" smtClean="0"/>
              <a:t>stmt</a:t>
            </a:r>
            <a:r>
              <a:rPr lang="en-US" dirty="0" smtClean="0"/>
              <a:t> terminator: Required</a:t>
            </a:r>
            <a:endParaRPr lang="en-US" dirty="0"/>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Can start new threads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smtClean="0">
                <a:solidFill>
                  <a:srgbClr val="00B050"/>
                </a:solidFill>
              </a:rPr>
              <a:t>7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a:t>
            </a:r>
            <a:r>
              <a:rPr lang="en-US" dirty="0"/>
              <a:t>: </a:t>
            </a:r>
            <a:r>
              <a:rPr lang="en-US" dirty="0" smtClean="0"/>
              <a:t>oracle.com/java</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smtClean="0"/>
              <a:t>Spring</a:t>
            </a:r>
            <a:endParaRPr lang="en-US" dirty="0"/>
          </a:p>
          <a:p>
            <a:r>
              <a:rPr lang="en-US" dirty="0"/>
              <a:t>Variable types: </a:t>
            </a:r>
            <a:r>
              <a:rPr lang="en-US" dirty="0" smtClean="0"/>
              <a:t>Integers (diff sizes, signed/unsigned), Floats, Char, String, Boolean</a:t>
            </a:r>
            <a:endParaRPr lang="en-US" dirty="0"/>
          </a:p>
          <a:p>
            <a:r>
              <a:rPr lang="en-US" dirty="0"/>
              <a:t>Behavior with unused variables (must use every variable defined?): No</a:t>
            </a:r>
          </a:p>
          <a:p>
            <a:r>
              <a:rPr lang="en-US" dirty="0" smtClean="0">
                <a:solidFill>
                  <a:srgbClr val="C00000"/>
                </a:solidFill>
              </a:rPr>
              <a:t>Can</a:t>
            </a:r>
            <a:r>
              <a:rPr lang="en-US" dirty="0" smtClean="0"/>
              <a:t> </a:t>
            </a:r>
            <a:r>
              <a:rPr lang="en-US" dirty="0"/>
              <a:t>overrun variables: Yes</a:t>
            </a:r>
          </a:p>
          <a:p>
            <a:r>
              <a:rPr lang="en-US" dirty="0" smtClean="0"/>
              <a:t>Error </a:t>
            </a:r>
            <a:r>
              <a:rPr lang="en-US" dirty="0"/>
              <a:t>detection mechanism: </a:t>
            </a:r>
            <a:r>
              <a:rPr lang="en-US" dirty="0" smtClean="0"/>
              <a:t>try/catch/finally block; try &lt;resource&gt; / catch block</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a:solidFill>
                  <a:srgbClr val="00B050"/>
                </a:solidFill>
              </a:rPr>
              <a:t>No, but keyword exists in language</a:t>
            </a:r>
          </a:p>
          <a:p>
            <a:r>
              <a:rPr lang="en-US" dirty="0" smtClean="0"/>
              <a:t>Release cycle: Every March and September</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29</a:t>
            </a:fld>
            <a:endParaRPr lang="en-US"/>
          </a:p>
        </p:txBody>
      </p:sp>
    </p:spTree>
    <p:extLst>
      <p:ext uri="{BB962C8B-B14F-4D97-AF65-F5344CB8AC3E}">
        <p14:creationId xmlns:p14="http://schemas.microsoft.com/office/powerpoint/2010/main" val="2628571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Objectives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1800" dirty="0">
                <a:solidFill>
                  <a:srgbClr val="F8A28B"/>
                </a:solidFill>
                <a:cs typeface="Times New Roman" panose="02020603050405020304" pitchFamily="18" charset="0"/>
              </a:rPr>
              <a:t>How this presentation came about...</a:t>
            </a:r>
          </a:p>
          <a:p>
            <a:pPr marL="0" indent="0">
              <a:buNone/>
            </a:pPr>
            <a:r>
              <a:rPr lang="en-US" sz="1800" dirty="0">
                <a:solidFill>
                  <a:srgbClr val="81C8BD"/>
                </a:solidFill>
                <a:cs typeface="Times New Roman" panose="02020603050405020304" pitchFamily="18" charset="0"/>
              </a:rPr>
              <a:t>At DC30 I Listened to </a:t>
            </a:r>
            <a:r>
              <a:rPr lang="en-US" sz="1800" dirty="0" smtClean="0">
                <a:solidFill>
                  <a:srgbClr val="81C8BD"/>
                </a:solidFill>
                <a:cs typeface="Times New Roman" panose="02020603050405020304" pitchFamily="18" charset="0"/>
              </a:rPr>
              <a:t>a </a:t>
            </a:r>
            <a:r>
              <a:rPr lang="en-US" sz="1800" dirty="0" smtClean="0">
                <a:solidFill>
                  <a:srgbClr val="686EA0"/>
                </a:solidFill>
                <a:cs typeface="Times New Roman" panose="02020603050405020304" pitchFamily="18" charset="0"/>
              </a:rPr>
              <a:t>*lot* </a:t>
            </a:r>
            <a:r>
              <a:rPr lang="en-US" sz="1800" dirty="0" smtClean="0">
                <a:solidFill>
                  <a:srgbClr val="81C8BD"/>
                </a:solidFill>
                <a:cs typeface="Times New Roman" panose="02020603050405020304" pitchFamily="18" charset="0"/>
              </a:rPr>
              <a:t>of vulnerabilities </a:t>
            </a:r>
            <a:r>
              <a:rPr lang="en-US" sz="1800" dirty="0">
                <a:solidFill>
                  <a:srgbClr val="81C8BD"/>
                </a:solidFill>
                <a:cs typeface="Times New Roman" panose="02020603050405020304" pitchFamily="18" charset="0"/>
              </a:rPr>
              <a:t>in code. I </a:t>
            </a:r>
            <a:r>
              <a:rPr lang="en-US" sz="1800" dirty="0" smtClean="0">
                <a:solidFill>
                  <a:srgbClr val="81C8BD"/>
                </a:solidFill>
                <a:cs typeface="Times New Roman" panose="02020603050405020304" pitchFamily="18" charset="0"/>
              </a:rPr>
              <a:t>sank </a:t>
            </a:r>
            <a:r>
              <a:rPr lang="en-US" sz="1800" dirty="0">
                <a:solidFill>
                  <a:srgbClr val="81C8BD"/>
                </a:solidFill>
                <a:cs typeface="Times New Roman" panose="02020603050405020304" pitchFamily="18" charset="0"/>
              </a:rPr>
              <a:t>in my chair with that defeated feeling of how </a:t>
            </a:r>
            <a:r>
              <a:rPr lang="en-US" sz="1800" dirty="0">
                <a:solidFill>
                  <a:srgbClr val="686EA0"/>
                </a:solidFill>
                <a:cs typeface="Times New Roman" panose="02020603050405020304" pitchFamily="18" charset="0"/>
              </a:rPr>
              <a:t>all of us </a:t>
            </a:r>
            <a:r>
              <a:rPr lang="en-US" sz="1800" dirty="0" smtClean="0">
                <a:solidFill>
                  <a:srgbClr val="686EA0"/>
                </a:solidFill>
                <a:cs typeface="Times New Roman" panose="02020603050405020304" pitchFamily="18" charset="0"/>
              </a:rPr>
              <a:t>are </a:t>
            </a:r>
            <a:r>
              <a:rPr lang="en-US" sz="1800" dirty="0">
                <a:solidFill>
                  <a:srgbClr val="686EA0"/>
                </a:solidFill>
                <a:cs typeface="Times New Roman" panose="02020603050405020304" pitchFamily="18" charset="0"/>
              </a:rPr>
              <a:t>so SCREWED by the vulnerabilities... </a:t>
            </a:r>
            <a:r>
              <a:rPr lang="en-US" sz="1800" dirty="0" smtClean="0">
                <a:solidFill>
                  <a:srgbClr val="686EA0"/>
                </a:solidFill>
                <a:cs typeface="Times New Roman" panose="02020603050405020304" pitchFamily="18" charset="0"/>
              </a:rPr>
              <a:t>...  </a:t>
            </a:r>
            <a:r>
              <a:rPr lang="en-US" sz="1800" dirty="0" smtClean="0">
                <a:solidFill>
                  <a:srgbClr val="81C8BD"/>
                </a:solidFill>
                <a:cs typeface="Times New Roman" panose="02020603050405020304" pitchFamily="18" charset="0"/>
              </a:rPr>
              <a:t>I wondered: Which Language SHOULD We Use ?????</a:t>
            </a:r>
            <a:endParaRPr lang="en-US" sz="1800" dirty="0">
              <a:solidFill>
                <a:srgbClr val="686EA0"/>
              </a:solidFill>
              <a:cs typeface="Times New Roman" panose="02020603050405020304" pitchFamily="18" charset="0"/>
            </a:endParaRPr>
          </a:p>
          <a:p>
            <a:pPr marL="0" indent="0">
              <a:buNone/>
            </a:pPr>
            <a:endParaRPr lang="en-US" sz="1800" dirty="0" smtClean="0">
              <a:solidFill>
                <a:srgbClr val="F8A28B"/>
              </a:solidFill>
              <a:cs typeface="Times New Roman" panose="02020603050405020304" pitchFamily="18" charset="0"/>
            </a:endParaRPr>
          </a:p>
          <a:p>
            <a:pPr marL="0" indent="0">
              <a:buNone/>
            </a:pPr>
            <a:r>
              <a:rPr lang="en-US" sz="1800" dirty="0" smtClean="0">
                <a:solidFill>
                  <a:srgbClr val="F8A28B"/>
                </a:solidFill>
                <a:cs typeface="Times New Roman" panose="02020603050405020304" pitchFamily="18" charset="0"/>
              </a:rPr>
              <a:t>Objectives:</a:t>
            </a:r>
          </a:p>
          <a:p>
            <a:r>
              <a:rPr lang="en-US" sz="1800" dirty="0">
                <a:solidFill>
                  <a:srgbClr val="81C8BD"/>
                </a:solidFill>
                <a:cs typeface="Times New Roman" panose="02020603050405020304" pitchFamily="18" charset="0"/>
              </a:rPr>
              <a:t>Explore </a:t>
            </a:r>
            <a:r>
              <a:rPr lang="en-US" sz="1800" dirty="0" smtClean="0">
                <a:solidFill>
                  <a:srgbClr val="81C8BD"/>
                </a:solidFill>
                <a:cs typeface="Times New Roman" panose="02020603050405020304" pitchFamily="18" charset="0"/>
              </a:rPr>
              <a:t>some vulnerabilities </a:t>
            </a:r>
            <a:r>
              <a:rPr lang="en-US" sz="1800" dirty="0">
                <a:solidFill>
                  <a:srgbClr val="81C8BD"/>
                </a:solidFill>
                <a:cs typeface="Times New Roman" panose="02020603050405020304" pitchFamily="18" charset="0"/>
              </a:rPr>
              <a:t>that can occur in languages</a:t>
            </a:r>
          </a:p>
          <a:p>
            <a:pPr lvl="1"/>
            <a:r>
              <a:rPr lang="en-US" sz="1800" dirty="0">
                <a:solidFill>
                  <a:srgbClr val="ECDA2D"/>
                </a:solidFill>
                <a:cs typeface="Times New Roman" panose="02020603050405020304" pitchFamily="18" charset="0"/>
              </a:rPr>
              <a:t>Outline a few ways </a:t>
            </a:r>
            <a:r>
              <a:rPr lang="en-US" sz="1800" dirty="0" smtClean="0">
                <a:solidFill>
                  <a:srgbClr val="ECDA2D"/>
                </a:solidFill>
                <a:cs typeface="Times New Roman" panose="02020603050405020304" pitchFamily="18" charset="0"/>
              </a:rPr>
              <a:t>to create </a:t>
            </a:r>
            <a:r>
              <a:rPr lang="en-US" sz="1800" dirty="0">
                <a:solidFill>
                  <a:srgbClr val="ECDA2D"/>
                </a:solidFill>
                <a:cs typeface="Times New Roman" panose="02020603050405020304" pitchFamily="18" charset="0"/>
              </a:rPr>
              <a:t>less buggy/vulnerable </a:t>
            </a:r>
            <a:r>
              <a:rPr lang="en-US" sz="1800" dirty="0" smtClean="0">
                <a:solidFill>
                  <a:srgbClr val="ECDA2D"/>
                </a:solidFill>
                <a:cs typeface="Times New Roman" panose="02020603050405020304" pitchFamily="18" charset="0"/>
              </a:rPr>
              <a:t>code</a:t>
            </a:r>
            <a:endParaRPr lang="en-US" sz="1800" dirty="0" smtClean="0">
              <a:solidFill>
                <a:srgbClr val="81C8BD"/>
              </a:solidFill>
              <a:cs typeface="Times New Roman" panose="02020603050405020304" pitchFamily="18" charset="0"/>
            </a:endParaRPr>
          </a:p>
          <a:p>
            <a:r>
              <a:rPr lang="en-US" sz="1800" dirty="0" smtClean="0">
                <a:solidFill>
                  <a:srgbClr val="81C8BD"/>
                </a:solidFill>
                <a:cs typeface="Times New Roman" panose="02020603050405020304" pitchFamily="18" charset="0"/>
              </a:rPr>
              <a:t>Review some popular G-P Ls, some real-world characteristics, and security vulnerability considerations</a:t>
            </a:r>
          </a:p>
          <a:p>
            <a:pPr lvl="1"/>
            <a:r>
              <a:rPr lang="en-US" sz="1800" dirty="0" smtClean="0">
                <a:solidFill>
                  <a:srgbClr val="ECDA2D"/>
                </a:solidFill>
                <a:cs typeface="Times New Roman" panose="02020603050405020304" pitchFamily="18" charset="0"/>
              </a:rPr>
              <a:t>Examine ideas to help us choose our languages   (</a:t>
            </a:r>
            <a:r>
              <a:rPr lang="en-US" sz="1800" i="1" dirty="0" smtClean="0">
                <a:solidFill>
                  <a:srgbClr val="ECDA2D"/>
                </a:solidFill>
                <a:cs typeface="Times New Roman" panose="02020603050405020304" pitchFamily="18" charset="0"/>
              </a:rPr>
              <a:t>Always</a:t>
            </a:r>
            <a:r>
              <a:rPr lang="en-US" sz="1800" dirty="0" smtClean="0">
                <a:solidFill>
                  <a:srgbClr val="ECDA2D"/>
                </a:solidFill>
                <a:cs typeface="Times New Roman" panose="02020603050405020304" pitchFamily="18" charset="0"/>
              </a:rPr>
              <a:t> have a </a:t>
            </a:r>
            <a:r>
              <a:rPr lang="en-US" sz="1800" i="1" dirty="0" smtClean="0">
                <a:solidFill>
                  <a:srgbClr val="ECDA2D"/>
                </a:solidFill>
                <a:cs typeface="Times New Roman" panose="02020603050405020304" pitchFamily="18" charset="0"/>
              </a:rPr>
              <a:t>current</a:t>
            </a:r>
            <a:r>
              <a:rPr lang="en-US" sz="1800" dirty="0" smtClean="0">
                <a:solidFill>
                  <a:srgbClr val="ECDA2D"/>
                </a:solidFill>
                <a:cs typeface="Times New Roman" panose="02020603050405020304" pitchFamily="18" charset="0"/>
              </a:rPr>
              <a:t> language!)</a:t>
            </a:r>
          </a:p>
          <a:p>
            <a:pPr lvl="1"/>
            <a:r>
              <a:rPr lang="en-US" sz="1800" dirty="0" smtClean="0">
                <a:solidFill>
                  <a:srgbClr val="ECDA2D"/>
                </a:solidFill>
                <a:cs typeface="Times New Roman" panose="02020603050405020304" pitchFamily="18" charset="0"/>
              </a:rPr>
              <a:t>Provide examples, info to start programming in these languages   </a:t>
            </a:r>
            <a:r>
              <a:rPr lang="en-US" sz="1800" dirty="0" smtClean="0">
                <a:solidFill>
                  <a:srgbClr val="00B050"/>
                </a:solidFill>
                <a:cs typeface="Times New Roman" panose="02020603050405020304" pitchFamily="18" charset="0"/>
              </a:rPr>
              <a:t>(to gen up a Linux laptop, </a:t>
            </a:r>
            <a:r>
              <a:rPr lang="en-US" sz="1800" i="1" dirty="0" smtClean="0">
                <a:solidFill>
                  <a:srgbClr val="00B050"/>
                </a:solidFill>
                <a:cs typeface="Times New Roman" panose="02020603050405020304" pitchFamily="18" charset="0"/>
              </a:rPr>
              <a:t>see the </a:t>
            </a:r>
            <a:r>
              <a:rPr lang="en-US" sz="1800" i="1" dirty="0">
                <a:solidFill>
                  <a:srgbClr val="00B050"/>
                </a:solidFill>
                <a:cs typeface="Times New Roman" panose="02020603050405020304" pitchFamily="18" charset="0"/>
              </a:rPr>
              <a:t>A</a:t>
            </a:r>
            <a:r>
              <a:rPr lang="en-US" sz="1800" i="1" dirty="0" smtClean="0">
                <a:solidFill>
                  <a:srgbClr val="00B050"/>
                </a:solidFill>
                <a:cs typeface="Times New Roman" panose="02020603050405020304" pitchFamily="18" charset="0"/>
              </a:rPr>
              <a:t>ppendix online</a:t>
            </a:r>
            <a:r>
              <a:rPr lang="en-US" sz="1800" dirty="0" smtClean="0">
                <a:solidFill>
                  <a:srgbClr val="00B050"/>
                </a:solidFill>
                <a:cs typeface="Times New Roman" panose="02020603050405020304" pitchFamily="18" charset="0"/>
              </a:rPr>
              <a:t>)</a:t>
            </a:r>
            <a:endParaRPr lang="en-US" sz="1800" dirty="0">
              <a:solidFill>
                <a:srgbClr val="00B050"/>
              </a:solidFill>
            </a:endParaRPr>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3</a:t>
            </a:fld>
            <a:endParaRPr lang="en-US"/>
          </a:p>
        </p:txBody>
      </p:sp>
    </p:spTree>
    <p:extLst>
      <p:ext uri="{BB962C8B-B14F-4D97-AF65-F5344CB8AC3E}">
        <p14:creationId xmlns:p14="http://schemas.microsoft.com/office/powerpoint/2010/main" val="20184224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sz="4900" dirty="0" smtClean="0">
                <a:solidFill>
                  <a:srgbClr val="ECDA2D"/>
                </a:solidFill>
                <a:latin typeface="Bahnschrift SemiBold SemiConden" panose="020B0502040204020203" pitchFamily="34" charset="0"/>
              </a:rPr>
              <a:t>Kotlin  -  2011  -  compiled to Java byte-code; run on Java virtual </a:t>
            </a:r>
            <a:r>
              <a:rPr lang="en-US" sz="4900" dirty="0" smtClean="0">
                <a:solidFill>
                  <a:srgbClr val="ECDA2D"/>
                </a:solidFill>
                <a:latin typeface="Bahnschrift SemiBold SemiConden" panose="020B0502040204020203" pitchFamily="34" charset="0"/>
              </a:rPr>
              <a:t>machine </a:t>
            </a:r>
            <a:r>
              <a:rPr lang="en-US" sz="2700" dirty="0" smtClean="0">
                <a:solidFill>
                  <a:srgbClr val="ECDA2D"/>
                </a:solidFill>
                <a:latin typeface="Bahnschrift SemiBold SemiConden" panose="020B0502040204020203" pitchFamily="34" charset="0"/>
              </a:rPr>
              <a:t>(#8 </a:t>
            </a:r>
            <a:r>
              <a:rPr lang="en-US" sz="2700" dirty="0">
                <a:solidFill>
                  <a:srgbClr val="ECDA2D"/>
                </a:solidFill>
                <a:latin typeface="Bahnschrift SemiBold SemiConden" panose="020B0502040204020203" pitchFamily="34" charset="0"/>
              </a:rPr>
              <a:t>of </a:t>
            </a:r>
            <a:r>
              <a:rPr lang="en-US" sz="2700" dirty="0" smtClean="0">
                <a:solidFill>
                  <a:srgbClr val="ECDA2D"/>
                </a:solidFill>
                <a:latin typeface="Bahnschrift SemiBold SemiConden" panose="020B0502040204020203" pitchFamily="34" charset="0"/>
              </a:rPr>
              <a:t>12)</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r>
              <a:rPr lang="en-US" sz="1500" dirty="0" smtClean="0">
                <a:solidFill>
                  <a:srgbClr val="81C8BD"/>
                </a:solidFill>
              </a:rPr>
              <a:t>Kotlin was designed as an easier alternative to Java that runs on the JVM</a:t>
            </a:r>
          </a:p>
          <a:p>
            <a:pPr marL="0" indent="0">
              <a:buNone/>
            </a:pPr>
            <a:r>
              <a:rPr lang="en-US" sz="1500" dirty="0" smtClean="0">
                <a:solidFill>
                  <a:srgbClr val="81C8BD"/>
                </a:solidFill>
              </a:rPr>
              <a:t>Kotlin </a:t>
            </a:r>
            <a:r>
              <a:rPr lang="en-US" sz="1500" dirty="0" smtClean="0">
                <a:solidFill>
                  <a:srgbClr val="00B050"/>
                </a:solidFill>
              </a:rPr>
              <a:t>compilation speed is slow</a:t>
            </a:r>
            <a:r>
              <a:rPr lang="en-US" sz="1500" dirty="0" smtClean="0">
                <a:solidFill>
                  <a:srgbClr val="81C8BD"/>
                </a:solidFill>
              </a:rPr>
              <a:t>... ...   Execution speed is comparable to Java</a:t>
            </a:r>
          </a:p>
          <a:p>
            <a:pPr marL="0" indent="0">
              <a:buNone/>
            </a:pPr>
            <a:r>
              <a:rPr lang="en-US" sz="1500" dirty="0" smtClean="0">
                <a:solidFill>
                  <a:srgbClr val="81C8BD"/>
                </a:solidFill>
              </a:rPr>
              <a:t>Became the official language for Android in 2018</a:t>
            </a:r>
          </a:p>
          <a:p>
            <a:pPr marL="0" indent="0">
              <a:buNone/>
            </a:pPr>
            <a:r>
              <a:rPr lang="en-US" sz="1500" dirty="0" smtClean="0">
                <a:solidFill>
                  <a:srgbClr val="81C8BD"/>
                </a:solidFill>
              </a:rPr>
              <a:t>JVM-related names to compile and run might be tricky for a beginning user</a:t>
            </a:r>
          </a:p>
          <a:p>
            <a:pPr marL="0" indent="0">
              <a:buNone/>
            </a:pPr>
            <a:endParaRPr lang="en-US" sz="1500" dirty="0" smtClean="0">
              <a:solidFill>
                <a:srgbClr val="81C8BD"/>
              </a:solidFill>
            </a:endParaRPr>
          </a:p>
          <a:p>
            <a:pPr marL="0" indent="0">
              <a:spcBef>
                <a:spcPts val="0"/>
              </a:spcBef>
              <a:buNone/>
            </a:pPr>
            <a:r>
              <a:rPr lang="en-US" sz="1500" dirty="0" smtClean="0">
                <a:solidFill>
                  <a:srgbClr val="F8A28B"/>
                </a:solidFill>
              </a:rPr>
              <a:t>// a comment  - </a:t>
            </a:r>
            <a:r>
              <a:rPr lang="en-US" sz="1500" dirty="0" err="1" smtClean="0">
                <a:solidFill>
                  <a:srgbClr val="F8A28B"/>
                </a:solidFill>
              </a:rPr>
              <a:t>hello_kt.kt</a:t>
            </a:r>
            <a:r>
              <a:rPr lang="en-US" sz="1500" dirty="0" smtClean="0">
                <a:solidFill>
                  <a:srgbClr val="F8A28B"/>
                </a:solidFill>
              </a:rPr>
              <a:t>     /* another comment */</a:t>
            </a:r>
          </a:p>
          <a:p>
            <a:pPr marL="0" indent="0">
              <a:spcBef>
                <a:spcPts val="0"/>
              </a:spcBef>
              <a:buNone/>
            </a:pPr>
            <a:endParaRPr lang="en-US" sz="1500" dirty="0" smtClean="0"/>
          </a:p>
          <a:p>
            <a:pPr marL="0" indent="0">
              <a:spcBef>
                <a:spcPts val="0"/>
              </a:spcBef>
              <a:buNone/>
            </a:pPr>
            <a:r>
              <a:rPr lang="en-US" sz="1500" dirty="0" smtClean="0">
                <a:solidFill>
                  <a:srgbClr val="F8A28B"/>
                </a:solidFill>
              </a:rPr>
              <a:t>//</a:t>
            </a:r>
            <a:r>
              <a:rPr lang="en-US" sz="1500" dirty="0" smtClean="0"/>
              <a:t> </a:t>
            </a:r>
            <a:r>
              <a:rPr lang="en-US" sz="1500" dirty="0" smtClean="0">
                <a:solidFill>
                  <a:srgbClr val="00B050"/>
                </a:solidFill>
              </a:rPr>
              <a:t>Compile</a:t>
            </a:r>
            <a:r>
              <a:rPr lang="en-US" sz="1500" dirty="0" smtClean="0"/>
              <a:t> </a:t>
            </a:r>
            <a:r>
              <a:rPr lang="en-US" sz="1500" dirty="0" smtClean="0">
                <a:solidFill>
                  <a:srgbClr val="F8A28B"/>
                </a:solidFill>
              </a:rPr>
              <a:t>with: </a:t>
            </a:r>
            <a:r>
              <a:rPr lang="en-US" sz="1500" dirty="0" err="1" smtClean="0">
                <a:solidFill>
                  <a:srgbClr val="F8A28B"/>
                </a:solidFill>
              </a:rPr>
              <a:t>kotlinc</a:t>
            </a:r>
            <a:r>
              <a:rPr lang="en-US" sz="1500" dirty="0" smtClean="0">
                <a:solidFill>
                  <a:srgbClr val="F8A28B"/>
                </a:solidFill>
              </a:rPr>
              <a:t> </a:t>
            </a:r>
            <a:r>
              <a:rPr lang="en-US" sz="1500" dirty="0" err="1" smtClean="0">
                <a:solidFill>
                  <a:srgbClr val="00B050"/>
                </a:solidFill>
              </a:rPr>
              <a:t>h</a:t>
            </a:r>
            <a:r>
              <a:rPr lang="en-US" sz="1500" dirty="0" err="1" smtClean="0">
                <a:solidFill>
                  <a:srgbClr val="F8A28B"/>
                </a:solidFill>
              </a:rPr>
              <a:t>ello_kt.kt</a:t>
            </a:r>
            <a:endParaRPr lang="en-US" sz="1500" dirty="0" smtClean="0">
              <a:solidFill>
                <a:srgbClr val="F8A28B"/>
              </a:solidFill>
            </a:endParaRPr>
          </a:p>
          <a:p>
            <a:pPr marL="0" indent="0">
              <a:spcBef>
                <a:spcPts val="0"/>
              </a:spcBef>
              <a:buNone/>
            </a:pPr>
            <a:r>
              <a:rPr lang="en-US" sz="1500" dirty="0" smtClean="0">
                <a:solidFill>
                  <a:srgbClr val="F8A28B"/>
                </a:solidFill>
              </a:rPr>
              <a:t>//   this ends as &lt;name&gt;.</a:t>
            </a:r>
            <a:r>
              <a:rPr lang="en-US" sz="1500" dirty="0" err="1" smtClean="0">
                <a:solidFill>
                  <a:srgbClr val="F8A28B"/>
                </a:solidFill>
              </a:rPr>
              <a:t>kt</a:t>
            </a:r>
            <a:r>
              <a:rPr lang="en-US" sz="1500" dirty="0" smtClean="0">
                <a:solidFill>
                  <a:srgbClr val="F8A28B"/>
                </a:solidFill>
              </a:rPr>
              <a:t>  (</a:t>
            </a:r>
            <a:r>
              <a:rPr lang="en-US" sz="1500" dirty="0" smtClean="0">
                <a:solidFill>
                  <a:srgbClr val="00B050"/>
                </a:solidFill>
              </a:rPr>
              <a:t>must end in .</a:t>
            </a:r>
            <a:r>
              <a:rPr lang="en-US" sz="1500" dirty="0" err="1" smtClean="0">
                <a:solidFill>
                  <a:srgbClr val="00B050"/>
                </a:solidFill>
              </a:rPr>
              <a:t>kt</a:t>
            </a:r>
            <a:r>
              <a:rPr lang="en-US" sz="1500" dirty="0" smtClean="0">
                <a:solidFill>
                  <a:srgbClr val="F8A28B"/>
                </a:solidFill>
              </a:rPr>
              <a:t>)</a:t>
            </a:r>
          </a:p>
          <a:p>
            <a:pPr marL="0" indent="0">
              <a:spcBef>
                <a:spcPts val="0"/>
              </a:spcBef>
              <a:buNone/>
            </a:pPr>
            <a:r>
              <a:rPr lang="en-US" sz="1500" dirty="0" smtClean="0">
                <a:solidFill>
                  <a:srgbClr val="F8A28B"/>
                </a:solidFill>
              </a:rPr>
              <a:t>//   we compile to name</a:t>
            </a:r>
            <a:r>
              <a:rPr lang="en-US" sz="1500" dirty="0" smtClean="0">
                <a:solidFill>
                  <a:srgbClr val="81C8BD"/>
                </a:solidFill>
              </a:rPr>
              <a:t>:</a:t>
            </a:r>
            <a:r>
              <a:rPr lang="en-US" sz="1500" dirty="0" smtClean="0"/>
              <a:t> </a:t>
            </a:r>
            <a:r>
              <a:rPr lang="en-US" sz="1500" dirty="0" err="1" smtClean="0">
                <a:solidFill>
                  <a:srgbClr val="00B050"/>
                </a:solidFill>
              </a:rPr>
              <a:t>Hello_ktKt.class</a:t>
            </a:r>
            <a:endParaRPr lang="en-US" sz="1500" dirty="0" smtClean="0">
              <a:solidFill>
                <a:srgbClr val="00B050"/>
              </a:solidFill>
            </a:endParaRPr>
          </a:p>
          <a:p>
            <a:pPr marL="0" indent="0">
              <a:spcBef>
                <a:spcPts val="0"/>
              </a:spcBef>
              <a:buNone/>
            </a:pPr>
            <a:r>
              <a:rPr lang="en-US" sz="1500" dirty="0" smtClean="0">
                <a:solidFill>
                  <a:srgbClr val="F8A28B"/>
                </a:solidFill>
              </a:rPr>
              <a:t>// run with: java </a:t>
            </a:r>
            <a:r>
              <a:rPr lang="en-US" sz="1500" dirty="0" err="1" smtClean="0">
                <a:solidFill>
                  <a:srgbClr val="F8A28B"/>
                </a:solidFill>
              </a:rPr>
              <a:t>Hello_ktKt</a:t>
            </a:r>
            <a:endParaRPr lang="en-US" sz="1500" dirty="0" smtClean="0">
              <a:solidFill>
                <a:srgbClr val="F8A28B"/>
              </a:solidFill>
            </a:endParaRPr>
          </a:p>
          <a:p>
            <a:pPr marL="0" indent="0">
              <a:spcBef>
                <a:spcPts val="0"/>
              </a:spcBef>
              <a:buNone/>
            </a:pPr>
            <a:r>
              <a:rPr lang="en-US" sz="1500" dirty="0" smtClean="0">
                <a:solidFill>
                  <a:srgbClr val="F8A28B"/>
                </a:solidFill>
              </a:rPr>
              <a:t>//    this is H&lt;name&gt;</a:t>
            </a:r>
            <a:r>
              <a:rPr lang="en-US" sz="1500" dirty="0" err="1" smtClean="0">
                <a:solidFill>
                  <a:srgbClr val="F8A28B"/>
                </a:solidFill>
              </a:rPr>
              <a:t>Kt</a:t>
            </a:r>
            <a:r>
              <a:rPr lang="en-US" sz="1500" dirty="0" smtClean="0">
                <a:solidFill>
                  <a:srgbClr val="F8A28B"/>
                </a:solidFill>
              </a:rPr>
              <a:t>  (uppercase H, uppercase K, lowercase t)</a:t>
            </a:r>
          </a:p>
          <a:p>
            <a:pPr marL="0" indent="0">
              <a:spcBef>
                <a:spcPts val="0"/>
              </a:spcBef>
              <a:buNone/>
            </a:pPr>
            <a:endParaRPr lang="en-US" sz="1500" dirty="0" smtClean="0">
              <a:solidFill>
                <a:srgbClr val="F8A28B"/>
              </a:solidFill>
            </a:endParaRPr>
          </a:p>
          <a:p>
            <a:pPr marL="0" indent="0">
              <a:spcBef>
                <a:spcPts val="0"/>
              </a:spcBef>
              <a:buNone/>
            </a:pPr>
            <a:r>
              <a:rPr lang="en-US" sz="1500" dirty="0" smtClean="0">
                <a:solidFill>
                  <a:srgbClr val="F8A28B"/>
                </a:solidFill>
              </a:rPr>
              <a:t>fun main () {</a:t>
            </a:r>
          </a:p>
          <a:p>
            <a:pPr marL="0" indent="0">
              <a:spcBef>
                <a:spcPts val="0"/>
              </a:spcBef>
              <a:buNone/>
            </a:pPr>
            <a:r>
              <a:rPr lang="en-US" sz="1500" dirty="0" smtClean="0">
                <a:solidFill>
                  <a:srgbClr val="F8A28B"/>
                </a:solidFill>
              </a:rPr>
              <a:t>    </a:t>
            </a:r>
            <a:r>
              <a:rPr lang="en-US" sz="1500" dirty="0" err="1" smtClean="0">
                <a:solidFill>
                  <a:srgbClr val="F8A28B"/>
                </a:solidFill>
              </a:rPr>
              <a:t>println</a:t>
            </a:r>
            <a:r>
              <a:rPr lang="en-US" sz="1500" dirty="0" smtClean="0">
                <a:solidFill>
                  <a:srgbClr val="F8A28B"/>
                </a:solidFill>
              </a:rPr>
              <a:t> ("Hello, World!")</a:t>
            </a:r>
          </a:p>
          <a:p>
            <a:pPr marL="0" indent="0">
              <a:spcBef>
                <a:spcPts val="0"/>
              </a:spcBef>
              <a:buNone/>
            </a:pPr>
            <a:r>
              <a:rPr lang="en-US" sz="1500" dirty="0" smtClean="0">
                <a:solidFill>
                  <a:srgbClr val="F8A28B"/>
                </a:solidFill>
              </a:rPr>
              <a:t>}</a:t>
            </a:r>
          </a:p>
          <a:p>
            <a:pPr marL="0" indent="0">
              <a:buNone/>
            </a:pP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496" y="5309045"/>
            <a:ext cx="2688336" cy="588074"/>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30</a:t>
            </a:fld>
            <a:endParaRPr lang="en-US"/>
          </a:p>
        </p:txBody>
      </p:sp>
    </p:spTree>
    <p:extLst>
      <p:ext uri="{BB962C8B-B14F-4D97-AF65-F5344CB8AC3E}">
        <p14:creationId xmlns:p14="http://schemas.microsoft.com/office/powerpoint/2010/main" val="36343411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ECDA2D"/>
                </a:solidFill>
                <a:latin typeface="Bahnschrift SemiBold SemiConden" panose="020B0502040204020203" pitchFamily="34" charset="0"/>
              </a:rPr>
              <a:t>Kotlin’s</a:t>
            </a:r>
            <a:r>
              <a:rPr lang="en-US" dirty="0" smtClean="0">
                <a:solidFill>
                  <a:srgbClr val="ECDA2D"/>
                </a:solidFill>
                <a:latin typeface="Bahnschrift SemiBold SemiConden" panose="020B0502040204020203" pitchFamily="34" charset="0"/>
              </a:rPr>
              <a:t> </a:t>
            </a:r>
            <a:r>
              <a:rPr lang="en-US" dirty="0" smtClean="0">
                <a:solidFill>
                  <a:srgbClr val="ECDA2D"/>
                </a:solidFill>
                <a:latin typeface="Bahnschrift SemiBold SemiConden" panose="020B0502040204020203" pitchFamily="34" charset="0"/>
              </a:rPr>
              <a:t>behaviors  </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b="1" dirty="0" smtClean="0">
                <a:solidFill>
                  <a:srgbClr val="00B050"/>
                </a:solidFill>
              </a:rPr>
              <a:t>less than </a:t>
            </a:r>
            <a:r>
              <a:rPr lang="en-US" b="1" dirty="0">
                <a:solidFill>
                  <a:srgbClr val="00B050"/>
                </a:solidFill>
              </a:rPr>
              <a:t>1 kB (645 bytes)</a:t>
            </a:r>
          </a:p>
          <a:p>
            <a:endParaRPr lang="en-US" dirty="0" smtClean="0"/>
          </a:p>
          <a:p>
            <a:r>
              <a:rPr lang="en-US" dirty="0" smtClean="0"/>
              <a:t>OO </a:t>
            </a:r>
            <a:r>
              <a:rPr lang="en-US" dirty="0"/>
              <a:t>Model: </a:t>
            </a:r>
            <a:r>
              <a:rPr lang="en-US" dirty="0" smtClean="0"/>
              <a:t>Yes, optional</a:t>
            </a:r>
            <a:endParaRPr lang="en-US" dirty="0"/>
          </a:p>
          <a:p>
            <a:r>
              <a:rPr lang="en-US" dirty="0" smtClean="0"/>
              <a:t>Semi-colon requirement </a:t>
            </a:r>
            <a:r>
              <a:rPr lang="en-US" dirty="0"/>
              <a:t>as </a:t>
            </a:r>
            <a:r>
              <a:rPr lang="en-US" dirty="0" err="1" smtClean="0"/>
              <a:t>stmt</a:t>
            </a:r>
            <a:r>
              <a:rPr lang="en-US" dirty="0" smtClean="0"/>
              <a:t> </a:t>
            </a:r>
            <a:r>
              <a:rPr lang="en-US" dirty="0"/>
              <a:t>terminator: </a:t>
            </a:r>
            <a:r>
              <a:rPr lang="en-US" dirty="0" smtClean="0"/>
              <a:t> </a:t>
            </a:r>
            <a:r>
              <a:rPr lang="en-US" b="1" dirty="0" smtClean="0">
                <a:solidFill>
                  <a:srgbClr val="00B050"/>
                </a:solidFill>
              </a:rPr>
              <a:t>Optional. ; </a:t>
            </a:r>
            <a:r>
              <a:rPr lang="en-US" b="1" dirty="0">
                <a:solidFill>
                  <a:srgbClr val="00B050"/>
                </a:solidFill>
              </a:rPr>
              <a:t>is NOT usually required</a:t>
            </a:r>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Can start new threads via function calls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5</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a:t>
            </a:r>
            <a:r>
              <a:rPr lang="en-US" dirty="0"/>
              <a:t>:  </a:t>
            </a:r>
            <a:r>
              <a:rPr lang="en-US" dirty="0" smtClean="0"/>
              <a:t>kotlinlang.org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err="1" smtClean="0"/>
              <a:t>Ktor</a:t>
            </a:r>
            <a:r>
              <a:rPr lang="en-US" dirty="0" smtClean="0"/>
              <a:t>, </a:t>
            </a:r>
            <a:r>
              <a:rPr lang="en-US" dirty="0" err="1" smtClean="0"/>
              <a:t>Kweb</a:t>
            </a:r>
            <a:r>
              <a:rPr lang="en-US" dirty="0" smtClean="0"/>
              <a:t>, </a:t>
            </a:r>
            <a:r>
              <a:rPr lang="en-US" dirty="0" err="1" smtClean="0"/>
              <a:t>Javalin</a:t>
            </a:r>
            <a:r>
              <a:rPr lang="en-US" dirty="0" smtClean="0"/>
              <a:t>, Spark , Spring Boot</a:t>
            </a:r>
            <a:endParaRPr lang="en-US" dirty="0"/>
          </a:p>
          <a:p>
            <a:r>
              <a:rPr lang="en-US" dirty="0"/>
              <a:t>Variable types: Integers (diff sizes, signed/unsigned), Floats, Char, </a:t>
            </a:r>
            <a:r>
              <a:rPr lang="en-US" dirty="0" smtClean="0"/>
              <a:t>String, Boolean</a:t>
            </a:r>
            <a:endParaRPr lang="en-US" dirty="0"/>
          </a:p>
          <a:p>
            <a:r>
              <a:rPr lang="en-US" dirty="0"/>
              <a:t>Behavior with unused variables (must use every variable defined?): No</a:t>
            </a:r>
          </a:p>
          <a:p>
            <a:r>
              <a:rPr lang="en-US" dirty="0" smtClean="0"/>
              <a:t>Can </a:t>
            </a:r>
            <a:r>
              <a:rPr lang="en-US" dirty="0"/>
              <a:t>overrun variables: Yes</a:t>
            </a:r>
          </a:p>
          <a:p>
            <a:r>
              <a:rPr lang="en-US" dirty="0" smtClean="0"/>
              <a:t>Error </a:t>
            </a:r>
            <a:r>
              <a:rPr lang="en-US" dirty="0"/>
              <a:t>detection mechanism: </a:t>
            </a:r>
            <a:r>
              <a:rPr lang="en-US" dirty="0" smtClean="0"/>
              <a:t>try/catch code block to detect error</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No</a:t>
            </a:r>
            <a:endParaRPr lang="en-US" dirty="0"/>
          </a:p>
          <a:p>
            <a:r>
              <a:rPr lang="en-US" dirty="0" smtClean="0"/>
              <a:t>Release cycle: Minor release about every 6 months. Point releases can be quite frequent</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31</a:t>
            </a:fld>
            <a:endParaRPr lang="en-US"/>
          </a:p>
        </p:txBody>
      </p:sp>
    </p:spTree>
    <p:extLst>
      <p:ext uri="{BB962C8B-B14F-4D97-AF65-F5344CB8AC3E}">
        <p14:creationId xmlns:p14="http://schemas.microsoft.com/office/powerpoint/2010/main" val="35756554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C#  -  2000  -  compiled  (Microsoft Windows platform</a:t>
            </a:r>
            <a:r>
              <a:rPr lang="en-US" dirty="0">
                <a:solidFill>
                  <a:srgbClr val="ECDA2D"/>
                </a:solidFill>
                <a:latin typeface="Bahnschrift SemiBold SemiConden" panose="020B0502040204020203" pitchFamily="34" charset="0"/>
              </a:rPr>
              <a:t>) </a:t>
            </a:r>
            <a:r>
              <a:rPr lang="en-US" sz="2400" dirty="0" smtClean="0">
                <a:solidFill>
                  <a:srgbClr val="ECDA2D"/>
                </a:solidFill>
                <a:latin typeface="Bahnschrift SemiBold SemiConden" panose="020B0502040204020203" pitchFamily="34" charset="0"/>
              </a:rPr>
              <a:t>(#9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1600" dirty="0" smtClean="0">
                <a:solidFill>
                  <a:srgbClr val="81C8BD"/>
                </a:solidFill>
              </a:rPr>
              <a:t>Somewhat of a Microsoft variant to Java</a:t>
            </a:r>
          </a:p>
          <a:p>
            <a:pPr marL="0" indent="0">
              <a:buNone/>
            </a:pPr>
            <a:r>
              <a:rPr lang="en-US" sz="1600" dirty="0" smtClean="0">
                <a:solidFill>
                  <a:srgbClr val="81C8BD"/>
                </a:solidFill>
              </a:rPr>
              <a:t>C# is currently quite popular as a language on the Microsoft Windows platform</a:t>
            </a:r>
          </a:p>
          <a:p>
            <a:pPr marL="0" indent="0">
              <a:buNone/>
            </a:pPr>
            <a:r>
              <a:rPr lang="en-US" sz="1600" dirty="0" smtClean="0">
                <a:solidFill>
                  <a:srgbClr val="81C8BD"/>
                </a:solidFill>
              </a:rPr>
              <a:t>Compiled to Intermediate Language (IL) in .exe file; run by Common Language Runtime with a Just-In-Time compiler</a:t>
            </a:r>
          </a:p>
          <a:p>
            <a:pPr marL="0" indent="0">
              <a:buNone/>
            </a:pPr>
            <a:endParaRPr lang="en-US" sz="1600" dirty="0" smtClean="0">
              <a:solidFill>
                <a:srgbClr val="81C8BD"/>
              </a:solidFill>
            </a:endParaRP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 a comment - </a:t>
            </a:r>
            <a:r>
              <a:rPr lang="en-US" sz="1600" dirty="0" err="1" smtClean="0">
                <a:solidFill>
                  <a:srgbClr val="F8A28B"/>
                </a:solidFill>
              </a:rPr>
              <a:t>hello_cs.cs</a:t>
            </a:r>
            <a:endParaRPr lang="en-US" sz="1600" dirty="0" smtClean="0">
              <a:solidFill>
                <a:srgbClr val="F8A28B"/>
              </a:solidFill>
            </a:endParaRPr>
          </a:p>
          <a:p>
            <a:pPr marL="0" indent="0">
              <a:spcBef>
                <a:spcPts val="0"/>
              </a:spcBef>
              <a:buNone/>
            </a:pPr>
            <a:r>
              <a:rPr lang="en-US" sz="1600" dirty="0" smtClean="0">
                <a:solidFill>
                  <a:srgbClr val="F8A28B"/>
                </a:solidFill>
              </a:rPr>
              <a:t>// compile with: </a:t>
            </a:r>
            <a:r>
              <a:rPr lang="en-US" sz="1600" dirty="0" err="1" smtClean="0">
                <a:solidFill>
                  <a:srgbClr val="F8A28B"/>
                </a:solidFill>
              </a:rPr>
              <a:t>csc</a:t>
            </a:r>
            <a:r>
              <a:rPr lang="en-US" sz="1600" dirty="0" smtClean="0">
                <a:solidFill>
                  <a:srgbClr val="F8A28B"/>
                </a:solidFill>
              </a:rPr>
              <a:t> </a:t>
            </a:r>
            <a:r>
              <a:rPr lang="en-US" sz="1600" dirty="0" err="1" smtClean="0">
                <a:solidFill>
                  <a:srgbClr val="F8A28B"/>
                </a:solidFill>
              </a:rPr>
              <a:t>hello_cs.cs</a:t>
            </a:r>
            <a:r>
              <a:rPr lang="en-US" sz="1600" dirty="0" smtClean="0">
                <a:solidFill>
                  <a:srgbClr val="F8A28B"/>
                </a:solidFill>
              </a:rPr>
              <a:t>  --OR-- MS-Visual Studio</a:t>
            </a:r>
          </a:p>
          <a:p>
            <a:pPr marL="0" indent="0">
              <a:spcBef>
                <a:spcPts val="0"/>
              </a:spcBef>
              <a:buNone/>
            </a:pPr>
            <a:r>
              <a:rPr lang="en-US" sz="1600" dirty="0" smtClean="0">
                <a:solidFill>
                  <a:srgbClr val="F8A28B"/>
                </a:solidFill>
              </a:rPr>
              <a:t>namespace HelloWorld</a:t>
            </a:r>
          </a:p>
          <a:p>
            <a:pPr marL="0" indent="0">
              <a:spcBef>
                <a:spcPts val="0"/>
              </a:spcBef>
              <a:buNone/>
            </a:pPr>
            <a:r>
              <a:rPr lang="en-US" sz="1600" dirty="0" smtClean="0">
                <a:solidFill>
                  <a:srgbClr val="F8A28B"/>
                </a:solidFill>
              </a:rPr>
              <a:t>{</a:t>
            </a:r>
          </a:p>
          <a:p>
            <a:pPr marL="0" indent="0">
              <a:spcBef>
                <a:spcPts val="0"/>
              </a:spcBef>
              <a:buNone/>
            </a:pPr>
            <a:r>
              <a:rPr lang="en-US" sz="1600" dirty="0" smtClean="0">
                <a:solidFill>
                  <a:srgbClr val="F8A28B"/>
                </a:solidFill>
              </a:rPr>
              <a:t>    class Hello {         </a:t>
            </a:r>
          </a:p>
          <a:p>
            <a:pPr marL="0" indent="0">
              <a:spcBef>
                <a:spcPts val="0"/>
              </a:spcBef>
              <a:buNone/>
            </a:pPr>
            <a:r>
              <a:rPr lang="en-US" sz="1600" dirty="0" smtClean="0">
                <a:solidFill>
                  <a:srgbClr val="F8A28B"/>
                </a:solidFill>
              </a:rPr>
              <a:t>        static void Main (string[] </a:t>
            </a:r>
            <a:r>
              <a:rPr lang="en-US" sz="1600" dirty="0" err="1" smtClean="0">
                <a:solidFill>
                  <a:srgbClr val="F8A28B"/>
                </a:solidFill>
              </a:rPr>
              <a:t>args</a:t>
            </a:r>
            <a:r>
              <a:rPr lang="en-US" sz="1600" dirty="0" smtClean="0">
                <a:solidFill>
                  <a:srgbClr val="F8A28B"/>
                </a:solidFill>
              </a:rPr>
              <a:t>)</a:t>
            </a:r>
          </a:p>
          <a:p>
            <a:pPr marL="0" indent="0">
              <a:spcBef>
                <a:spcPts val="0"/>
              </a:spcBef>
              <a:buNone/>
            </a:pPr>
            <a:r>
              <a:rPr lang="en-US" sz="1600" dirty="0" smtClean="0">
                <a:solidFill>
                  <a:srgbClr val="F8A28B"/>
                </a:solidFill>
              </a:rPr>
              <a:t>        {</a:t>
            </a:r>
          </a:p>
          <a:p>
            <a:pPr marL="0" indent="0">
              <a:spcBef>
                <a:spcPts val="0"/>
              </a:spcBef>
              <a:buNone/>
            </a:pPr>
            <a:r>
              <a:rPr lang="en-US" sz="1600" dirty="0" smtClean="0">
                <a:solidFill>
                  <a:srgbClr val="F8A28B"/>
                </a:solidFill>
              </a:rPr>
              <a:t>            </a:t>
            </a:r>
            <a:r>
              <a:rPr lang="en-US" sz="1600" dirty="0" err="1" smtClean="0">
                <a:solidFill>
                  <a:srgbClr val="F8A28B"/>
                </a:solidFill>
              </a:rPr>
              <a:t>System.Console.WriteLine</a:t>
            </a:r>
            <a:r>
              <a:rPr lang="en-US" sz="1600" dirty="0" smtClean="0">
                <a:solidFill>
                  <a:srgbClr val="F8A28B"/>
                </a:solidFill>
              </a:rPr>
              <a:t> ("Hello, World!");</a:t>
            </a:r>
          </a:p>
          <a:p>
            <a:pPr marL="0" indent="0">
              <a:spcBef>
                <a:spcPts val="0"/>
              </a:spcBef>
              <a:buNone/>
            </a:pPr>
            <a:r>
              <a:rPr lang="en-US" sz="1600" dirty="0" smtClean="0">
                <a:solidFill>
                  <a:srgbClr val="F8A28B"/>
                </a:solidFill>
              </a:rPr>
              <a:t>        }</a:t>
            </a:r>
          </a:p>
          <a:p>
            <a:pPr marL="0" indent="0">
              <a:spcBef>
                <a:spcPts val="0"/>
              </a:spcBef>
              <a:buNone/>
            </a:pPr>
            <a:r>
              <a:rPr lang="en-US" sz="1600" dirty="0" smtClean="0">
                <a:solidFill>
                  <a:srgbClr val="F8A28B"/>
                </a:solidFill>
              </a:rPr>
              <a:t>    }</a:t>
            </a:r>
          </a:p>
          <a:p>
            <a:pPr marL="0" indent="0">
              <a:spcBef>
                <a:spcPts val="0"/>
              </a:spcBef>
              <a:buNone/>
            </a:pPr>
            <a:r>
              <a:rPr lang="en-US" sz="1600" dirty="0" smtClean="0">
                <a:solidFill>
                  <a:srgbClr val="F8A28B"/>
                </a:solidFill>
              </a:rPr>
              <a:t>}</a:t>
            </a:r>
          </a:p>
          <a:p>
            <a:pPr marL="0" indent="0">
              <a:buNone/>
            </a:pPr>
            <a:endParaRPr lang="en-US" sz="1600" dirty="0" smtClean="0"/>
          </a:p>
          <a:p>
            <a:pPr marL="0" indent="0">
              <a:buNone/>
            </a:pPr>
            <a:endParaRPr lang="en-US" sz="1600" dirty="0"/>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32</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896" y="4736592"/>
            <a:ext cx="1252728" cy="1252728"/>
          </a:xfrm>
          <a:prstGeom prst="rect">
            <a:avLst/>
          </a:prstGeom>
        </p:spPr>
      </p:pic>
    </p:spTree>
    <p:extLst>
      <p:ext uri="{BB962C8B-B14F-4D97-AF65-F5344CB8AC3E}">
        <p14:creationId xmlns:p14="http://schemas.microsoft.com/office/powerpoint/2010/main" val="6820491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b="1" dirty="0" smtClean="0">
                <a:solidFill>
                  <a:srgbClr val="00B050"/>
                </a:solidFill>
              </a:rPr>
              <a:t>  4096 bytes standalone (Windows)</a:t>
            </a:r>
          </a:p>
          <a:p>
            <a:r>
              <a:rPr lang="en-US" dirty="0" smtClean="0"/>
              <a:t>OO </a:t>
            </a:r>
            <a:r>
              <a:rPr lang="en-US" dirty="0"/>
              <a:t>Model: </a:t>
            </a:r>
            <a:r>
              <a:rPr lang="en-US" dirty="0">
                <a:solidFill>
                  <a:srgbClr val="00B050"/>
                </a:solidFill>
              </a:rPr>
              <a:t>Yes; </a:t>
            </a:r>
            <a:r>
              <a:rPr lang="en-US" dirty="0" smtClean="0">
                <a:solidFill>
                  <a:srgbClr val="00B050"/>
                </a:solidFill>
              </a:rPr>
              <a:t>optional but highly coerced</a:t>
            </a:r>
            <a:endParaRPr lang="en-US" dirty="0">
              <a:solidFill>
                <a:srgbClr val="00B050"/>
              </a:solidFill>
            </a:endParaRPr>
          </a:p>
          <a:p>
            <a:r>
              <a:rPr lang="en-US" dirty="0" smtClean="0"/>
              <a:t>Semi-colon requirement </a:t>
            </a:r>
            <a:r>
              <a:rPr lang="en-US" dirty="0"/>
              <a:t>as </a:t>
            </a:r>
            <a:r>
              <a:rPr lang="en-US" dirty="0" err="1" smtClean="0"/>
              <a:t>stmt</a:t>
            </a:r>
            <a:r>
              <a:rPr lang="en-US" dirty="0" smtClean="0"/>
              <a:t> terminator:  Required</a:t>
            </a:r>
            <a:endParaRPr lang="en-US" dirty="0"/>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Can start new threads via function calls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a:t>
            </a:r>
            <a:r>
              <a:rPr lang="en-US" dirty="0" smtClean="0"/>
              <a:t>): 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6</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a:t>
            </a:r>
            <a:r>
              <a:rPr lang="en-US" dirty="0"/>
              <a:t>: </a:t>
            </a:r>
            <a:r>
              <a:rPr lang="en-US" dirty="0" smtClean="0"/>
              <a:t>learn.microsoft.com/</a:t>
            </a:r>
            <a:r>
              <a:rPr lang="en-US" dirty="0" err="1" smtClean="0"/>
              <a:t>en</a:t>
            </a:r>
            <a:r>
              <a:rPr lang="en-US" dirty="0" smtClean="0"/>
              <a:t>-us/</a:t>
            </a:r>
            <a:r>
              <a:rPr lang="en-US" dirty="0" err="1" smtClean="0"/>
              <a:t>dotnet</a:t>
            </a:r>
            <a:r>
              <a:rPr lang="en-US" dirty="0" smtClean="0"/>
              <a:t>/</a:t>
            </a:r>
            <a:r>
              <a:rPr lang="en-US" dirty="0" err="1" smtClean="0"/>
              <a:t>csharp</a:t>
            </a:r>
            <a:r>
              <a:rPr lang="en-US" dirty="0"/>
              <a:t>/</a:t>
            </a:r>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err="1" smtClean="0"/>
              <a:t>ASP.Net</a:t>
            </a:r>
            <a:endParaRPr lang="en-US" dirty="0"/>
          </a:p>
          <a:p>
            <a:r>
              <a:rPr lang="en-US" dirty="0"/>
              <a:t>Variable types: </a:t>
            </a:r>
            <a:r>
              <a:rPr lang="en-US" dirty="0" smtClean="0"/>
              <a:t>Integers (diff sizes, signed/unsigned), Floats, Char, String, Boolean</a:t>
            </a:r>
            <a:endParaRPr lang="en-US" dirty="0"/>
          </a:p>
          <a:p>
            <a:r>
              <a:rPr lang="en-US" dirty="0"/>
              <a:t>Behavior with unused variables (must use every variable defined?): No</a:t>
            </a:r>
          </a:p>
          <a:p>
            <a:r>
              <a:rPr lang="en-US" dirty="0" smtClean="0"/>
              <a:t>Can </a:t>
            </a:r>
            <a:r>
              <a:rPr lang="en-US" dirty="0"/>
              <a:t>overrun variables: Yes</a:t>
            </a:r>
          </a:p>
          <a:p>
            <a:r>
              <a:rPr lang="en-US" dirty="0" smtClean="0"/>
              <a:t>Error </a:t>
            </a:r>
            <a:r>
              <a:rPr lang="en-US" dirty="0"/>
              <a:t>detection mechanism: </a:t>
            </a:r>
            <a:r>
              <a:rPr lang="en-US" dirty="0" smtClean="0"/>
              <a:t>try/catch code block to detect error</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Yes</a:t>
            </a:r>
            <a:endParaRPr lang="en-US" dirty="0"/>
          </a:p>
          <a:p>
            <a:r>
              <a:rPr lang="en-US" dirty="0" smtClean="0"/>
              <a:t>Release cycle: Visual Studio is released about twice per month</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33</a:t>
            </a:fld>
            <a:endParaRPr lang="en-US"/>
          </a:p>
        </p:txBody>
      </p:sp>
    </p:spTree>
    <p:extLst>
      <p:ext uri="{BB962C8B-B14F-4D97-AF65-F5344CB8AC3E}">
        <p14:creationId xmlns:p14="http://schemas.microsoft.com/office/powerpoint/2010/main" val="32072465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Go  -  2009  -  </a:t>
            </a:r>
            <a:r>
              <a:rPr lang="en-US" dirty="0">
                <a:solidFill>
                  <a:srgbClr val="ECDA2D"/>
                </a:solidFill>
                <a:latin typeface="Bahnschrift SemiBold SemiConden" panose="020B0502040204020203" pitchFamily="34" charset="0"/>
              </a:rPr>
              <a:t>compiled </a:t>
            </a:r>
            <a:r>
              <a:rPr lang="en-US" sz="2400" dirty="0" smtClean="0">
                <a:solidFill>
                  <a:srgbClr val="ECDA2D"/>
                </a:solidFill>
                <a:latin typeface="Bahnschrift SemiBold SemiConden" panose="020B0502040204020203" pitchFamily="34" charset="0"/>
              </a:rPr>
              <a:t>(#10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758055"/>
          </a:xfrm>
        </p:spPr>
        <p:txBody>
          <a:bodyPr>
            <a:normAutofit fontScale="55000" lnSpcReduction="20000"/>
          </a:bodyPr>
          <a:lstStyle/>
          <a:p>
            <a:pPr marL="0" indent="0">
              <a:spcBef>
                <a:spcPts val="600"/>
              </a:spcBef>
              <a:buNone/>
            </a:pPr>
            <a:r>
              <a:rPr lang="en-US" dirty="0">
                <a:solidFill>
                  <a:srgbClr val="81C8BD"/>
                </a:solidFill>
              </a:rPr>
              <a:t>Developed by Google; used at </a:t>
            </a:r>
            <a:r>
              <a:rPr lang="en-US" dirty="0" smtClean="0">
                <a:solidFill>
                  <a:srgbClr val="81C8BD"/>
                </a:solidFill>
              </a:rPr>
              <a:t>Google  --  their much-preferred alternative to C++</a:t>
            </a:r>
          </a:p>
          <a:p>
            <a:pPr marL="0" indent="0">
              <a:spcBef>
                <a:spcPts val="600"/>
              </a:spcBef>
              <a:buNone/>
            </a:pPr>
            <a:r>
              <a:rPr lang="en-US" dirty="0">
                <a:solidFill>
                  <a:srgbClr val="81C8BD"/>
                </a:solidFill>
              </a:rPr>
              <a:t>C</a:t>
            </a:r>
            <a:r>
              <a:rPr lang="en-US" dirty="0" smtClean="0">
                <a:solidFill>
                  <a:srgbClr val="81C8BD"/>
                </a:solidFill>
              </a:rPr>
              <a:t>ore objectives are code safety and simplicity; minimalist approach. Minimum # of keywords. Only one way to perform a loop in Go</a:t>
            </a:r>
          </a:p>
          <a:p>
            <a:pPr marL="0" indent="0">
              <a:spcBef>
                <a:spcPts val="600"/>
              </a:spcBef>
              <a:buNone/>
            </a:pPr>
            <a:r>
              <a:rPr lang="en-US" dirty="0" smtClean="0">
                <a:solidFill>
                  <a:srgbClr val="81C8BD"/>
                </a:solidFill>
              </a:rPr>
              <a:t>Requires </a:t>
            </a:r>
            <a:r>
              <a:rPr lang="en-US" dirty="0">
                <a:solidFill>
                  <a:srgbClr val="81C8BD"/>
                </a:solidFill>
              </a:rPr>
              <a:t>"production-ready" code</a:t>
            </a:r>
          </a:p>
          <a:p>
            <a:pPr marL="0" indent="0">
              <a:spcBef>
                <a:spcPts val="600"/>
              </a:spcBef>
              <a:buNone/>
            </a:pPr>
            <a:r>
              <a:rPr lang="en-US" dirty="0">
                <a:solidFill>
                  <a:srgbClr val="81C8BD"/>
                </a:solidFill>
              </a:rPr>
              <a:t>O</a:t>
            </a:r>
            <a:r>
              <a:rPr lang="en-US" dirty="0" smtClean="0">
                <a:solidFill>
                  <a:srgbClr val="81C8BD"/>
                </a:solidFill>
              </a:rPr>
              <a:t>pening </a:t>
            </a:r>
            <a:r>
              <a:rPr lang="en-US" dirty="0">
                <a:solidFill>
                  <a:srgbClr val="81C8BD"/>
                </a:solidFill>
              </a:rPr>
              <a:t>brace MUST be on same line as function </a:t>
            </a:r>
            <a:r>
              <a:rPr lang="en-US" dirty="0" smtClean="0">
                <a:solidFill>
                  <a:srgbClr val="81C8BD"/>
                </a:solidFill>
              </a:rPr>
              <a:t>name</a:t>
            </a:r>
          </a:p>
          <a:p>
            <a:pPr marL="0" indent="0">
              <a:spcBef>
                <a:spcPts val="600"/>
              </a:spcBef>
              <a:buNone/>
            </a:pPr>
            <a:r>
              <a:rPr lang="en-US" dirty="0">
                <a:solidFill>
                  <a:srgbClr val="81C8BD"/>
                </a:solidFill>
              </a:rPr>
              <a:t>Compiler does not handle some arrangements of statements / blocks over multiple </a:t>
            </a:r>
            <a:r>
              <a:rPr lang="en-US" dirty="0" smtClean="0">
                <a:solidFill>
                  <a:srgbClr val="81C8BD"/>
                </a:solidFill>
              </a:rPr>
              <a:t>lines</a:t>
            </a:r>
            <a:endParaRPr lang="en-US" dirty="0">
              <a:solidFill>
                <a:srgbClr val="81C8BD"/>
              </a:solidFill>
            </a:endParaRPr>
          </a:p>
          <a:p>
            <a:pPr marL="0" indent="0">
              <a:spcBef>
                <a:spcPts val="600"/>
              </a:spcBef>
              <a:buNone/>
            </a:pPr>
            <a:r>
              <a:rPr lang="en-US" dirty="0">
                <a:solidFill>
                  <a:srgbClr val="81C8BD"/>
                </a:solidFill>
              </a:rPr>
              <a:t>Aborts compilation on Unused </a:t>
            </a:r>
            <a:r>
              <a:rPr lang="en-US" dirty="0" smtClean="0">
                <a:solidFill>
                  <a:srgbClr val="81C8BD"/>
                </a:solidFill>
              </a:rPr>
              <a:t>variables</a:t>
            </a:r>
            <a:endParaRPr lang="en-US" dirty="0">
              <a:solidFill>
                <a:srgbClr val="81C8BD"/>
              </a:solidFill>
            </a:endParaRPr>
          </a:p>
          <a:p>
            <a:pPr marL="0" indent="0">
              <a:spcBef>
                <a:spcPts val="600"/>
              </a:spcBef>
              <a:buNone/>
            </a:pPr>
            <a:r>
              <a:rPr lang="en-US" dirty="0">
                <a:solidFill>
                  <a:srgbClr val="81C8BD"/>
                </a:solidFill>
              </a:rPr>
              <a:t>Commenting out a section of code </a:t>
            </a:r>
            <a:r>
              <a:rPr lang="en-US" dirty="0" smtClean="0">
                <a:solidFill>
                  <a:srgbClr val="81C8BD"/>
                </a:solidFill>
              </a:rPr>
              <a:t>can be </a:t>
            </a:r>
            <a:r>
              <a:rPr lang="en-US" dirty="0">
                <a:solidFill>
                  <a:srgbClr val="81C8BD"/>
                </a:solidFill>
              </a:rPr>
              <a:t>a </a:t>
            </a:r>
            <a:r>
              <a:rPr lang="en-US" dirty="0" smtClean="0">
                <a:solidFill>
                  <a:srgbClr val="81C8BD"/>
                </a:solidFill>
              </a:rPr>
              <a:t>“bear” because non-referenced variables abort the compilation</a:t>
            </a:r>
            <a:endParaRPr lang="en-US" dirty="0">
              <a:solidFill>
                <a:srgbClr val="81C8BD"/>
              </a:solidFill>
            </a:endParaRPr>
          </a:p>
          <a:p>
            <a:pPr marL="0" indent="0">
              <a:spcBef>
                <a:spcPts val="600"/>
              </a:spcBef>
              <a:buNone/>
            </a:pPr>
            <a:r>
              <a:rPr lang="en-US" dirty="0">
                <a:solidFill>
                  <a:srgbClr val="81C8BD"/>
                </a:solidFill>
              </a:rPr>
              <a:t>Native multitasking (</a:t>
            </a:r>
            <a:r>
              <a:rPr lang="en-US" dirty="0" err="1">
                <a:solidFill>
                  <a:srgbClr val="81C8BD"/>
                </a:solidFill>
              </a:rPr>
              <a:t>Goroutines</a:t>
            </a:r>
            <a:r>
              <a:rPr lang="en-US" dirty="0" smtClean="0">
                <a:solidFill>
                  <a:srgbClr val="81C8BD"/>
                </a:solidFill>
              </a:rPr>
              <a:t>)</a:t>
            </a:r>
            <a:endParaRPr lang="en-US" dirty="0">
              <a:solidFill>
                <a:srgbClr val="81C8BD"/>
              </a:solidFill>
            </a:endParaRPr>
          </a:p>
          <a:p>
            <a:pPr marL="0" indent="0">
              <a:spcBef>
                <a:spcPts val="600"/>
              </a:spcBef>
              <a:buNone/>
            </a:pPr>
            <a:r>
              <a:rPr lang="en-US" dirty="0">
                <a:solidFill>
                  <a:srgbClr val="81C8BD"/>
                </a:solidFill>
              </a:rPr>
              <a:t>A Go program can require a </a:t>
            </a:r>
            <a:r>
              <a:rPr lang="en-US" dirty="0" smtClean="0">
                <a:solidFill>
                  <a:srgbClr val="81C8BD"/>
                </a:solidFill>
              </a:rPr>
              <a:t>lengthy </a:t>
            </a:r>
            <a:r>
              <a:rPr lang="en-US" dirty="0">
                <a:solidFill>
                  <a:srgbClr val="81C8BD"/>
                </a:solidFill>
              </a:rPr>
              <a:t>list of import </a:t>
            </a:r>
            <a:r>
              <a:rPr lang="en-US" dirty="0" smtClean="0">
                <a:solidFill>
                  <a:srgbClr val="81C8BD"/>
                </a:solidFill>
              </a:rPr>
              <a:t>statements</a:t>
            </a:r>
          </a:p>
          <a:p>
            <a:pPr marL="0" indent="0">
              <a:spcBef>
                <a:spcPts val="600"/>
              </a:spcBef>
              <a:buNone/>
            </a:pPr>
            <a:r>
              <a:rPr lang="en-US" dirty="0" smtClean="0">
                <a:solidFill>
                  <a:srgbClr val="81C8BD"/>
                </a:solidFill>
              </a:rPr>
              <a:t>Other languages have several loop structures (e.g. for, do/until, do/while), Go implements all or these with the “for” loop</a:t>
            </a:r>
          </a:p>
          <a:p>
            <a:pPr marL="0" indent="0">
              <a:spcBef>
                <a:spcPts val="600"/>
              </a:spcBef>
              <a:buNone/>
            </a:pPr>
            <a:r>
              <a:rPr lang="en-US" dirty="0" smtClean="0">
                <a:solidFill>
                  <a:srgbClr val="81C8BD"/>
                </a:solidFill>
              </a:rPr>
              <a:t>Keyboard input is possible in Go, but this requires several “import” statements and a few lines of code</a:t>
            </a:r>
            <a:endParaRPr lang="en-US" dirty="0">
              <a:solidFill>
                <a:srgbClr val="81C8BD"/>
              </a:solidFill>
            </a:endParaRPr>
          </a:p>
          <a:p>
            <a:pPr marL="0" indent="0">
              <a:buNone/>
            </a:pPr>
            <a:endParaRPr lang="en-US" dirty="0">
              <a:solidFill>
                <a:srgbClr val="81C8BD"/>
              </a:solidFill>
            </a:endParaRPr>
          </a:p>
          <a:p>
            <a:pPr marL="0" indent="0">
              <a:spcBef>
                <a:spcPts val="0"/>
              </a:spcBef>
              <a:buNone/>
            </a:pPr>
            <a:r>
              <a:rPr lang="en-US" dirty="0">
                <a:solidFill>
                  <a:srgbClr val="F8A28B"/>
                </a:solidFill>
              </a:rPr>
              <a:t>package main</a:t>
            </a:r>
          </a:p>
          <a:p>
            <a:pPr marL="0" indent="0">
              <a:spcBef>
                <a:spcPts val="0"/>
              </a:spcBef>
              <a:buNone/>
            </a:pPr>
            <a:endParaRPr lang="en-US" dirty="0">
              <a:solidFill>
                <a:srgbClr val="F8A28B"/>
              </a:solidFill>
            </a:endParaRPr>
          </a:p>
          <a:p>
            <a:pPr marL="0" indent="0">
              <a:spcBef>
                <a:spcPts val="0"/>
              </a:spcBef>
              <a:buNone/>
            </a:pPr>
            <a:r>
              <a:rPr lang="en-US" dirty="0">
                <a:solidFill>
                  <a:srgbClr val="F8A28B"/>
                </a:solidFill>
              </a:rPr>
              <a:t>// a comment - </a:t>
            </a:r>
            <a:r>
              <a:rPr lang="en-US" dirty="0" err="1" smtClean="0">
                <a:solidFill>
                  <a:srgbClr val="F8A28B"/>
                </a:solidFill>
              </a:rPr>
              <a:t>hello_go.go</a:t>
            </a:r>
            <a:r>
              <a:rPr lang="en-US" dirty="0" smtClean="0">
                <a:solidFill>
                  <a:srgbClr val="F8A28B"/>
                </a:solidFill>
              </a:rPr>
              <a:t>     /* </a:t>
            </a:r>
            <a:r>
              <a:rPr lang="en-US" dirty="0">
                <a:solidFill>
                  <a:srgbClr val="F8A28B"/>
                </a:solidFill>
              </a:rPr>
              <a:t>another comment - </a:t>
            </a:r>
            <a:r>
              <a:rPr lang="en-US" dirty="0" err="1">
                <a:solidFill>
                  <a:srgbClr val="F8A28B"/>
                </a:solidFill>
              </a:rPr>
              <a:t>hello_go.go</a:t>
            </a:r>
            <a:r>
              <a:rPr lang="en-US" dirty="0">
                <a:solidFill>
                  <a:srgbClr val="F8A28B"/>
                </a:solidFill>
              </a:rPr>
              <a:t>  */</a:t>
            </a:r>
          </a:p>
          <a:p>
            <a:pPr marL="0" indent="0">
              <a:spcBef>
                <a:spcPts val="0"/>
              </a:spcBef>
              <a:buNone/>
            </a:pPr>
            <a:r>
              <a:rPr lang="en-US" dirty="0">
                <a:solidFill>
                  <a:srgbClr val="F8A28B"/>
                </a:solidFill>
              </a:rPr>
              <a:t>// compile with: go build </a:t>
            </a:r>
            <a:r>
              <a:rPr lang="en-US" dirty="0" err="1">
                <a:solidFill>
                  <a:srgbClr val="F8A28B"/>
                </a:solidFill>
              </a:rPr>
              <a:t>hello_go.go</a:t>
            </a:r>
            <a:r>
              <a:rPr lang="en-US" dirty="0">
                <a:solidFill>
                  <a:srgbClr val="F8A28B"/>
                </a:solidFill>
              </a:rPr>
              <a:t> </a:t>
            </a:r>
          </a:p>
          <a:p>
            <a:pPr marL="0" indent="0">
              <a:spcBef>
                <a:spcPts val="0"/>
              </a:spcBef>
              <a:buNone/>
            </a:pPr>
            <a:endParaRPr lang="en-US" dirty="0">
              <a:solidFill>
                <a:srgbClr val="F8A28B"/>
              </a:solidFill>
            </a:endParaRPr>
          </a:p>
          <a:p>
            <a:pPr marL="0" indent="0">
              <a:spcBef>
                <a:spcPts val="0"/>
              </a:spcBef>
              <a:buNone/>
            </a:pPr>
            <a:r>
              <a:rPr lang="en-US" dirty="0">
                <a:solidFill>
                  <a:srgbClr val="F8A28B"/>
                </a:solidFill>
              </a:rPr>
              <a:t> import "</a:t>
            </a:r>
            <a:r>
              <a:rPr lang="en-US" dirty="0" err="1">
                <a:solidFill>
                  <a:srgbClr val="F8A28B"/>
                </a:solidFill>
              </a:rPr>
              <a:t>fmt</a:t>
            </a:r>
            <a:r>
              <a:rPr lang="en-US" dirty="0">
                <a:solidFill>
                  <a:srgbClr val="F8A28B"/>
                </a:solidFill>
              </a:rPr>
              <a:t>"</a:t>
            </a:r>
          </a:p>
          <a:p>
            <a:pPr marL="0" indent="0">
              <a:spcBef>
                <a:spcPts val="0"/>
              </a:spcBef>
              <a:buNone/>
            </a:pPr>
            <a:r>
              <a:rPr lang="en-US" dirty="0" err="1">
                <a:solidFill>
                  <a:srgbClr val="F8A28B"/>
                </a:solidFill>
              </a:rPr>
              <a:t>func</a:t>
            </a:r>
            <a:r>
              <a:rPr lang="en-US" dirty="0">
                <a:solidFill>
                  <a:srgbClr val="F8A28B"/>
                </a:solidFill>
              </a:rPr>
              <a:t> main () {</a:t>
            </a:r>
          </a:p>
          <a:p>
            <a:pPr marL="0" indent="0">
              <a:spcBef>
                <a:spcPts val="0"/>
              </a:spcBef>
              <a:buNone/>
            </a:pPr>
            <a:r>
              <a:rPr lang="en-US" dirty="0">
                <a:solidFill>
                  <a:srgbClr val="F8A28B"/>
                </a:solidFill>
              </a:rPr>
              <a:t> </a:t>
            </a:r>
            <a:r>
              <a:rPr lang="en-US" dirty="0" err="1">
                <a:solidFill>
                  <a:srgbClr val="F8A28B"/>
                </a:solidFill>
              </a:rPr>
              <a:t>fmt.Println</a:t>
            </a:r>
            <a:r>
              <a:rPr lang="en-US" dirty="0">
                <a:solidFill>
                  <a:srgbClr val="F8A28B"/>
                </a:solidFill>
              </a:rPr>
              <a:t> ("Hello, World!")</a:t>
            </a:r>
          </a:p>
          <a:p>
            <a:pPr marL="0" indent="0">
              <a:buNone/>
            </a:pPr>
            <a:r>
              <a:rPr lang="en-US" dirty="0" smtClean="0">
                <a:solidFill>
                  <a:srgbClr val="F8A28B"/>
                </a:solidFill>
              </a:rPr>
              <a:t>}</a:t>
            </a:r>
            <a:endParaRPr lang="en-US" dirty="0">
              <a:solidFill>
                <a:srgbClr val="F8A28B"/>
              </a:solidFill>
            </a:endParaRP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9912" y="5052060"/>
            <a:ext cx="2770632" cy="1038987"/>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34</a:t>
            </a:fld>
            <a:endParaRPr lang="en-US"/>
          </a:p>
        </p:txBody>
      </p:sp>
    </p:spTree>
    <p:extLst>
      <p:ext uri="{BB962C8B-B14F-4D97-AF65-F5344CB8AC3E}">
        <p14:creationId xmlns:p14="http://schemas.microsoft.com/office/powerpoint/2010/main" val="38217528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Go’s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b="1" dirty="0">
                <a:solidFill>
                  <a:srgbClr val="00B050"/>
                </a:solidFill>
              </a:rPr>
              <a:t>1.2 </a:t>
            </a:r>
            <a:r>
              <a:rPr lang="en-US" b="1" dirty="0" smtClean="0">
                <a:solidFill>
                  <a:srgbClr val="00B050"/>
                </a:solidFill>
              </a:rPr>
              <a:t>MB  </a:t>
            </a:r>
            <a:r>
              <a:rPr lang="en-US" b="1" dirty="0">
                <a:solidFill>
                  <a:srgbClr val="00B050"/>
                </a:solidFill>
              </a:rPr>
              <a:t>includes run-time by </a:t>
            </a:r>
            <a:r>
              <a:rPr lang="en-US" b="1" dirty="0" smtClean="0">
                <a:solidFill>
                  <a:srgbClr val="00B050"/>
                </a:solidFill>
              </a:rPr>
              <a:t>default</a:t>
            </a:r>
          </a:p>
          <a:p>
            <a:r>
              <a:rPr lang="en-US" dirty="0" smtClean="0"/>
              <a:t>OO </a:t>
            </a:r>
            <a:r>
              <a:rPr lang="en-US" dirty="0"/>
              <a:t>Model: </a:t>
            </a:r>
            <a:r>
              <a:rPr lang="en-US" b="1" dirty="0" smtClean="0">
                <a:solidFill>
                  <a:srgbClr val="00B050"/>
                </a:solidFill>
              </a:rPr>
              <a:t>OO-</a:t>
            </a:r>
            <a:r>
              <a:rPr lang="en-US" b="1" dirty="0" err="1" smtClean="0">
                <a:solidFill>
                  <a:srgbClr val="00B050"/>
                </a:solidFill>
              </a:rPr>
              <a:t>ish</a:t>
            </a:r>
            <a:r>
              <a:rPr lang="en-US" b="1" dirty="0" smtClean="0">
                <a:solidFill>
                  <a:srgbClr val="00B050"/>
                </a:solidFill>
              </a:rPr>
              <a:t>; not full OO model</a:t>
            </a:r>
            <a:endParaRPr lang="en-US" b="1" dirty="0">
              <a:solidFill>
                <a:srgbClr val="00B050"/>
              </a:solidFill>
            </a:endParaRPr>
          </a:p>
          <a:p>
            <a:r>
              <a:rPr lang="en-US" dirty="0" smtClean="0"/>
              <a:t>Semi-colon requirement </a:t>
            </a:r>
            <a:r>
              <a:rPr lang="en-US" dirty="0"/>
              <a:t>as </a:t>
            </a:r>
            <a:r>
              <a:rPr lang="en-US" dirty="0" err="1" smtClean="0"/>
              <a:t>stmt</a:t>
            </a:r>
            <a:r>
              <a:rPr lang="en-US" dirty="0" smtClean="0"/>
              <a:t> terminator: Optional</a:t>
            </a:r>
            <a:endParaRPr lang="en-US" dirty="0"/>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b="1" dirty="0">
                <a:solidFill>
                  <a:srgbClr val="00B050"/>
                </a:solidFill>
              </a:rPr>
              <a:t>Native with Go-routines</a:t>
            </a:r>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5</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a:t>
            </a:r>
            <a:r>
              <a:rPr lang="en-US" dirty="0" err="1" smtClean="0"/>
              <a:t>go.dev</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smtClean="0"/>
              <a:t>Goji, Gin, </a:t>
            </a:r>
            <a:r>
              <a:rPr lang="en-US" dirty="0" err="1" smtClean="0"/>
              <a:t>Beego</a:t>
            </a:r>
            <a:r>
              <a:rPr lang="en-US" dirty="0" smtClean="0"/>
              <a:t>, Echo, Buffalo, Gorilla</a:t>
            </a:r>
            <a:endParaRPr lang="en-US" dirty="0"/>
          </a:p>
          <a:p>
            <a:r>
              <a:rPr lang="en-US" dirty="0"/>
              <a:t>Variable types: </a:t>
            </a:r>
            <a:r>
              <a:rPr lang="en-US" dirty="0" smtClean="0"/>
              <a:t>Integers (diff sizes, signed/unsigned), Floats, String, Boolean</a:t>
            </a:r>
            <a:endParaRPr lang="en-US" dirty="0"/>
          </a:p>
          <a:p>
            <a:r>
              <a:rPr lang="en-US" dirty="0"/>
              <a:t>Behavior with unused variables (must use every variable defined?): </a:t>
            </a:r>
            <a:r>
              <a:rPr lang="en-US" b="1" dirty="0" smtClean="0">
                <a:solidFill>
                  <a:srgbClr val="00B050"/>
                </a:solidFill>
              </a:rPr>
              <a:t>Yes</a:t>
            </a:r>
            <a:endParaRPr lang="en-US" b="1" dirty="0">
              <a:solidFill>
                <a:srgbClr val="00B050"/>
              </a:solidFill>
            </a:endParaRPr>
          </a:p>
          <a:p>
            <a:r>
              <a:rPr lang="en-US" dirty="0" smtClean="0">
                <a:solidFill>
                  <a:srgbClr val="C00000"/>
                </a:solidFill>
              </a:rPr>
              <a:t>Can</a:t>
            </a:r>
            <a:r>
              <a:rPr lang="en-US" dirty="0" smtClean="0"/>
              <a:t> </a:t>
            </a:r>
            <a:r>
              <a:rPr lang="en-US" dirty="0"/>
              <a:t>overrun variables: Yes</a:t>
            </a:r>
          </a:p>
          <a:p>
            <a:r>
              <a:rPr lang="en-US" dirty="0" smtClean="0"/>
              <a:t>Error </a:t>
            </a:r>
            <a:r>
              <a:rPr lang="en-US" dirty="0"/>
              <a:t>detection mechanism: </a:t>
            </a:r>
            <a:r>
              <a:rPr lang="en-US" b="1" dirty="0" smtClean="0">
                <a:solidFill>
                  <a:srgbClr val="00B050"/>
                </a:solidFill>
              </a:rPr>
              <a:t>functions return err code in addition to value result</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Yes</a:t>
            </a:r>
            <a:endParaRPr lang="en-US" dirty="0"/>
          </a:p>
          <a:p>
            <a:r>
              <a:rPr lang="en-US" dirty="0" smtClean="0"/>
              <a:t>Release cycle: Every 6 months in February and August</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35</a:t>
            </a:fld>
            <a:endParaRPr lang="en-US"/>
          </a:p>
        </p:txBody>
      </p:sp>
    </p:spTree>
    <p:extLst>
      <p:ext uri="{BB962C8B-B14F-4D97-AF65-F5344CB8AC3E}">
        <p14:creationId xmlns:p14="http://schemas.microsoft.com/office/powerpoint/2010/main" val="25055328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Rust  -  2010  -  </a:t>
            </a:r>
            <a:r>
              <a:rPr lang="en-US" dirty="0">
                <a:solidFill>
                  <a:srgbClr val="ECDA2D"/>
                </a:solidFill>
                <a:latin typeface="Bahnschrift SemiBold SemiConden" panose="020B0502040204020203" pitchFamily="34" charset="0"/>
              </a:rPr>
              <a:t>compiled </a:t>
            </a:r>
            <a:r>
              <a:rPr lang="en-US" sz="2400" dirty="0" smtClean="0">
                <a:solidFill>
                  <a:srgbClr val="ECDA2D"/>
                </a:solidFill>
                <a:latin typeface="Bahnschrift SemiBold SemiConden" panose="020B0502040204020203" pitchFamily="34" charset="0"/>
              </a:rPr>
              <a:t>(#11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buNone/>
            </a:pPr>
            <a:r>
              <a:rPr lang="en-US" sz="1600" dirty="0">
                <a:solidFill>
                  <a:srgbClr val="81C8BD"/>
                </a:solidFill>
              </a:rPr>
              <a:t>Developed by Mozilla Inc.  Used for Firefox and other projects</a:t>
            </a:r>
          </a:p>
          <a:p>
            <a:pPr marL="0" indent="0">
              <a:buNone/>
            </a:pPr>
            <a:r>
              <a:rPr lang="en-US" sz="1600" dirty="0" smtClean="0">
                <a:solidFill>
                  <a:srgbClr val="81C8BD"/>
                </a:solidFill>
              </a:rPr>
              <a:t>Chosen as alternative to C for use in the Linux </a:t>
            </a:r>
            <a:r>
              <a:rPr lang="en-US" sz="1600" dirty="0">
                <a:solidFill>
                  <a:srgbClr val="81C8BD"/>
                </a:solidFill>
              </a:rPr>
              <a:t>kernel</a:t>
            </a:r>
          </a:p>
          <a:p>
            <a:pPr marL="0" indent="0">
              <a:buNone/>
            </a:pPr>
            <a:r>
              <a:rPr lang="en-US" sz="1600" dirty="0">
                <a:solidFill>
                  <a:srgbClr val="81C8BD"/>
                </a:solidFill>
              </a:rPr>
              <a:t>Warns when </a:t>
            </a:r>
            <a:r>
              <a:rPr lang="en-US" sz="1600" dirty="0" smtClean="0">
                <a:solidFill>
                  <a:srgbClr val="81C8BD"/>
                </a:solidFill>
              </a:rPr>
              <a:t>variables </a:t>
            </a:r>
            <a:r>
              <a:rPr lang="en-US" sz="1600" dirty="0">
                <a:solidFill>
                  <a:srgbClr val="81C8BD"/>
                </a:solidFill>
              </a:rPr>
              <a:t>are unused; opening brace can be on subsequent </a:t>
            </a:r>
            <a:r>
              <a:rPr lang="en-US" sz="1600" dirty="0" smtClean="0">
                <a:solidFill>
                  <a:srgbClr val="81C8BD"/>
                </a:solidFill>
              </a:rPr>
              <a:t>line</a:t>
            </a:r>
          </a:p>
          <a:p>
            <a:pPr marL="0" indent="0">
              <a:buNone/>
            </a:pPr>
            <a:r>
              <a:rPr lang="en-US" sz="1600" dirty="0" smtClean="0">
                <a:solidFill>
                  <a:srgbClr val="81C8BD"/>
                </a:solidFill>
              </a:rPr>
              <a:t>Feature-rich; significant learning curve</a:t>
            </a:r>
            <a:endParaRPr lang="en-US" sz="1600" dirty="0">
              <a:solidFill>
                <a:srgbClr val="81C8BD"/>
              </a:solidFill>
            </a:endParaRPr>
          </a:p>
          <a:p>
            <a:pPr marL="0" indent="0">
              <a:buNone/>
            </a:pPr>
            <a:endParaRPr lang="en-US" sz="1600" dirty="0">
              <a:solidFill>
                <a:srgbClr val="81C8BD"/>
              </a:solidFill>
            </a:endParaRPr>
          </a:p>
          <a:p>
            <a:pPr marL="0" indent="0">
              <a:spcBef>
                <a:spcPts val="0"/>
              </a:spcBef>
              <a:buNone/>
            </a:pPr>
            <a:r>
              <a:rPr lang="en-US" sz="1600" dirty="0">
                <a:solidFill>
                  <a:srgbClr val="F8A28B"/>
                </a:solidFill>
              </a:rPr>
              <a:t>// a comment  - hello_rs.rs</a:t>
            </a:r>
          </a:p>
          <a:p>
            <a:pPr marL="0" indent="0">
              <a:spcBef>
                <a:spcPts val="0"/>
              </a:spcBef>
              <a:buNone/>
            </a:pPr>
            <a:r>
              <a:rPr lang="en-US" sz="1600" dirty="0">
                <a:solidFill>
                  <a:srgbClr val="F8A28B"/>
                </a:solidFill>
              </a:rPr>
              <a:t>//  Compile with </a:t>
            </a:r>
            <a:r>
              <a:rPr lang="en-US" sz="1600" dirty="0" err="1">
                <a:solidFill>
                  <a:srgbClr val="F8A28B"/>
                </a:solidFill>
              </a:rPr>
              <a:t>rustc</a:t>
            </a:r>
            <a:r>
              <a:rPr lang="en-US" sz="1600" dirty="0">
                <a:solidFill>
                  <a:srgbClr val="F8A28B"/>
                </a:solidFill>
              </a:rPr>
              <a:t> hello_rs.rs</a:t>
            </a:r>
          </a:p>
          <a:p>
            <a:pPr marL="0" indent="0">
              <a:spcBef>
                <a:spcPts val="0"/>
              </a:spcBef>
              <a:buNone/>
            </a:pPr>
            <a:endParaRPr lang="en-US" sz="1600" dirty="0">
              <a:solidFill>
                <a:srgbClr val="F8A28B"/>
              </a:solidFill>
            </a:endParaRPr>
          </a:p>
          <a:p>
            <a:pPr marL="0" indent="0">
              <a:spcBef>
                <a:spcPts val="0"/>
              </a:spcBef>
              <a:buNone/>
            </a:pPr>
            <a:r>
              <a:rPr lang="en-US" sz="1600" dirty="0" err="1">
                <a:solidFill>
                  <a:srgbClr val="F8A28B"/>
                </a:solidFill>
              </a:rPr>
              <a:t>fn</a:t>
            </a:r>
            <a:r>
              <a:rPr lang="en-US" sz="1600" dirty="0">
                <a:solidFill>
                  <a:srgbClr val="F8A28B"/>
                </a:solidFill>
              </a:rPr>
              <a:t> main () </a:t>
            </a:r>
          </a:p>
          <a:p>
            <a:pPr marL="0" indent="0">
              <a:spcBef>
                <a:spcPts val="0"/>
              </a:spcBef>
              <a:buNone/>
            </a:pPr>
            <a:r>
              <a:rPr lang="en-US" sz="1600" dirty="0">
                <a:solidFill>
                  <a:srgbClr val="F8A28B"/>
                </a:solidFill>
              </a:rPr>
              <a:t>{</a:t>
            </a:r>
          </a:p>
          <a:p>
            <a:pPr marL="0" indent="0">
              <a:spcBef>
                <a:spcPts val="0"/>
              </a:spcBef>
              <a:buNone/>
            </a:pPr>
            <a:r>
              <a:rPr lang="en-US" sz="1600" dirty="0">
                <a:solidFill>
                  <a:srgbClr val="F8A28B"/>
                </a:solidFill>
              </a:rPr>
              <a:t>    </a:t>
            </a:r>
            <a:r>
              <a:rPr lang="en-US" sz="1600" dirty="0" err="1">
                <a:solidFill>
                  <a:srgbClr val="F8A28B"/>
                </a:solidFill>
              </a:rPr>
              <a:t>println</a:t>
            </a:r>
            <a:r>
              <a:rPr lang="en-US" sz="1600" dirty="0">
                <a:solidFill>
                  <a:srgbClr val="F8A28B"/>
                </a:solidFill>
              </a:rPr>
              <a:t>! ("Hello, World!");</a:t>
            </a:r>
          </a:p>
          <a:p>
            <a:pPr marL="0" indent="0">
              <a:spcBef>
                <a:spcPts val="0"/>
              </a:spcBef>
              <a:buNone/>
            </a:pPr>
            <a:r>
              <a:rPr lang="en-US" sz="1600" dirty="0">
                <a:solidFill>
                  <a:srgbClr val="F8A28B"/>
                </a:solidFill>
              </a:rPr>
              <a:t>}</a:t>
            </a:r>
          </a:p>
          <a:p>
            <a:pPr marL="0" indent="0">
              <a:buNone/>
            </a:pP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2931" y="4581399"/>
            <a:ext cx="1792437" cy="1064260"/>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TextBox 6"/>
          <p:cNvSpPr txBox="1"/>
          <p:nvPr/>
        </p:nvSpPr>
        <p:spPr>
          <a:xfrm>
            <a:off x="9043416" y="5665569"/>
            <a:ext cx="2423160" cy="646331"/>
          </a:xfrm>
          <a:prstGeom prst="rect">
            <a:avLst/>
          </a:prstGeom>
          <a:noFill/>
        </p:spPr>
        <p:txBody>
          <a:bodyPr wrap="square" rtlCol="0">
            <a:spAutoFit/>
          </a:bodyPr>
          <a:lstStyle/>
          <a:p>
            <a:r>
              <a:rPr lang="en-US" sz="1200" dirty="0"/>
              <a:t>L</a:t>
            </a:r>
            <a:r>
              <a:rPr lang="en-US" sz="1200" dirty="0" smtClean="0"/>
              <a:t>icensed </a:t>
            </a:r>
            <a:r>
              <a:rPr lang="en-US" sz="1200" dirty="0"/>
              <a:t>under the </a:t>
            </a:r>
            <a:r>
              <a:rPr lang="en-US" sz="1200" dirty="0">
                <a:hlinkClick r:id="rId4" tooltip="w:en:Creative Commons"/>
              </a:rPr>
              <a:t>Creative Commons</a:t>
            </a:r>
            <a:r>
              <a:rPr lang="en-US" sz="1200" dirty="0"/>
              <a:t> </a:t>
            </a:r>
            <a:r>
              <a:rPr lang="en-US" sz="1200" dirty="0">
                <a:hlinkClick r:id="rId5"/>
              </a:rPr>
              <a:t>Attribution-Share Alike 4.0 International</a:t>
            </a:r>
            <a:r>
              <a:rPr lang="en-US" sz="1200" dirty="0"/>
              <a:t> </a:t>
            </a:r>
            <a:r>
              <a:rPr lang="en-US" sz="1200" dirty="0" smtClean="0"/>
              <a:t>license</a:t>
            </a:r>
            <a:endParaRPr lang="en-US" sz="1200" dirty="0"/>
          </a:p>
        </p:txBody>
      </p:sp>
      <p:sp>
        <p:nvSpPr>
          <p:cNvPr id="5" name="Slide Number Placeholder 4"/>
          <p:cNvSpPr>
            <a:spLocks noGrp="1"/>
          </p:cNvSpPr>
          <p:nvPr>
            <p:ph type="sldNum" sz="quarter" idx="12"/>
          </p:nvPr>
        </p:nvSpPr>
        <p:spPr/>
        <p:txBody>
          <a:bodyPr/>
          <a:lstStyle/>
          <a:p>
            <a:fld id="{18320F60-09B9-42EF-ABB6-36F393D8C322}" type="slidenum">
              <a:rPr lang="en-US" smtClean="0"/>
              <a:t>36</a:t>
            </a:fld>
            <a:endParaRPr lang="en-US"/>
          </a:p>
        </p:txBody>
      </p:sp>
    </p:spTree>
    <p:extLst>
      <p:ext uri="{BB962C8B-B14F-4D97-AF65-F5344CB8AC3E}">
        <p14:creationId xmlns:p14="http://schemas.microsoft.com/office/powerpoint/2010/main" val="36575799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Rust’s behaviors</a:t>
            </a:r>
            <a:r>
              <a:rPr lang="en-US" dirty="0" smtClean="0">
                <a:solidFill>
                  <a:srgbClr val="ECDA2D"/>
                </a:solidFill>
              </a:rPr>
              <a:t>	</a:t>
            </a:r>
            <a:r>
              <a:rPr lang="en-US" dirty="0" smtClean="0"/>
              <a:t>						(ref)</a:t>
            </a:r>
            <a:endParaRPr lang="en-US" dirty="0"/>
          </a:p>
        </p:txBody>
      </p:sp>
      <p:sp>
        <p:nvSpPr>
          <p:cNvPr id="5" name="Content Placeholder 4"/>
          <p:cNvSpPr>
            <a:spLocks noGrp="1"/>
          </p:cNvSpPr>
          <p:nvPr>
            <p:ph sz="half" idx="1"/>
          </p:nvPr>
        </p:nvSpPr>
        <p:spPr>
          <a:xfrm>
            <a:off x="838200" y="1825624"/>
            <a:ext cx="5181600" cy="4739767"/>
          </a:xfrm>
        </p:spPr>
        <p:txBody>
          <a:bodyPr>
            <a:normAutofit fontScale="55000" lnSpcReduction="20000"/>
          </a:bodyPr>
          <a:lstStyle/>
          <a:p>
            <a:r>
              <a:rPr lang="en-US" dirty="0"/>
              <a:t>Compiled </a:t>
            </a:r>
            <a:r>
              <a:rPr lang="en-US" dirty="0" err="1"/>
              <a:t>pgm</a:t>
            </a:r>
            <a:r>
              <a:rPr lang="en-US" dirty="0"/>
              <a:t> size for Hello World: </a:t>
            </a:r>
            <a:r>
              <a:rPr lang="en-US" b="1" dirty="0">
                <a:solidFill>
                  <a:srgbClr val="00B050"/>
                </a:solidFill>
              </a:rPr>
              <a:t>381 kB</a:t>
            </a:r>
          </a:p>
          <a:p>
            <a:endParaRPr lang="en-US" dirty="0" smtClean="0"/>
          </a:p>
          <a:p>
            <a:r>
              <a:rPr lang="en-US" dirty="0" smtClean="0"/>
              <a:t>OO </a:t>
            </a:r>
            <a:r>
              <a:rPr lang="en-US" dirty="0"/>
              <a:t>Model</a:t>
            </a:r>
            <a:r>
              <a:rPr lang="en-US" dirty="0" smtClean="0"/>
              <a:t>: </a:t>
            </a:r>
            <a:r>
              <a:rPr lang="en-US" dirty="0" smtClean="0">
                <a:solidFill>
                  <a:srgbClr val="00B050"/>
                </a:solidFill>
              </a:rPr>
              <a:t>OO-</a:t>
            </a:r>
            <a:r>
              <a:rPr lang="en-US" dirty="0" err="1" smtClean="0">
                <a:solidFill>
                  <a:srgbClr val="00B050"/>
                </a:solidFill>
              </a:rPr>
              <a:t>ish</a:t>
            </a:r>
            <a:r>
              <a:rPr lang="en-US" dirty="0">
                <a:solidFill>
                  <a:srgbClr val="00B050"/>
                </a:solidFill>
              </a:rPr>
              <a:t>; not full OO </a:t>
            </a:r>
            <a:r>
              <a:rPr lang="en-US" dirty="0" smtClean="0">
                <a:solidFill>
                  <a:srgbClr val="00B050"/>
                </a:solidFill>
              </a:rPr>
              <a:t>model    </a:t>
            </a:r>
            <a:r>
              <a:rPr lang="en-US" dirty="0">
                <a:hlinkClick r:id="rId2"/>
              </a:rPr>
              <a:t>https://</a:t>
            </a:r>
            <a:r>
              <a:rPr lang="en-US" dirty="0" smtClean="0">
                <a:hlinkClick r:id="rId2"/>
              </a:rPr>
              <a:t>doc.rust-lang.org/book/ch17-00-oop.html</a:t>
            </a:r>
            <a:endParaRPr lang="en-US" dirty="0"/>
          </a:p>
          <a:p>
            <a:r>
              <a:rPr lang="en-US" dirty="0" smtClean="0"/>
              <a:t>Semi-colon requirement </a:t>
            </a:r>
            <a:r>
              <a:rPr lang="en-US" dirty="0"/>
              <a:t>as </a:t>
            </a:r>
            <a:r>
              <a:rPr lang="en-US" dirty="0" err="1" smtClean="0"/>
              <a:t>stmt</a:t>
            </a:r>
            <a:r>
              <a:rPr lang="en-US" dirty="0" smtClean="0"/>
              <a:t> terminator: Required</a:t>
            </a:r>
            <a:endParaRPr lang="en-US" dirty="0"/>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Can start new threads via function calls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No*.  </a:t>
            </a:r>
            <a:r>
              <a:rPr lang="en-US" b="1" dirty="0" smtClean="0">
                <a:solidFill>
                  <a:srgbClr val="00B050"/>
                </a:solidFill>
              </a:rPr>
              <a:t>At compile time perform drop() at end of variable lifetime. Other options in </a:t>
            </a:r>
            <a:r>
              <a:rPr lang="en-US" b="1" dirty="0" err="1" smtClean="0">
                <a:solidFill>
                  <a:srgbClr val="00B050"/>
                </a:solidFill>
              </a:rPr>
              <a:t>std</a:t>
            </a:r>
            <a:r>
              <a:rPr lang="en-US" b="1" dirty="0" smtClean="0">
                <a:solidFill>
                  <a:srgbClr val="00B050"/>
                </a:solidFill>
              </a:rPr>
              <a:t> lib and in crates</a:t>
            </a:r>
            <a:endParaRPr lang="en-US" b="1" dirty="0">
              <a:solidFill>
                <a:srgbClr val="00B050"/>
              </a:solidFill>
            </a:endParaRPr>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8</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a:t>
            </a:r>
            <a:r>
              <a:rPr lang="en-US" dirty="0"/>
              <a:t>: </a:t>
            </a:r>
            <a:r>
              <a:rPr lang="en-US" dirty="0" smtClean="0"/>
              <a:t>rust-lang.org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err="1"/>
              <a:t>Actix</a:t>
            </a:r>
            <a:r>
              <a:rPr lang="en-US" dirty="0"/>
              <a:t>, Rocket, Axum</a:t>
            </a:r>
            <a:r>
              <a:rPr lang="en-US" dirty="0" smtClean="0"/>
              <a:t>, </a:t>
            </a:r>
            <a:r>
              <a:rPr lang="en-US" dirty="0"/>
              <a:t>warp</a:t>
            </a:r>
          </a:p>
          <a:p>
            <a:r>
              <a:rPr lang="en-US" dirty="0"/>
              <a:t>Variable types: </a:t>
            </a:r>
            <a:r>
              <a:rPr lang="en-US" dirty="0" smtClean="0"/>
              <a:t>Integers (diff sizes, signed/unsigned), Floats, Char, Boolean, String object</a:t>
            </a:r>
            <a:endParaRPr lang="en-US" dirty="0"/>
          </a:p>
          <a:p>
            <a:r>
              <a:rPr lang="en-US" dirty="0"/>
              <a:t>Behavior with unused variables (must use every variable defined?): No</a:t>
            </a:r>
          </a:p>
          <a:p>
            <a:r>
              <a:rPr lang="en-US" dirty="0" smtClean="0"/>
              <a:t>Can </a:t>
            </a:r>
            <a:r>
              <a:rPr lang="en-US" dirty="0"/>
              <a:t>overrun variables: Yes</a:t>
            </a:r>
          </a:p>
          <a:p>
            <a:r>
              <a:rPr lang="en-US" dirty="0" smtClean="0"/>
              <a:t>Error </a:t>
            </a:r>
            <a:r>
              <a:rPr lang="en-US" dirty="0"/>
              <a:t>detection mechanism</a:t>
            </a:r>
            <a:r>
              <a:rPr lang="en-US" dirty="0" smtClean="0"/>
              <a:t>: Result&lt;T, E&gt; for recoverable error; panic for unrecoverable error</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No</a:t>
            </a:r>
            <a:endParaRPr lang="en-US" dirty="0"/>
          </a:p>
          <a:p>
            <a:r>
              <a:rPr lang="en-US" dirty="0" smtClean="0"/>
              <a:t>Release cycle: Stable release every 6 weeks</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37</a:t>
            </a:fld>
            <a:endParaRPr lang="en-US"/>
          </a:p>
        </p:txBody>
      </p:sp>
    </p:spTree>
    <p:extLst>
      <p:ext uri="{BB962C8B-B14F-4D97-AF65-F5344CB8AC3E}">
        <p14:creationId xmlns:p14="http://schemas.microsoft.com/office/powerpoint/2010/main" val="9611550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Swift  -  2014  -  </a:t>
            </a:r>
            <a:r>
              <a:rPr lang="en-US" dirty="0">
                <a:solidFill>
                  <a:srgbClr val="ECDA2D"/>
                </a:solidFill>
                <a:latin typeface="Bahnschrift SemiBold SemiConden" panose="020B0502040204020203" pitchFamily="34" charset="0"/>
              </a:rPr>
              <a:t>compiled </a:t>
            </a:r>
            <a:r>
              <a:rPr lang="en-US" sz="2400" dirty="0" smtClean="0">
                <a:solidFill>
                  <a:srgbClr val="ECDA2D"/>
                </a:solidFill>
                <a:latin typeface="Bahnschrift SemiBold SemiConden" panose="020B0502040204020203" pitchFamily="34" charset="0"/>
              </a:rPr>
              <a:t>(#12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876927"/>
          </a:xfrm>
        </p:spPr>
        <p:txBody>
          <a:bodyPr>
            <a:normAutofit fontScale="92500" lnSpcReduction="10000"/>
          </a:bodyPr>
          <a:lstStyle/>
          <a:p>
            <a:pPr marL="0" indent="0">
              <a:buNone/>
            </a:pPr>
            <a:r>
              <a:rPr lang="en-US" sz="1600" dirty="0" smtClean="0">
                <a:solidFill>
                  <a:srgbClr val="81C8BD"/>
                </a:solidFill>
              </a:rPr>
              <a:t>Developed as a replacement for Apple’s older Objective </a:t>
            </a:r>
            <a:r>
              <a:rPr lang="en-US" sz="1600" dirty="0">
                <a:solidFill>
                  <a:srgbClr val="81C8BD"/>
                </a:solidFill>
              </a:rPr>
              <a:t>C. Swift is used heavily on Apple </a:t>
            </a:r>
            <a:r>
              <a:rPr lang="en-US" sz="1600" dirty="0" smtClean="0">
                <a:solidFill>
                  <a:srgbClr val="81C8BD"/>
                </a:solidFill>
              </a:rPr>
              <a:t>platforms</a:t>
            </a:r>
          </a:p>
          <a:p>
            <a:pPr marL="0" indent="0">
              <a:buNone/>
            </a:pPr>
            <a:r>
              <a:rPr lang="en-US" sz="1600" dirty="0" smtClean="0">
                <a:solidFill>
                  <a:srgbClr val="81C8BD"/>
                </a:solidFill>
              </a:rPr>
              <a:t>On </a:t>
            </a:r>
            <a:r>
              <a:rPr lang="en-US" sz="1600" dirty="0">
                <a:solidFill>
                  <a:srgbClr val="81C8BD"/>
                </a:solidFill>
              </a:rPr>
              <a:t>Apple </a:t>
            </a:r>
            <a:r>
              <a:rPr lang="en-US" sz="1600" dirty="0" smtClean="0">
                <a:solidFill>
                  <a:srgbClr val="81C8BD"/>
                </a:solidFill>
              </a:rPr>
              <a:t>platforms, </a:t>
            </a:r>
            <a:r>
              <a:rPr lang="en-US" sz="1600" dirty="0">
                <a:solidFill>
                  <a:srgbClr val="81C8BD"/>
                </a:solidFill>
              </a:rPr>
              <a:t>Swift uses Objective C runtime </a:t>
            </a:r>
            <a:r>
              <a:rPr lang="en-US" sz="1600" dirty="0" smtClean="0">
                <a:solidFill>
                  <a:srgbClr val="81C8BD"/>
                </a:solidFill>
              </a:rPr>
              <a:t>library (interoperability).  Diff runtime library on non-Apple platforms</a:t>
            </a:r>
          </a:p>
          <a:p>
            <a:pPr marL="0" indent="0">
              <a:buNone/>
            </a:pPr>
            <a:r>
              <a:rPr lang="en-US" sz="1600" dirty="0" smtClean="0">
                <a:solidFill>
                  <a:srgbClr val="81C8BD"/>
                </a:solidFill>
              </a:rPr>
              <a:t>Extensive Object model and features</a:t>
            </a:r>
          </a:p>
          <a:p>
            <a:pPr marL="0" indent="0">
              <a:buNone/>
            </a:pPr>
            <a:r>
              <a:rPr lang="en-US" sz="1600" dirty="0" smtClean="0">
                <a:solidFill>
                  <a:srgbClr val="81C8BD"/>
                </a:solidFill>
              </a:rPr>
              <a:t>C-style language but several C-style constructs are changed/removed to reduced errors (see Wikipedia)</a:t>
            </a:r>
          </a:p>
          <a:p>
            <a:pPr marL="0" indent="0">
              <a:buNone/>
            </a:pPr>
            <a:r>
              <a:rPr lang="en-US" sz="1600" dirty="0" smtClean="0">
                <a:solidFill>
                  <a:srgbClr val="81C8BD"/>
                </a:solidFill>
              </a:rPr>
              <a:t>About creating variables… </a:t>
            </a:r>
            <a:r>
              <a:rPr lang="en-US" sz="1600" i="1" dirty="0" err="1" smtClean="0">
                <a:solidFill>
                  <a:srgbClr val="81C8BD"/>
                </a:solidFill>
              </a:rPr>
              <a:t>var</a:t>
            </a:r>
            <a:r>
              <a:rPr lang="en-US" sz="1600" dirty="0" smtClean="0">
                <a:solidFill>
                  <a:srgbClr val="81C8BD"/>
                </a:solidFill>
              </a:rPr>
              <a:t> keyword (optional) creates Variable but </a:t>
            </a:r>
            <a:r>
              <a:rPr lang="en-US" sz="1600" i="1" dirty="0" smtClean="0">
                <a:solidFill>
                  <a:srgbClr val="81C8BD"/>
                </a:solidFill>
              </a:rPr>
              <a:t>let</a:t>
            </a:r>
            <a:r>
              <a:rPr lang="en-US" sz="1600" dirty="0" smtClean="0">
                <a:solidFill>
                  <a:srgbClr val="81C8BD"/>
                </a:solidFill>
              </a:rPr>
              <a:t> keyword creates a Constant</a:t>
            </a:r>
          </a:p>
          <a:p>
            <a:pPr marL="0" indent="0">
              <a:buNone/>
            </a:pPr>
            <a:r>
              <a:rPr lang="en-US" sz="1600" dirty="0" smtClean="0">
                <a:solidFill>
                  <a:srgbClr val="81C8BD"/>
                </a:solidFill>
              </a:rPr>
              <a:t>Compiler nicely parses multi-line statements / code blocks with braces on different lines</a:t>
            </a:r>
          </a:p>
          <a:p>
            <a:pPr marL="0" indent="0">
              <a:buNone/>
            </a:pPr>
            <a:r>
              <a:rPr lang="en-US" sz="1600" dirty="0" smtClean="0">
                <a:solidFill>
                  <a:srgbClr val="81C8BD"/>
                </a:solidFill>
              </a:rPr>
              <a:t>Swift supports “</a:t>
            </a:r>
            <a:r>
              <a:rPr lang="en-US" sz="1600" dirty="0" err="1" smtClean="0">
                <a:solidFill>
                  <a:srgbClr val="81C8BD"/>
                </a:solidFill>
              </a:rPr>
              <a:t>Optionals</a:t>
            </a:r>
            <a:r>
              <a:rPr lang="en-US" sz="1600" dirty="0" smtClean="0">
                <a:solidFill>
                  <a:srgbClr val="81C8BD"/>
                </a:solidFill>
              </a:rPr>
              <a:t>” where a variable (</a:t>
            </a:r>
            <a:r>
              <a:rPr lang="en-US" sz="1600" dirty="0" err="1" smtClean="0">
                <a:solidFill>
                  <a:srgbClr val="81C8BD"/>
                </a:solidFill>
              </a:rPr>
              <a:t>var</a:t>
            </a:r>
            <a:r>
              <a:rPr lang="en-US" sz="1600" dirty="0" smtClean="0">
                <a:solidFill>
                  <a:srgbClr val="81C8BD"/>
                </a:solidFill>
              </a:rPr>
              <a:t>) might be nil and not have a value. Some functions REQUIRE a value and might need to be forced, e.g. with an (</a:t>
            </a:r>
            <a:r>
              <a:rPr lang="en-US" sz="1600" dirty="0" smtClean="0">
                <a:solidFill>
                  <a:srgbClr val="FF0000"/>
                </a:solidFill>
              </a:rPr>
              <a:t>!</a:t>
            </a:r>
            <a:r>
              <a:rPr lang="en-US" sz="1600" dirty="0" smtClean="0">
                <a:solidFill>
                  <a:srgbClr val="81C8BD"/>
                </a:solidFill>
              </a:rPr>
              <a:t>) exclamation point. This can complicate things when you need “</a:t>
            </a:r>
            <a:r>
              <a:rPr lang="en-US" sz="1600" dirty="0" err="1" smtClean="0">
                <a:solidFill>
                  <a:srgbClr val="81C8BD"/>
                </a:solidFill>
              </a:rPr>
              <a:t>var</a:t>
            </a:r>
            <a:r>
              <a:rPr lang="en-US" sz="1600" dirty="0" smtClean="0">
                <a:solidFill>
                  <a:srgbClr val="81C8BD"/>
                </a:solidFill>
              </a:rPr>
              <a:t>” and not “let”</a:t>
            </a:r>
          </a:p>
          <a:p>
            <a:pPr marL="0" indent="0">
              <a:buNone/>
            </a:pPr>
            <a:r>
              <a:rPr lang="en-US" sz="1600" dirty="0" smtClean="0">
                <a:solidFill>
                  <a:srgbClr val="81C8BD"/>
                </a:solidFill>
              </a:rPr>
              <a:t>A code anomaly can generate several error or warning messages; not always identifying the actual problem or the parameter that is causing the problem. ‘Good times in knowing where to place / NOT place </a:t>
            </a:r>
            <a:r>
              <a:rPr lang="en-US" sz="1600" dirty="0" smtClean="0">
                <a:solidFill>
                  <a:srgbClr val="FF0000"/>
                </a:solidFill>
              </a:rPr>
              <a:t>!</a:t>
            </a:r>
            <a:r>
              <a:rPr lang="en-US" sz="1600" dirty="0" smtClean="0">
                <a:solidFill>
                  <a:srgbClr val="81C8BD"/>
                </a:solidFill>
              </a:rPr>
              <a:t> or omitting a</a:t>
            </a:r>
            <a:r>
              <a:rPr lang="en-US" sz="1600" dirty="0" smtClean="0">
                <a:solidFill>
                  <a:srgbClr val="FF0000"/>
                </a:solidFill>
              </a:rPr>
              <a:t> : </a:t>
            </a:r>
            <a:r>
              <a:rPr lang="en-US" sz="1600" dirty="0" smtClean="0">
                <a:solidFill>
                  <a:srgbClr val="81C8BD"/>
                </a:solidFill>
              </a:rPr>
              <a:t>before an optional variable type</a:t>
            </a:r>
            <a:endParaRPr lang="en-US" sz="1600" dirty="0">
              <a:solidFill>
                <a:srgbClr val="81C8BD"/>
              </a:solidFill>
            </a:endParaRPr>
          </a:p>
          <a:p>
            <a:pPr marL="0" indent="0">
              <a:buNone/>
            </a:pPr>
            <a:endParaRPr lang="en-US" sz="1600" dirty="0">
              <a:solidFill>
                <a:srgbClr val="81C8BD"/>
              </a:solidFill>
            </a:endParaRPr>
          </a:p>
          <a:p>
            <a:pPr marL="0" indent="0">
              <a:spcBef>
                <a:spcPts val="0"/>
              </a:spcBef>
              <a:buNone/>
            </a:pPr>
            <a:r>
              <a:rPr lang="en-US" sz="1600" dirty="0">
                <a:solidFill>
                  <a:srgbClr val="F8A28B"/>
                </a:solidFill>
              </a:rPr>
              <a:t>// a comment - </a:t>
            </a:r>
            <a:r>
              <a:rPr lang="en-US" sz="1600" dirty="0" err="1">
                <a:solidFill>
                  <a:srgbClr val="F8A28B"/>
                </a:solidFill>
              </a:rPr>
              <a:t>hello_swift.swift</a:t>
            </a:r>
            <a:endParaRPr lang="en-US" sz="1600" dirty="0">
              <a:solidFill>
                <a:srgbClr val="F8A28B"/>
              </a:solidFill>
            </a:endParaRPr>
          </a:p>
          <a:p>
            <a:pPr marL="0" indent="0">
              <a:spcBef>
                <a:spcPts val="0"/>
              </a:spcBef>
              <a:buNone/>
            </a:pPr>
            <a:r>
              <a:rPr lang="en-US" sz="1600" dirty="0">
                <a:solidFill>
                  <a:srgbClr val="F8A28B"/>
                </a:solidFill>
              </a:rPr>
              <a:t>// compile with:  </a:t>
            </a:r>
            <a:r>
              <a:rPr lang="en-US" sz="1600" dirty="0" err="1">
                <a:solidFill>
                  <a:srgbClr val="F8A28B"/>
                </a:solidFill>
              </a:rPr>
              <a:t>swiftc</a:t>
            </a:r>
            <a:r>
              <a:rPr lang="en-US" sz="1600" dirty="0">
                <a:solidFill>
                  <a:srgbClr val="F8A28B"/>
                </a:solidFill>
              </a:rPr>
              <a:t> </a:t>
            </a:r>
            <a:r>
              <a:rPr lang="en-US" sz="1600" dirty="0" err="1">
                <a:solidFill>
                  <a:srgbClr val="F8A28B"/>
                </a:solidFill>
              </a:rPr>
              <a:t>hello_swift.swift</a:t>
            </a:r>
            <a:r>
              <a:rPr lang="en-US" sz="1600" dirty="0">
                <a:solidFill>
                  <a:srgbClr val="F8A28B"/>
                </a:solidFill>
              </a:rPr>
              <a:t> -o </a:t>
            </a:r>
            <a:r>
              <a:rPr lang="en-US" sz="1600" dirty="0" err="1" smtClean="0">
                <a:solidFill>
                  <a:srgbClr val="F8A28B"/>
                </a:solidFill>
              </a:rPr>
              <a:t>helloswift</a:t>
            </a:r>
            <a:endParaRPr lang="en-US" sz="1600" dirty="0">
              <a:solidFill>
                <a:srgbClr val="F8A28B"/>
              </a:solidFill>
            </a:endParaRPr>
          </a:p>
          <a:p>
            <a:pPr marL="0" indent="0">
              <a:spcBef>
                <a:spcPts val="0"/>
              </a:spcBef>
              <a:buNone/>
            </a:pPr>
            <a:r>
              <a:rPr lang="en-US" sz="1600" dirty="0">
                <a:solidFill>
                  <a:srgbClr val="F8A28B"/>
                </a:solidFill>
              </a:rPr>
              <a:t>print ("Hello, World</a:t>
            </a:r>
            <a:r>
              <a:rPr lang="en-US" sz="1600" dirty="0" smtClean="0">
                <a:solidFill>
                  <a:srgbClr val="F8A28B"/>
                </a:solidFill>
              </a:rPr>
              <a:t>!")</a:t>
            </a:r>
          </a:p>
          <a:p>
            <a:pPr marL="0" indent="0">
              <a:spcBef>
                <a:spcPts val="0"/>
              </a:spcBef>
              <a:buNone/>
            </a:pPr>
            <a:r>
              <a:rPr lang="en-US" sz="1600" dirty="0" err="1" smtClean="0">
                <a:solidFill>
                  <a:srgbClr val="F8A28B"/>
                </a:solidFill>
              </a:rPr>
              <a:t>var</a:t>
            </a:r>
            <a:r>
              <a:rPr lang="en-US" sz="1600" dirty="0" smtClean="0">
                <a:solidFill>
                  <a:srgbClr val="F8A28B"/>
                </a:solidFill>
              </a:rPr>
              <a:t> </a:t>
            </a:r>
            <a:r>
              <a:rPr lang="en-US" sz="1600" dirty="0" err="1" smtClean="0">
                <a:solidFill>
                  <a:srgbClr val="F8A28B"/>
                </a:solidFill>
              </a:rPr>
              <a:t>otherstring</a:t>
            </a:r>
            <a:r>
              <a:rPr lang="en-US" sz="1600" b="1" dirty="0" smtClean="0">
                <a:solidFill>
                  <a:srgbClr val="FF0000"/>
                </a:solidFill>
              </a:rPr>
              <a:t>:</a:t>
            </a:r>
            <a:r>
              <a:rPr lang="en-US" sz="1600" dirty="0" smtClean="0">
                <a:solidFill>
                  <a:srgbClr val="F8A28B"/>
                </a:solidFill>
              </a:rPr>
              <a:t> String = “All kinds of stuff”</a:t>
            </a:r>
          </a:p>
          <a:p>
            <a:pPr marL="0" indent="0">
              <a:spcBef>
                <a:spcPts val="0"/>
              </a:spcBef>
              <a:buNone/>
            </a:pPr>
            <a:r>
              <a:rPr lang="en-US" sz="1600" dirty="0" err="1" smtClean="0">
                <a:solidFill>
                  <a:srgbClr val="F8A28B"/>
                </a:solidFill>
              </a:rPr>
              <a:t>var</a:t>
            </a:r>
            <a:r>
              <a:rPr lang="en-US" sz="1600" dirty="0" smtClean="0">
                <a:solidFill>
                  <a:srgbClr val="F8A28B"/>
                </a:solidFill>
              </a:rPr>
              <a:t> response</a:t>
            </a:r>
            <a:r>
              <a:rPr lang="en-US" sz="1600" b="1" dirty="0" smtClean="0">
                <a:solidFill>
                  <a:srgbClr val="FF0000"/>
                </a:solidFill>
              </a:rPr>
              <a:t>:</a:t>
            </a:r>
            <a:r>
              <a:rPr lang="en-US" sz="1600" dirty="0" smtClean="0">
                <a:solidFill>
                  <a:srgbClr val="F8A28B"/>
                </a:solidFill>
              </a:rPr>
              <a:t> String</a:t>
            </a:r>
            <a:r>
              <a:rPr lang="en-US" sz="1600" dirty="0" smtClean="0">
                <a:solidFill>
                  <a:srgbClr val="FF0000"/>
                </a:solidFill>
              </a:rPr>
              <a:t>!</a:t>
            </a:r>
            <a:r>
              <a:rPr lang="en-US" sz="1600" dirty="0" smtClean="0">
                <a:solidFill>
                  <a:srgbClr val="F8A28B"/>
                </a:solidFill>
              </a:rPr>
              <a:t> = “ “</a:t>
            </a:r>
          </a:p>
          <a:p>
            <a:pPr marL="0" indent="0">
              <a:spcBef>
                <a:spcPts val="0"/>
              </a:spcBef>
              <a:buNone/>
            </a:pPr>
            <a:r>
              <a:rPr lang="en-US" sz="1600" dirty="0">
                <a:solidFill>
                  <a:srgbClr val="F8A28B"/>
                </a:solidFill>
              </a:rPr>
              <a:t>p</a:t>
            </a:r>
            <a:r>
              <a:rPr lang="en-US" sz="1600" dirty="0" smtClean="0">
                <a:solidFill>
                  <a:srgbClr val="F8A28B"/>
                </a:solidFill>
              </a:rPr>
              <a:t>rint (“Enter a string: “, terminator: “” )</a:t>
            </a:r>
          </a:p>
          <a:p>
            <a:pPr marL="0" indent="0">
              <a:spcBef>
                <a:spcPts val="0"/>
              </a:spcBef>
              <a:buNone/>
            </a:pPr>
            <a:r>
              <a:rPr lang="en-US" sz="1600" dirty="0">
                <a:solidFill>
                  <a:srgbClr val="F8A28B"/>
                </a:solidFill>
              </a:rPr>
              <a:t>r</a:t>
            </a:r>
            <a:r>
              <a:rPr lang="en-US" sz="1600" dirty="0" smtClean="0">
                <a:solidFill>
                  <a:srgbClr val="F8A28B"/>
                </a:solidFill>
              </a:rPr>
              <a:t>esponse = </a:t>
            </a:r>
            <a:r>
              <a:rPr lang="en-US" sz="1600" dirty="0" err="1" smtClean="0">
                <a:solidFill>
                  <a:srgbClr val="F8A28B"/>
                </a:solidFill>
              </a:rPr>
              <a:t>readLine</a:t>
            </a:r>
            <a:r>
              <a:rPr lang="en-US" sz="1600" dirty="0" smtClean="0">
                <a:solidFill>
                  <a:srgbClr val="F8A28B"/>
                </a:solidFill>
              </a:rPr>
              <a:t> ()</a:t>
            </a:r>
          </a:p>
          <a:p>
            <a:pPr marL="0" indent="0">
              <a:spcBef>
                <a:spcPts val="0"/>
              </a:spcBef>
              <a:buNone/>
            </a:pPr>
            <a:r>
              <a:rPr lang="en-US" sz="1600" dirty="0">
                <a:solidFill>
                  <a:srgbClr val="F8A28B"/>
                </a:solidFill>
              </a:rPr>
              <a:t>p</a:t>
            </a:r>
            <a:r>
              <a:rPr lang="en-US" sz="1600" dirty="0" smtClean="0">
                <a:solidFill>
                  <a:srgbClr val="F8A28B"/>
                </a:solidFill>
              </a:rPr>
              <a:t>rint (response</a:t>
            </a:r>
            <a:r>
              <a:rPr lang="en-US" sz="1600" dirty="0" smtClean="0">
                <a:solidFill>
                  <a:srgbClr val="FF0000"/>
                </a:solidFill>
              </a:rPr>
              <a:t>!</a:t>
            </a:r>
            <a:r>
              <a:rPr lang="en-US" sz="1600" dirty="0" smtClean="0">
                <a:solidFill>
                  <a:srgbClr val="F8A28B"/>
                </a:solidFill>
              </a:rPr>
              <a:t>)   ;   print (</a:t>
            </a:r>
            <a:r>
              <a:rPr lang="en-US" sz="1600" dirty="0" err="1" smtClean="0">
                <a:solidFill>
                  <a:srgbClr val="F8A28B"/>
                </a:solidFill>
              </a:rPr>
              <a:t>otherstring</a:t>
            </a:r>
            <a:r>
              <a:rPr lang="en-US" sz="1600" dirty="0" smtClean="0">
                <a:solidFill>
                  <a:srgbClr val="F8A28B"/>
                </a:solidFill>
              </a:rPr>
              <a:t>)</a:t>
            </a:r>
            <a:endParaRPr lang="en-US" sz="1600" dirty="0">
              <a:solidFill>
                <a:srgbClr val="F8A28B"/>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5632" y="4718796"/>
            <a:ext cx="2624328" cy="811901"/>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TextBox 6"/>
          <p:cNvSpPr txBox="1"/>
          <p:nvPr/>
        </p:nvSpPr>
        <p:spPr>
          <a:xfrm>
            <a:off x="8363712" y="5528025"/>
            <a:ext cx="3419856" cy="830997"/>
          </a:xfrm>
          <a:prstGeom prst="rect">
            <a:avLst/>
          </a:prstGeom>
          <a:noFill/>
        </p:spPr>
        <p:txBody>
          <a:bodyPr wrap="square" rtlCol="0">
            <a:spAutoFit/>
          </a:bodyPr>
          <a:lstStyle/>
          <a:p>
            <a:r>
              <a:rPr lang="en-US" sz="1200" dirty="0"/>
              <a:t>Licensed under the Apache License, Version 2.0 </a:t>
            </a:r>
            <a:r>
              <a:rPr lang="en-US" sz="1200" dirty="0" smtClean="0"/>
              <a:t> Copy of License: </a:t>
            </a:r>
            <a:r>
              <a:rPr lang="en-US" sz="1200" dirty="0"/>
              <a:t> </a:t>
            </a:r>
            <a:r>
              <a:rPr lang="en-US" sz="1200" dirty="0">
                <a:hlinkClick r:id="rId4"/>
              </a:rPr>
              <a:t>https://</a:t>
            </a:r>
            <a:r>
              <a:rPr lang="en-US" sz="1200" dirty="0" smtClean="0">
                <a:hlinkClick r:id="rId4"/>
              </a:rPr>
              <a:t>www.apache.org/licenses/LICENSE-2.0</a:t>
            </a:r>
            <a:endParaRPr lang="en-US" sz="1200" dirty="0"/>
          </a:p>
        </p:txBody>
      </p:sp>
      <p:sp>
        <p:nvSpPr>
          <p:cNvPr id="5" name="Slide Number Placeholder 4"/>
          <p:cNvSpPr>
            <a:spLocks noGrp="1"/>
          </p:cNvSpPr>
          <p:nvPr>
            <p:ph type="sldNum" sz="quarter" idx="12"/>
          </p:nvPr>
        </p:nvSpPr>
        <p:spPr/>
        <p:txBody>
          <a:bodyPr/>
          <a:lstStyle/>
          <a:p>
            <a:fld id="{18320F60-09B9-42EF-ABB6-36F393D8C322}" type="slidenum">
              <a:rPr lang="en-US" smtClean="0"/>
              <a:t>38</a:t>
            </a:fld>
            <a:endParaRPr lang="en-US"/>
          </a:p>
        </p:txBody>
      </p:sp>
    </p:spTree>
    <p:extLst>
      <p:ext uri="{BB962C8B-B14F-4D97-AF65-F5344CB8AC3E}">
        <p14:creationId xmlns:p14="http://schemas.microsoft.com/office/powerpoint/2010/main" val="38339625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Swift’s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 21 kB</a:t>
            </a:r>
            <a:endParaRPr lang="en-US" dirty="0"/>
          </a:p>
          <a:p>
            <a:endParaRPr lang="en-US" dirty="0" smtClean="0"/>
          </a:p>
          <a:p>
            <a:r>
              <a:rPr lang="en-US" dirty="0" smtClean="0"/>
              <a:t>OO </a:t>
            </a:r>
            <a:r>
              <a:rPr lang="en-US" dirty="0"/>
              <a:t>Model: </a:t>
            </a:r>
            <a:r>
              <a:rPr lang="en-US" dirty="0" smtClean="0"/>
              <a:t>Yes</a:t>
            </a:r>
            <a:endParaRPr lang="en-US" dirty="0"/>
          </a:p>
          <a:p>
            <a:r>
              <a:rPr lang="en-US" dirty="0" smtClean="0"/>
              <a:t>Semi-colon requirement </a:t>
            </a:r>
            <a:r>
              <a:rPr lang="en-US" dirty="0"/>
              <a:t>as </a:t>
            </a:r>
            <a:r>
              <a:rPr lang="en-US" dirty="0" err="1" smtClean="0"/>
              <a:t>stmt</a:t>
            </a:r>
            <a:r>
              <a:rPr lang="en-US" dirty="0" smtClean="0"/>
              <a:t> terminator: </a:t>
            </a:r>
            <a:r>
              <a:rPr lang="en-US" b="1" dirty="0" smtClean="0">
                <a:solidFill>
                  <a:srgbClr val="00B050"/>
                </a:solidFill>
              </a:rPr>
              <a:t>Optional; can be used to place several </a:t>
            </a:r>
            <a:r>
              <a:rPr lang="en-US" b="1" dirty="0" err="1" smtClean="0">
                <a:solidFill>
                  <a:srgbClr val="00B050"/>
                </a:solidFill>
              </a:rPr>
              <a:t>stmts</a:t>
            </a:r>
            <a:r>
              <a:rPr lang="en-US" b="1" dirty="0" smtClean="0">
                <a:solidFill>
                  <a:srgbClr val="00B050"/>
                </a:solidFill>
              </a:rPr>
              <a:t> on one line</a:t>
            </a:r>
            <a:endParaRPr lang="en-US" b="1" dirty="0">
              <a:solidFill>
                <a:srgbClr val="00B050"/>
              </a:solidFill>
            </a:endParaRPr>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b="1" dirty="0" smtClean="0">
                <a:solidFill>
                  <a:srgbClr val="00B050"/>
                </a:solidFill>
              </a:rPr>
              <a:t>Built-in asynchronous and parallel code.  Introduced </a:t>
            </a:r>
            <a:r>
              <a:rPr lang="en-US" b="1" dirty="0">
                <a:solidFill>
                  <a:srgbClr val="00B050"/>
                </a:solidFill>
              </a:rPr>
              <a:t>in version 5.3</a:t>
            </a:r>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Yes (Automatic Ref Count)</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7</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swift.org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Cocoa,  Cocoa Touch</a:t>
            </a:r>
          </a:p>
          <a:p>
            <a:r>
              <a:rPr lang="en-US" dirty="0"/>
              <a:t>Variable types: </a:t>
            </a:r>
            <a:r>
              <a:rPr lang="en-US" dirty="0" smtClean="0"/>
              <a:t>Integers (diff sizes, signed/unsigned), Floats, Character, String, Object, Boolean</a:t>
            </a:r>
            <a:endParaRPr lang="en-US" dirty="0"/>
          </a:p>
          <a:p>
            <a:r>
              <a:rPr lang="en-US" dirty="0"/>
              <a:t>Behavior with unused variables (must use every variable defined?): </a:t>
            </a:r>
            <a:r>
              <a:rPr lang="en-US" dirty="0" smtClean="0"/>
              <a:t>No (Swift prints a warning)</a:t>
            </a:r>
            <a:endParaRPr lang="en-US" dirty="0"/>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b="1" dirty="0" smtClean="0">
                <a:solidFill>
                  <a:srgbClr val="00B050"/>
                </a:solidFill>
              </a:rPr>
              <a:t>do/catch code block; defer to ensure cleanup is run</a:t>
            </a:r>
          </a:p>
          <a:p>
            <a:r>
              <a:rPr lang="en-US" dirty="0" smtClean="0"/>
              <a:t>Program </a:t>
            </a:r>
            <a:r>
              <a:rPr lang="en-US" dirty="0"/>
              <a:t>behavior on Invalid File I/O: Continue</a:t>
            </a:r>
          </a:p>
          <a:p>
            <a:r>
              <a:rPr lang="en-US" dirty="0" smtClean="0"/>
              <a:t>Pointer </a:t>
            </a:r>
            <a:r>
              <a:rPr lang="en-US" dirty="0"/>
              <a:t>safe: </a:t>
            </a:r>
            <a:r>
              <a:rPr lang="en-US" dirty="0" smtClean="0"/>
              <a:t>Yes, generally (</a:t>
            </a:r>
            <a:r>
              <a:rPr lang="en-US" dirty="0" err="1" smtClean="0"/>
              <a:t>Ptrs</a:t>
            </a:r>
            <a:r>
              <a:rPr lang="en-US" dirty="0" smtClean="0"/>
              <a:t> are not exposed, by default)</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smtClean="0"/>
              <a:t>No</a:t>
            </a:r>
            <a:endParaRPr lang="en-US" dirty="0"/>
          </a:p>
          <a:p>
            <a:r>
              <a:rPr lang="en-US" dirty="0" smtClean="0"/>
              <a:t>Release cycle: Minor releases about twice a year; Point releases between them</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39</a:t>
            </a:fld>
            <a:endParaRPr lang="en-US"/>
          </a:p>
        </p:txBody>
      </p:sp>
    </p:spTree>
    <p:extLst>
      <p:ext uri="{BB962C8B-B14F-4D97-AF65-F5344CB8AC3E}">
        <p14:creationId xmlns:p14="http://schemas.microsoft.com/office/powerpoint/2010/main" val="1518532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Prerequisites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sz="1800" dirty="0" smtClean="0">
                <a:solidFill>
                  <a:srgbClr val="81C8BD"/>
                </a:solidFill>
              </a:rPr>
              <a:t>Have looked at a program source code listing before</a:t>
            </a:r>
          </a:p>
          <a:p>
            <a:pPr marL="514350" indent="-514350">
              <a:buFont typeface="+mj-lt"/>
              <a:buAutoNum type="arabicParenR"/>
            </a:pPr>
            <a:r>
              <a:rPr lang="en-US" sz="1800" dirty="0" smtClean="0">
                <a:solidFill>
                  <a:srgbClr val="81C8BD"/>
                </a:solidFill>
              </a:rPr>
              <a:t>Basic knowledge of program variables</a:t>
            </a:r>
          </a:p>
          <a:p>
            <a:pPr marL="514350" indent="-514350">
              <a:buFont typeface="+mj-lt"/>
              <a:buAutoNum type="arabicParenR"/>
            </a:pPr>
            <a:r>
              <a:rPr lang="en-US" sz="1800" dirty="0">
                <a:solidFill>
                  <a:srgbClr val="81C8BD"/>
                </a:solidFill>
              </a:rPr>
              <a:t>Awareness of Compiled programs vs Interpreted </a:t>
            </a:r>
            <a:r>
              <a:rPr lang="en-US" sz="1800" dirty="0" smtClean="0">
                <a:solidFill>
                  <a:srgbClr val="81C8BD"/>
                </a:solidFill>
              </a:rPr>
              <a:t>programs</a:t>
            </a:r>
          </a:p>
          <a:p>
            <a:pPr marL="514350" indent="-514350">
              <a:buFont typeface="+mj-lt"/>
              <a:buAutoNum type="arabicParenR"/>
            </a:pPr>
            <a:endParaRPr lang="en-US" sz="1800" dirty="0" smtClean="0">
              <a:solidFill>
                <a:srgbClr val="81C8BD"/>
              </a:solidFill>
            </a:endParaRPr>
          </a:p>
          <a:p>
            <a:pPr marL="0" indent="0">
              <a:buNone/>
            </a:pPr>
            <a:r>
              <a:rPr lang="en-US" sz="1800" dirty="0" smtClean="0">
                <a:solidFill>
                  <a:srgbClr val="F8A28B"/>
                </a:solidFill>
              </a:rPr>
              <a:t>With this said, </a:t>
            </a:r>
            <a:r>
              <a:rPr lang="en-US" sz="1800" dirty="0">
                <a:solidFill>
                  <a:srgbClr val="F8A28B"/>
                </a:solidFill>
              </a:rPr>
              <a:t>in this </a:t>
            </a:r>
            <a:r>
              <a:rPr lang="en-US" sz="1800" dirty="0" smtClean="0">
                <a:solidFill>
                  <a:srgbClr val="F8A28B"/>
                </a:solidFill>
              </a:rPr>
              <a:t>presentation, </a:t>
            </a:r>
            <a:r>
              <a:rPr lang="en-US" sz="1800" dirty="0">
                <a:solidFill>
                  <a:srgbClr val="F8A28B"/>
                </a:solidFill>
              </a:rPr>
              <a:t>I </a:t>
            </a:r>
            <a:r>
              <a:rPr lang="en-US" sz="1800" dirty="0" smtClean="0">
                <a:solidFill>
                  <a:srgbClr val="F8A28B"/>
                </a:solidFill>
              </a:rPr>
              <a:t>believe there is something meaningful for everyone </a:t>
            </a:r>
          </a:p>
          <a:p>
            <a:endParaRPr lang="en-US" sz="1800" dirty="0">
              <a:solidFill>
                <a:srgbClr val="81C8BD"/>
              </a:solidFill>
            </a:endParaRPr>
          </a:p>
          <a:p>
            <a:pPr marL="0" indent="0">
              <a:buNone/>
            </a:pPr>
            <a:r>
              <a:rPr lang="en-US" sz="1800" dirty="0" smtClean="0">
                <a:solidFill>
                  <a:srgbClr val="ECDA2D"/>
                </a:solidFill>
              </a:rPr>
              <a:t>Disclaimer --</a:t>
            </a:r>
          </a:p>
          <a:p>
            <a:pPr marL="0" indent="0">
              <a:buNone/>
            </a:pPr>
            <a:r>
              <a:rPr lang="en-US" sz="1800" dirty="0" smtClean="0">
                <a:solidFill>
                  <a:schemeClr val="tx1">
                    <a:lumMod val="85000"/>
                  </a:schemeClr>
                </a:solidFill>
              </a:rPr>
              <a:t>This presentation is not affiliated with my </a:t>
            </a:r>
            <a:r>
              <a:rPr lang="en-US" sz="1800" dirty="0">
                <a:solidFill>
                  <a:schemeClr val="tx1">
                    <a:lumMod val="85000"/>
                  </a:schemeClr>
                </a:solidFill>
              </a:rPr>
              <a:t>w</a:t>
            </a:r>
            <a:r>
              <a:rPr lang="en-US" sz="1800" dirty="0" smtClean="0">
                <a:solidFill>
                  <a:schemeClr val="tx1">
                    <a:lumMod val="85000"/>
                  </a:schemeClr>
                </a:solidFill>
              </a:rPr>
              <a:t>ork. These are my own personal ideas.  Feel free to choose and use selectively.</a:t>
            </a:r>
          </a:p>
          <a:p>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6215" y="261271"/>
            <a:ext cx="3362113" cy="2521585"/>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4</a:t>
            </a:fld>
            <a:endParaRPr lang="en-US"/>
          </a:p>
        </p:txBody>
      </p:sp>
    </p:spTree>
    <p:extLst>
      <p:ext uri="{BB962C8B-B14F-4D97-AF65-F5344CB8AC3E}">
        <p14:creationId xmlns:p14="http://schemas.microsoft.com/office/powerpoint/2010/main" val="8718615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“Hello World!” in Assembly  (Linux)</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0"/>
              </a:spcBef>
              <a:buNone/>
            </a:pPr>
            <a:r>
              <a:rPr lang="en-US" sz="1200" dirty="0">
                <a:solidFill>
                  <a:srgbClr val="81C8BD"/>
                </a:solidFill>
              </a:rPr>
              <a:t>; a comment - hello_asm.asm</a:t>
            </a:r>
          </a:p>
          <a:p>
            <a:pPr marL="0" indent="0">
              <a:spcBef>
                <a:spcPts val="0"/>
              </a:spcBef>
              <a:buNone/>
            </a:pPr>
            <a:r>
              <a:rPr lang="en-US" sz="1200" dirty="0">
                <a:solidFill>
                  <a:srgbClr val="81C8BD"/>
                </a:solidFill>
              </a:rPr>
              <a:t>; To Assemble and Link 32-bit code in Linux with NASM:</a:t>
            </a:r>
          </a:p>
          <a:p>
            <a:pPr marL="0" indent="0">
              <a:spcBef>
                <a:spcPts val="0"/>
              </a:spcBef>
              <a:buNone/>
            </a:pPr>
            <a:r>
              <a:rPr lang="en-US" sz="1200" dirty="0">
                <a:solidFill>
                  <a:srgbClr val="81C8BD"/>
                </a:solidFill>
              </a:rPr>
              <a:t>;    </a:t>
            </a:r>
            <a:r>
              <a:rPr lang="en-US" sz="1200" dirty="0" err="1">
                <a:solidFill>
                  <a:srgbClr val="81C8BD"/>
                </a:solidFill>
              </a:rPr>
              <a:t>nasm</a:t>
            </a:r>
            <a:r>
              <a:rPr lang="en-US" sz="1200" dirty="0">
                <a:solidFill>
                  <a:srgbClr val="81C8BD"/>
                </a:solidFill>
              </a:rPr>
              <a:t> -f elf hello_asm.asm     (add -g for debug)</a:t>
            </a:r>
          </a:p>
          <a:p>
            <a:pPr marL="0" indent="0">
              <a:spcBef>
                <a:spcPts val="0"/>
              </a:spcBef>
              <a:buNone/>
            </a:pPr>
            <a:r>
              <a:rPr lang="en-US" sz="1200" dirty="0">
                <a:solidFill>
                  <a:srgbClr val="81C8BD"/>
                </a:solidFill>
              </a:rPr>
              <a:t>;    </a:t>
            </a:r>
            <a:r>
              <a:rPr lang="en-US" sz="1200" dirty="0" err="1">
                <a:solidFill>
                  <a:srgbClr val="81C8BD"/>
                </a:solidFill>
              </a:rPr>
              <a:t>ld</a:t>
            </a:r>
            <a:r>
              <a:rPr lang="en-US" sz="1200" dirty="0">
                <a:solidFill>
                  <a:srgbClr val="81C8BD"/>
                </a:solidFill>
              </a:rPr>
              <a:t> -m elf_i386 </a:t>
            </a:r>
            <a:r>
              <a:rPr lang="en-US" sz="1200" dirty="0" err="1">
                <a:solidFill>
                  <a:srgbClr val="81C8BD"/>
                </a:solidFill>
              </a:rPr>
              <a:t>hello_asm.o</a:t>
            </a:r>
            <a:r>
              <a:rPr lang="en-US" sz="1200" dirty="0">
                <a:solidFill>
                  <a:srgbClr val="81C8BD"/>
                </a:solidFill>
              </a:rPr>
              <a:t> -o </a:t>
            </a:r>
            <a:r>
              <a:rPr lang="en-US" sz="1200" dirty="0" err="1">
                <a:solidFill>
                  <a:srgbClr val="81C8BD"/>
                </a:solidFill>
              </a:rPr>
              <a:t>hello_asm</a:t>
            </a:r>
            <a:endParaRPr lang="en-US" sz="1200" dirty="0">
              <a:solidFill>
                <a:srgbClr val="81C8BD"/>
              </a:solidFill>
            </a:endParaRPr>
          </a:p>
          <a:p>
            <a:pPr marL="0" indent="0">
              <a:spcBef>
                <a:spcPts val="0"/>
              </a:spcBef>
              <a:buNone/>
            </a:pPr>
            <a:r>
              <a:rPr lang="en-US" sz="1200" dirty="0">
                <a:solidFill>
                  <a:srgbClr val="81C8BD"/>
                </a:solidFill>
              </a:rPr>
              <a:t>; To Assemble and Link 64-bit code in Linux with NASM:</a:t>
            </a:r>
          </a:p>
          <a:p>
            <a:pPr marL="0" indent="0">
              <a:spcBef>
                <a:spcPts val="0"/>
              </a:spcBef>
              <a:buNone/>
            </a:pPr>
            <a:r>
              <a:rPr lang="en-US" sz="1200" dirty="0">
                <a:solidFill>
                  <a:srgbClr val="81C8BD"/>
                </a:solidFill>
              </a:rPr>
              <a:t>;     </a:t>
            </a:r>
            <a:r>
              <a:rPr lang="en-US" sz="1200" dirty="0" err="1">
                <a:solidFill>
                  <a:srgbClr val="81C8BD"/>
                </a:solidFill>
              </a:rPr>
              <a:t>nasm</a:t>
            </a:r>
            <a:r>
              <a:rPr lang="en-US" sz="1200" dirty="0">
                <a:solidFill>
                  <a:srgbClr val="81C8BD"/>
                </a:solidFill>
              </a:rPr>
              <a:t> -f elf64 hello_asm.asm  (add -g for debug)</a:t>
            </a:r>
          </a:p>
          <a:p>
            <a:pPr marL="0" indent="0">
              <a:spcBef>
                <a:spcPts val="0"/>
              </a:spcBef>
              <a:buNone/>
            </a:pPr>
            <a:r>
              <a:rPr lang="en-US" sz="1200" dirty="0">
                <a:solidFill>
                  <a:srgbClr val="81C8BD"/>
                </a:solidFill>
              </a:rPr>
              <a:t>;     </a:t>
            </a:r>
            <a:r>
              <a:rPr lang="en-US" sz="1200" dirty="0" err="1">
                <a:solidFill>
                  <a:srgbClr val="81C8BD"/>
                </a:solidFill>
              </a:rPr>
              <a:t>ld</a:t>
            </a:r>
            <a:r>
              <a:rPr lang="en-US" sz="1200" dirty="0">
                <a:solidFill>
                  <a:srgbClr val="81C8BD"/>
                </a:solidFill>
              </a:rPr>
              <a:t>  </a:t>
            </a:r>
            <a:r>
              <a:rPr lang="en-US" sz="1200" dirty="0" err="1">
                <a:solidFill>
                  <a:srgbClr val="81C8BD"/>
                </a:solidFill>
              </a:rPr>
              <a:t>hello_asm.o</a:t>
            </a:r>
            <a:r>
              <a:rPr lang="en-US" sz="1200" dirty="0">
                <a:solidFill>
                  <a:srgbClr val="81C8BD"/>
                </a:solidFill>
              </a:rPr>
              <a:t> -o </a:t>
            </a:r>
            <a:r>
              <a:rPr lang="en-US" sz="1200" dirty="0" err="1">
                <a:solidFill>
                  <a:srgbClr val="81C8BD"/>
                </a:solidFill>
              </a:rPr>
              <a:t>hello_asm</a:t>
            </a:r>
            <a:endParaRPr lang="en-US" sz="1200" dirty="0">
              <a:solidFill>
                <a:srgbClr val="81C8BD"/>
              </a:solidFill>
            </a:endParaRPr>
          </a:p>
          <a:p>
            <a:pPr marL="0" indent="0">
              <a:spcBef>
                <a:spcPts val="0"/>
              </a:spcBef>
              <a:buNone/>
            </a:pPr>
            <a:endParaRPr lang="en-US" sz="1200" dirty="0">
              <a:solidFill>
                <a:srgbClr val="81C8BD"/>
              </a:solidFill>
            </a:endParaRPr>
          </a:p>
          <a:p>
            <a:pPr marL="0" indent="0">
              <a:spcBef>
                <a:spcPts val="0"/>
              </a:spcBef>
              <a:buNone/>
            </a:pPr>
            <a:r>
              <a:rPr lang="en-US" sz="1200" dirty="0">
                <a:solidFill>
                  <a:srgbClr val="81C8BD"/>
                </a:solidFill>
              </a:rPr>
              <a:t>section .data</a:t>
            </a:r>
          </a:p>
          <a:p>
            <a:pPr marL="0" indent="0">
              <a:spcBef>
                <a:spcPts val="0"/>
              </a:spcBef>
              <a:buNone/>
            </a:pPr>
            <a:r>
              <a:rPr lang="en-US" sz="1200" b="1" dirty="0">
                <a:solidFill>
                  <a:srgbClr val="00B050"/>
                </a:solidFill>
              </a:rPr>
              <a:t>        </a:t>
            </a:r>
            <a:r>
              <a:rPr lang="en-US" sz="1200" b="1" dirty="0" err="1">
                <a:solidFill>
                  <a:srgbClr val="00B050"/>
                </a:solidFill>
              </a:rPr>
              <a:t>helloString</a:t>
            </a:r>
            <a:r>
              <a:rPr lang="en-US" sz="1200" b="1" dirty="0">
                <a:solidFill>
                  <a:srgbClr val="00B050"/>
                </a:solidFill>
              </a:rPr>
              <a:t> </a:t>
            </a:r>
            <a:r>
              <a:rPr lang="en-US" sz="1200" b="1" dirty="0" err="1">
                <a:solidFill>
                  <a:srgbClr val="00B050"/>
                </a:solidFill>
              </a:rPr>
              <a:t>db</a:t>
            </a:r>
            <a:r>
              <a:rPr lang="en-US" sz="1200" b="1" dirty="0">
                <a:solidFill>
                  <a:srgbClr val="00B050"/>
                </a:solidFill>
              </a:rPr>
              <a:t> "Hello, world</a:t>
            </a:r>
            <a:r>
              <a:rPr lang="en-US" sz="1200" b="1" dirty="0" smtClean="0">
                <a:solidFill>
                  <a:srgbClr val="00B050"/>
                </a:solidFill>
              </a:rPr>
              <a:t>!",</a:t>
            </a:r>
            <a:r>
              <a:rPr lang="en-US" sz="1200" b="1" dirty="0">
                <a:solidFill>
                  <a:srgbClr val="00B050"/>
                </a:solidFill>
              </a:rPr>
              <a:t>10,0  </a:t>
            </a:r>
            <a:r>
              <a:rPr lang="en-US" sz="1200" b="1" dirty="0" smtClean="0">
                <a:solidFill>
                  <a:srgbClr val="00B050"/>
                </a:solidFill>
              </a:rPr>
              <a:t>		; String</a:t>
            </a:r>
            <a:r>
              <a:rPr lang="en-US" sz="1200" b="1" dirty="0">
                <a:solidFill>
                  <a:srgbClr val="00B050"/>
                </a:solidFill>
              </a:rPr>
              <a:t>, LF, ASCIIZ</a:t>
            </a:r>
          </a:p>
          <a:p>
            <a:pPr marL="0" indent="0">
              <a:spcBef>
                <a:spcPts val="0"/>
              </a:spcBef>
              <a:buNone/>
            </a:pPr>
            <a:r>
              <a:rPr lang="en-US" sz="1200" b="1" dirty="0">
                <a:solidFill>
                  <a:srgbClr val="00B050"/>
                </a:solidFill>
              </a:rPr>
              <a:t>        len1 </a:t>
            </a:r>
            <a:r>
              <a:rPr lang="en-US" sz="1200" b="1" dirty="0" err="1">
                <a:solidFill>
                  <a:srgbClr val="00B050"/>
                </a:solidFill>
              </a:rPr>
              <a:t>equ</a:t>
            </a:r>
            <a:r>
              <a:rPr lang="en-US" sz="1200" b="1" dirty="0">
                <a:solidFill>
                  <a:srgbClr val="00B050"/>
                </a:solidFill>
              </a:rPr>
              <a:t> $ - </a:t>
            </a:r>
            <a:r>
              <a:rPr lang="en-US" sz="1200" b="1" dirty="0" err="1">
                <a:solidFill>
                  <a:srgbClr val="00B050"/>
                </a:solidFill>
              </a:rPr>
              <a:t>helloString</a:t>
            </a:r>
            <a:r>
              <a:rPr lang="en-US" sz="1200" b="1" dirty="0">
                <a:solidFill>
                  <a:srgbClr val="00B050"/>
                </a:solidFill>
              </a:rPr>
              <a:t>              </a:t>
            </a:r>
            <a:r>
              <a:rPr lang="en-US" sz="1200" b="1" dirty="0" smtClean="0">
                <a:solidFill>
                  <a:srgbClr val="00B050"/>
                </a:solidFill>
              </a:rPr>
              <a:t>		; length </a:t>
            </a:r>
            <a:r>
              <a:rPr lang="en-US" sz="1200" b="1" dirty="0">
                <a:solidFill>
                  <a:srgbClr val="00B050"/>
                </a:solidFill>
              </a:rPr>
              <a:t>of string (</a:t>
            </a:r>
            <a:r>
              <a:rPr lang="en-US" sz="1200" b="1" dirty="0" smtClean="0">
                <a:solidFill>
                  <a:srgbClr val="00B050"/>
                </a:solidFill>
              </a:rPr>
              <a:t>14)</a:t>
            </a:r>
            <a:endParaRPr lang="en-US" sz="1200" b="1" dirty="0">
              <a:solidFill>
                <a:srgbClr val="00B050"/>
              </a:solidFill>
            </a:endParaRPr>
          </a:p>
          <a:p>
            <a:pPr marL="0" indent="0">
              <a:spcBef>
                <a:spcPts val="0"/>
              </a:spcBef>
              <a:buNone/>
            </a:pPr>
            <a:endParaRPr lang="en-US" sz="1200" dirty="0">
              <a:solidFill>
                <a:srgbClr val="81C8BD"/>
              </a:solidFill>
            </a:endParaRPr>
          </a:p>
          <a:p>
            <a:pPr marL="0" indent="0">
              <a:spcBef>
                <a:spcPts val="0"/>
              </a:spcBef>
              <a:buNone/>
            </a:pPr>
            <a:r>
              <a:rPr lang="en-US" sz="1200" dirty="0">
                <a:solidFill>
                  <a:srgbClr val="81C8BD"/>
                </a:solidFill>
              </a:rPr>
              <a:t>section .text</a:t>
            </a:r>
          </a:p>
          <a:p>
            <a:pPr marL="0" indent="0">
              <a:spcBef>
                <a:spcPts val="0"/>
              </a:spcBef>
              <a:buNone/>
            </a:pPr>
            <a:r>
              <a:rPr lang="en-US" sz="1200" dirty="0">
                <a:solidFill>
                  <a:srgbClr val="81C8BD"/>
                </a:solidFill>
              </a:rPr>
              <a:t>        global  _start              </a:t>
            </a:r>
          </a:p>
          <a:p>
            <a:pPr marL="0" indent="0">
              <a:spcBef>
                <a:spcPts val="0"/>
              </a:spcBef>
              <a:buNone/>
            </a:pPr>
            <a:r>
              <a:rPr lang="en-US" sz="1200" dirty="0">
                <a:solidFill>
                  <a:srgbClr val="81C8BD"/>
                </a:solidFill>
              </a:rPr>
              <a:t>_start:</a:t>
            </a:r>
          </a:p>
          <a:p>
            <a:pPr marL="0" indent="0">
              <a:spcBef>
                <a:spcPts val="0"/>
              </a:spcBef>
              <a:buNone/>
            </a:pPr>
            <a:r>
              <a:rPr lang="en-US" sz="1200" dirty="0">
                <a:solidFill>
                  <a:srgbClr val="81C8BD"/>
                </a:solidFill>
              </a:rPr>
              <a:t>                                </a:t>
            </a:r>
            <a:r>
              <a:rPr lang="en-US" sz="1200" dirty="0" smtClean="0">
                <a:solidFill>
                  <a:srgbClr val="81C8BD"/>
                </a:solidFill>
              </a:rPr>
              <a:t>			; Write </a:t>
            </a:r>
            <a:r>
              <a:rPr lang="en-US" sz="1200" dirty="0">
                <a:solidFill>
                  <a:srgbClr val="81C8BD"/>
                </a:solidFill>
              </a:rPr>
              <a:t>String to </a:t>
            </a:r>
            <a:r>
              <a:rPr lang="en-US" sz="1200" dirty="0" err="1">
                <a:solidFill>
                  <a:srgbClr val="81C8BD"/>
                </a:solidFill>
              </a:rPr>
              <a:t>Stdout</a:t>
            </a:r>
            <a:r>
              <a:rPr lang="en-US" sz="1200" dirty="0">
                <a:solidFill>
                  <a:srgbClr val="81C8BD"/>
                </a:solidFill>
              </a:rPr>
              <a:t> w </a:t>
            </a:r>
            <a:r>
              <a:rPr lang="en-US" sz="1200" dirty="0" err="1">
                <a:solidFill>
                  <a:srgbClr val="81C8BD"/>
                </a:solidFill>
              </a:rPr>
              <a:t>Syscall</a:t>
            </a:r>
            <a:endParaRPr lang="en-US" sz="1200" dirty="0">
              <a:solidFill>
                <a:srgbClr val="81C8BD"/>
              </a:solidFill>
            </a:endParaRPr>
          </a:p>
          <a:p>
            <a:pPr marL="0" indent="0">
              <a:spcBef>
                <a:spcPts val="0"/>
              </a:spcBef>
              <a:buNone/>
            </a:pPr>
            <a:r>
              <a:rPr lang="en-US" sz="1200" dirty="0">
                <a:solidFill>
                  <a:srgbClr val="81C8BD"/>
                </a:solidFill>
              </a:rPr>
              <a:t>        </a:t>
            </a:r>
            <a:r>
              <a:rPr lang="en-US" sz="1200" dirty="0" err="1" smtClean="0">
                <a:solidFill>
                  <a:srgbClr val="81C8BD"/>
                </a:solidFill>
              </a:rPr>
              <a:t>mov</a:t>
            </a:r>
            <a:r>
              <a:rPr lang="en-US" sz="1200" dirty="0" smtClean="0">
                <a:solidFill>
                  <a:srgbClr val="81C8BD"/>
                </a:solidFill>
              </a:rPr>
              <a:t>	edx,len1          			; </a:t>
            </a:r>
            <a:r>
              <a:rPr lang="en-US" sz="1200" dirty="0">
                <a:solidFill>
                  <a:srgbClr val="81C8BD"/>
                </a:solidFill>
              </a:rPr>
              <a:t>load string length</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a:t>
            </a:r>
            <a:r>
              <a:rPr lang="en-US" sz="1200" dirty="0" err="1" smtClean="0">
                <a:solidFill>
                  <a:srgbClr val="81C8BD"/>
                </a:solidFill>
              </a:rPr>
              <a:t>ecx,helloString</a:t>
            </a:r>
            <a:r>
              <a:rPr lang="en-US" sz="1200" dirty="0" smtClean="0">
                <a:solidFill>
                  <a:srgbClr val="81C8BD"/>
                </a:solidFill>
              </a:rPr>
              <a:t>   			; </a:t>
            </a:r>
            <a:r>
              <a:rPr lang="en-US" sz="1200" dirty="0">
                <a:solidFill>
                  <a:srgbClr val="81C8BD"/>
                </a:solidFill>
              </a:rPr>
              <a:t>load pointer to the string to write</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ebx,1             			; </a:t>
            </a:r>
            <a:r>
              <a:rPr lang="en-US" sz="1200" dirty="0">
                <a:solidFill>
                  <a:srgbClr val="81C8BD"/>
                </a:solidFill>
              </a:rPr>
              <a:t>load file handle (1 is </a:t>
            </a:r>
            <a:r>
              <a:rPr lang="en-US" sz="1200" dirty="0" err="1">
                <a:solidFill>
                  <a:srgbClr val="81C8BD"/>
                </a:solidFill>
              </a:rPr>
              <a:t>stdout</a:t>
            </a:r>
            <a:r>
              <a:rPr lang="en-US" sz="1200" dirty="0">
                <a:solidFill>
                  <a:srgbClr val="81C8BD"/>
                </a:solidFill>
              </a:rPr>
              <a:t>)</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eax,4             			; </a:t>
            </a:r>
            <a:r>
              <a:rPr lang="en-US" sz="1200" dirty="0">
                <a:solidFill>
                  <a:srgbClr val="81C8BD"/>
                </a:solidFill>
              </a:rPr>
              <a:t>load system call number (</a:t>
            </a:r>
            <a:r>
              <a:rPr lang="en-US" sz="1200" dirty="0" err="1">
                <a:solidFill>
                  <a:srgbClr val="81C8BD"/>
                </a:solidFill>
              </a:rPr>
              <a:t>sys_write</a:t>
            </a:r>
            <a:r>
              <a:rPr lang="en-US" sz="1200" dirty="0">
                <a:solidFill>
                  <a:srgbClr val="81C8BD"/>
                </a:solidFill>
              </a:rPr>
              <a:t>)</a:t>
            </a:r>
          </a:p>
          <a:p>
            <a:pPr marL="0" indent="0">
              <a:spcBef>
                <a:spcPts val="0"/>
              </a:spcBef>
              <a:buNone/>
            </a:pPr>
            <a:r>
              <a:rPr lang="en-US" sz="1200" dirty="0">
                <a:solidFill>
                  <a:srgbClr val="81C8BD"/>
                </a:solidFill>
              </a:rPr>
              <a:t>        </a:t>
            </a:r>
            <a:r>
              <a:rPr lang="en-US" sz="1200" dirty="0" err="1">
                <a:solidFill>
                  <a:srgbClr val="81C8BD"/>
                </a:solidFill>
              </a:rPr>
              <a:t>int</a:t>
            </a:r>
            <a:r>
              <a:rPr lang="en-US" sz="1200" dirty="0">
                <a:solidFill>
                  <a:srgbClr val="81C8BD"/>
                </a:solidFill>
              </a:rPr>
              <a:t>   </a:t>
            </a:r>
            <a:r>
              <a:rPr lang="en-US" sz="1200" dirty="0" smtClean="0">
                <a:solidFill>
                  <a:srgbClr val="81C8BD"/>
                </a:solidFill>
              </a:rPr>
              <a:t>	0x80              			; </a:t>
            </a:r>
            <a:r>
              <a:rPr lang="en-US" sz="1200" dirty="0">
                <a:solidFill>
                  <a:srgbClr val="81C8BD"/>
                </a:solidFill>
              </a:rPr>
              <a:t>invoke Interrupt to call OS</a:t>
            </a:r>
          </a:p>
          <a:p>
            <a:pPr marL="0" indent="0">
              <a:spcBef>
                <a:spcPts val="0"/>
              </a:spcBef>
              <a:buNone/>
            </a:pPr>
            <a:endParaRPr lang="en-US" sz="1200" dirty="0">
              <a:solidFill>
                <a:srgbClr val="81C8BD"/>
              </a:solidFill>
            </a:endParaRPr>
          </a:p>
          <a:p>
            <a:pPr marL="0" indent="0">
              <a:spcBef>
                <a:spcPts val="0"/>
              </a:spcBef>
              <a:buNone/>
            </a:pPr>
            <a:r>
              <a:rPr lang="en-US" sz="1200" dirty="0">
                <a:solidFill>
                  <a:srgbClr val="81C8BD"/>
                </a:solidFill>
              </a:rPr>
              <a:t>                                </a:t>
            </a:r>
            <a:r>
              <a:rPr lang="en-US" sz="1200" dirty="0" smtClean="0">
                <a:solidFill>
                  <a:srgbClr val="81C8BD"/>
                </a:solidFill>
              </a:rPr>
              <a:t>			;</a:t>
            </a:r>
            <a:r>
              <a:rPr lang="en-US" sz="1200" dirty="0">
                <a:solidFill>
                  <a:srgbClr val="81C8BD"/>
                </a:solidFill>
              </a:rPr>
              <a:t>Exit Program</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ebx,0            			; </a:t>
            </a:r>
            <a:r>
              <a:rPr lang="en-US" sz="1200" dirty="0">
                <a:solidFill>
                  <a:srgbClr val="81C8BD"/>
                </a:solidFill>
              </a:rPr>
              <a:t>load exit code (0 = normal completion)</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eax,1            			; </a:t>
            </a:r>
            <a:r>
              <a:rPr lang="en-US" sz="1200" dirty="0">
                <a:solidFill>
                  <a:srgbClr val="81C8BD"/>
                </a:solidFill>
              </a:rPr>
              <a:t>load system call number (</a:t>
            </a:r>
            <a:r>
              <a:rPr lang="en-US" sz="1200" dirty="0" err="1">
                <a:solidFill>
                  <a:srgbClr val="81C8BD"/>
                </a:solidFill>
              </a:rPr>
              <a:t>sys_exit</a:t>
            </a:r>
            <a:r>
              <a:rPr lang="en-US" sz="1200" dirty="0">
                <a:solidFill>
                  <a:srgbClr val="81C8BD"/>
                </a:solidFill>
              </a:rPr>
              <a:t>)</a:t>
            </a:r>
          </a:p>
          <a:p>
            <a:pPr marL="0" indent="0">
              <a:spcBef>
                <a:spcPts val="0"/>
              </a:spcBef>
              <a:buNone/>
            </a:pPr>
            <a:r>
              <a:rPr lang="en-US" sz="1200" dirty="0">
                <a:solidFill>
                  <a:srgbClr val="81C8BD"/>
                </a:solidFill>
              </a:rPr>
              <a:t>        </a:t>
            </a:r>
            <a:r>
              <a:rPr lang="en-US" sz="1200" dirty="0" err="1">
                <a:solidFill>
                  <a:srgbClr val="81C8BD"/>
                </a:solidFill>
              </a:rPr>
              <a:t>int</a:t>
            </a:r>
            <a:r>
              <a:rPr lang="en-US" sz="1200" dirty="0">
                <a:solidFill>
                  <a:srgbClr val="81C8BD"/>
                </a:solidFill>
              </a:rPr>
              <a:t>    </a:t>
            </a:r>
            <a:r>
              <a:rPr lang="en-US" sz="1200" dirty="0" smtClean="0">
                <a:solidFill>
                  <a:srgbClr val="81C8BD"/>
                </a:solidFill>
              </a:rPr>
              <a:t>	0x80             			; </a:t>
            </a:r>
            <a:r>
              <a:rPr lang="en-US" sz="1200" dirty="0">
                <a:solidFill>
                  <a:srgbClr val="81C8BD"/>
                </a:solidFill>
              </a:rPr>
              <a:t>invoke </a:t>
            </a:r>
            <a:r>
              <a:rPr lang="en-US" sz="1200" dirty="0" smtClean="0">
                <a:solidFill>
                  <a:srgbClr val="81C8BD"/>
                </a:solidFill>
              </a:rPr>
              <a:t>Interrupt </a:t>
            </a:r>
            <a:r>
              <a:rPr lang="en-US" sz="1200" dirty="0">
                <a:solidFill>
                  <a:srgbClr val="81C8BD"/>
                </a:solidFill>
              </a:rPr>
              <a:t>to call OS</a:t>
            </a:r>
          </a:p>
          <a:p>
            <a:pPr marL="0" indent="0">
              <a:spcBef>
                <a:spcPts val="0"/>
              </a:spcBef>
              <a:buNone/>
            </a:pPr>
            <a:r>
              <a:rPr lang="en-US" sz="1200" dirty="0"/>
              <a:t>        </a:t>
            </a:r>
          </a:p>
          <a:p>
            <a:pPr marL="0" indent="0">
              <a:spcBef>
                <a:spcPts val="0"/>
              </a:spcBef>
              <a:buNone/>
            </a:pPr>
            <a:r>
              <a:rPr lang="en-US" sz="1200" dirty="0" smtClean="0"/>
              <a:t>				; </a:t>
            </a:r>
            <a:r>
              <a:rPr lang="en-US" sz="1200" dirty="0"/>
              <a:t>note </a:t>
            </a:r>
            <a:r>
              <a:rPr lang="en-US" sz="1200" dirty="0">
                <a:solidFill>
                  <a:srgbClr val="00B050"/>
                </a:solidFill>
              </a:rPr>
              <a:t>32-bit</a:t>
            </a:r>
            <a:r>
              <a:rPr lang="en-US" sz="1200" dirty="0"/>
              <a:t> </a:t>
            </a:r>
            <a:r>
              <a:rPr lang="en-US" sz="1200" dirty="0" err="1"/>
              <a:t>hello_asm</a:t>
            </a:r>
            <a:r>
              <a:rPr lang="en-US" sz="1200" dirty="0"/>
              <a:t> </a:t>
            </a:r>
            <a:r>
              <a:rPr lang="en-US" sz="1200" dirty="0" smtClean="0"/>
              <a:t>executable </a:t>
            </a:r>
            <a:r>
              <a:rPr lang="en-US" sz="1200" dirty="0"/>
              <a:t>is </a:t>
            </a:r>
            <a:r>
              <a:rPr lang="en-US" sz="1200" dirty="0">
                <a:solidFill>
                  <a:srgbClr val="00B050"/>
                </a:solidFill>
              </a:rPr>
              <a:t>9076 </a:t>
            </a:r>
            <a:r>
              <a:rPr lang="en-US" sz="1200" dirty="0" smtClean="0">
                <a:solidFill>
                  <a:srgbClr val="00B050"/>
                </a:solidFill>
              </a:rPr>
              <a:t>bytes    </a:t>
            </a:r>
            <a:r>
              <a:rPr lang="en-US" sz="1200" dirty="0">
                <a:solidFill>
                  <a:srgbClr val="00B050"/>
                </a:solidFill>
              </a:rPr>
              <a:t>64-bit </a:t>
            </a:r>
            <a:r>
              <a:rPr lang="en-US" sz="1200" dirty="0"/>
              <a:t>is 9424 </a:t>
            </a:r>
            <a:r>
              <a:rPr lang="en-US" sz="1200" dirty="0" smtClean="0">
                <a:solidFill>
                  <a:srgbClr val="00B050"/>
                </a:solidFill>
              </a:rPr>
              <a:t>bytes    </a:t>
            </a:r>
            <a:r>
              <a:rPr lang="en-US" sz="1200" dirty="0" smtClean="0"/>
              <a:t>Much of this is Linux exe format</a:t>
            </a: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9335" y="1922716"/>
            <a:ext cx="2674049" cy="1875464"/>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40</a:t>
            </a:fld>
            <a:endParaRPr lang="en-US"/>
          </a:p>
        </p:txBody>
      </p:sp>
    </p:spTree>
    <p:extLst>
      <p:ext uri="{BB962C8B-B14F-4D97-AF65-F5344CB8AC3E}">
        <p14:creationId xmlns:p14="http://schemas.microsoft.com/office/powerpoint/2010/main" val="18643719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Languages – Compile and Execution speeds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fontScale="62500" lnSpcReduction="20000"/>
          </a:bodyPr>
          <a:lstStyle/>
          <a:p>
            <a:pPr marL="0" indent="0">
              <a:spcBef>
                <a:spcPts val="600"/>
              </a:spcBef>
              <a:buNone/>
            </a:pPr>
            <a:r>
              <a:rPr lang="en-US" dirty="0" smtClean="0">
                <a:solidFill>
                  <a:srgbClr val="F8A28B"/>
                </a:solidFill>
              </a:rPr>
              <a:t>Language		Compile speed	Execution </a:t>
            </a:r>
            <a:r>
              <a:rPr lang="en-US" dirty="0">
                <a:solidFill>
                  <a:srgbClr val="F8A28B"/>
                </a:solidFill>
              </a:rPr>
              <a:t>speed</a:t>
            </a:r>
          </a:p>
          <a:p>
            <a:pPr marL="0" indent="0">
              <a:spcBef>
                <a:spcPts val="600"/>
              </a:spcBef>
              <a:buNone/>
            </a:pPr>
            <a:r>
              <a:rPr lang="en-US" dirty="0" smtClean="0">
                <a:solidFill>
                  <a:srgbClr val="81C8BD"/>
                </a:solidFill>
              </a:rPr>
              <a:t>C</a:t>
            </a:r>
            <a:r>
              <a:rPr lang="en-US" dirty="0" smtClean="0"/>
              <a:t>          		- </a:t>
            </a:r>
            <a:r>
              <a:rPr lang="en-US" dirty="0">
                <a:solidFill>
                  <a:srgbClr val="00B050"/>
                </a:solidFill>
              </a:rPr>
              <a:t>Very fast</a:t>
            </a:r>
            <a:r>
              <a:rPr lang="en-US" dirty="0"/>
              <a:t>	</a:t>
            </a:r>
            <a:r>
              <a:rPr lang="en-US" dirty="0" smtClean="0">
                <a:solidFill>
                  <a:srgbClr val="00B050"/>
                </a:solidFill>
              </a:rPr>
              <a:t>the </a:t>
            </a:r>
            <a:r>
              <a:rPr lang="en-US" dirty="0">
                <a:solidFill>
                  <a:srgbClr val="00B050"/>
                </a:solidFill>
              </a:rPr>
              <a:t>FASTEST</a:t>
            </a:r>
          </a:p>
          <a:p>
            <a:pPr marL="0" indent="0">
              <a:spcBef>
                <a:spcPts val="600"/>
              </a:spcBef>
              <a:buNone/>
            </a:pPr>
            <a:r>
              <a:rPr lang="en-US" dirty="0">
                <a:solidFill>
                  <a:srgbClr val="81C8BD"/>
                </a:solidFill>
              </a:rPr>
              <a:t>C++</a:t>
            </a:r>
            <a:r>
              <a:rPr lang="en-US" dirty="0"/>
              <a:t>        </a:t>
            </a:r>
            <a:r>
              <a:rPr lang="en-US" dirty="0" smtClean="0"/>
              <a:t>		- </a:t>
            </a:r>
            <a:r>
              <a:rPr lang="en-US" dirty="0">
                <a:solidFill>
                  <a:srgbClr val="0070C0"/>
                </a:solidFill>
              </a:rPr>
              <a:t>Fast</a:t>
            </a:r>
            <a:r>
              <a:rPr lang="en-US" dirty="0"/>
              <a:t>		</a:t>
            </a:r>
            <a:r>
              <a:rPr lang="en-US" dirty="0">
                <a:solidFill>
                  <a:srgbClr val="0070C0"/>
                </a:solidFill>
              </a:rPr>
              <a:t>Fast</a:t>
            </a:r>
          </a:p>
          <a:p>
            <a:pPr marL="0" indent="0">
              <a:spcBef>
                <a:spcPts val="600"/>
              </a:spcBef>
              <a:buNone/>
            </a:pPr>
            <a:r>
              <a:rPr lang="en-US" dirty="0" smtClean="0">
                <a:solidFill>
                  <a:srgbClr val="81C8BD"/>
                </a:solidFill>
              </a:rPr>
              <a:t>Python</a:t>
            </a:r>
            <a:r>
              <a:rPr lang="en-US" dirty="0" smtClean="0"/>
              <a:t>     	- </a:t>
            </a:r>
            <a:r>
              <a:rPr lang="en-US" dirty="0">
                <a:solidFill>
                  <a:srgbClr val="686EA0"/>
                </a:solidFill>
              </a:rPr>
              <a:t>n/a</a:t>
            </a:r>
            <a:r>
              <a:rPr lang="en-US" dirty="0"/>
              <a:t>		</a:t>
            </a:r>
            <a:r>
              <a:rPr lang="en-US" dirty="0" smtClean="0">
                <a:solidFill>
                  <a:schemeClr val="accent2">
                    <a:lumMod val="60000"/>
                    <a:lumOff val="40000"/>
                  </a:schemeClr>
                </a:solidFill>
              </a:rPr>
              <a:t>Moderately Fast (slower than PHP)</a:t>
            </a:r>
            <a:endParaRPr lang="en-US" dirty="0">
              <a:solidFill>
                <a:schemeClr val="accent2">
                  <a:lumMod val="60000"/>
                  <a:lumOff val="40000"/>
                </a:schemeClr>
              </a:solidFill>
            </a:endParaRPr>
          </a:p>
          <a:p>
            <a:pPr marL="0" indent="0">
              <a:spcBef>
                <a:spcPts val="600"/>
              </a:spcBef>
              <a:buNone/>
            </a:pPr>
            <a:r>
              <a:rPr lang="en-US" dirty="0" smtClean="0">
                <a:solidFill>
                  <a:srgbClr val="81C8BD"/>
                </a:solidFill>
              </a:rPr>
              <a:t>JavaScript</a:t>
            </a:r>
            <a:r>
              <a:rPr lang="en-US" dirty="0" smtClean="0"/>
              <a:t> 	- </a:t>
            </a:r>
            <a:r>
              <a:rPr lang="en-US" dirty="0">
                <a:solidFill>
                  <a:srgbClr val="686EA0"/>
                </a:solidFill>
              </a:rPr>
              <a:t>n/a</a:t>
            </a:r>
            <a:r>
              <a:rPr lang="en-US" dirty="0"/>
              <a:t>		</a:t>
            </a:r>
            <a:r>
              <a:rPr lang="en-US" dirty="0" smtClean="0">
                <a:solidFill>
                  <a:srgbClr val="7030A0"/>
                </a:solidFill>
              </a:rPr>
              <a:t>Slow</a:t>
            </a:r>
            <a:endParaRPr lang="en-US" dirty="0">
              <a:solidFill>
                <a:srgbClr val="7030A0"/>
              </a:solidFill>
            </a:endParaRPr>
          </a:p>
          <a:p>
            <a:pPr marL="0" indent="0">
              <a:spcBef>
                <a:spcPts val="600"/>
              </a:spcBef>
              <a:buNone/>
            </a:pPr>
            <a:r>
              <a:rPr lang="en-US" dirty="0">
                <a:solidFill>
                  <a:srgbClr val="81C8BD"/>
                </a:solidFill>
              </a:rPr>
              <a:t>PHP</a:t>
            </a:r>
            <a:r>
              <a:rPr lang="en-US" dirty="0"/>
              <a:t>        </a:t>
            </a:r>
            <a:r>
              <a:rPr lang="en-US" dirty="0" smtClean="0"/>
              <a:t>		- </a:t>
            </a:r>
            <a:r>
              <a:rPr lang="en-US" dirty="0">
                <a:solidFill>
                  <a:srgbClr val="686EA0"/>
                </a:solidFill>
              </a:rPr>
              <a:t>n/a</a:t>
            </a:r>
            <a:r>
              <a:rPr lang="en-US" dirty="0"/>
              <a:t>		</a:t>
            </a:r>
            <a:r>
              <a:rPr lang="en-US" dirty="0" smtClean="0">
                <a:solidFill>
                  <a:srgbClr val="0070C0"/>
                </a:solidFill>
              </a:rPr>
              <a:t>Fast  (slower than C, C++, Go, Rust.  Very fast for an interpreter)</a:t>
            </a:r>
            <a:endParaRPr lang="en-US" dirty="0">
              <a:solidFill>
                <a:srgbClr val="0070C0"/>
              </a:solidFill>
            </a:endParaRPr>
          </a:p>
          <a:p>
            <a:pPr marL="0" indent="0">
              <a:spcBef>
                <a:spcPts val="600"/>
              </a:spcBef>
              <a:buNone/>
            </a:pPr>
            <a:r>
              <a:rPr lang="en-US" dirty="0">
                <a:solidFill>
                  <a:srgbClr val="81C8BD"/>
                </a:solidFill>
              </a:rPr>
              <a:t>Ruby</a:t>
            </a:r>
            <a:r>
              <a:rPr lang="en-US" dirty="0"/>
              <a:t>       </a:t>
            </a:r>
            <a:r>
              <a:rPr lang="en-US" dirty="0" smtClean="0"/>
              <a:t>		- </a:t>
            </a:r>
            <a:r>
              <a:rPr lang="en-US" dirty="0">
                <a:solidFill>
                  <a:srgbClr val="686EA0"/>
                </a:solidFill>
              </a:rPr>
              <a:t>n/a</a:t>
            </a:r>
            <a:r>
              <a:rPr lang="en-US" dirty="0"/>
              <a:t>		</a:t>
            </a:r>
            <a:r>
              <a:rPr lang="en-US" dirty="0" smtClean="0"/>
              <a:t>Moderate (*)</a:t>
            </a:r>
            <a:endParaRPr lang="en-US" dirty="0"/>
          </a:p>
          <a:p>
            <a:pPr marL="0" indent="0">
              <a:spcBef>
                <a:spcPts val="600"/>
              </a:spcBef>
              <a:buNone/>
            </a:pPr>
            <a:r>
              <a:rPr lang="en-US" dirty="0">
                <a:solidFill>
                  <a:srgbClr val="81C8BD"/>
                </a:solidFill>
              </a:rPr>
              <a:t>Java</a:t>
            </a:r>
            <a:r>
              <a:rPr lang="en-US" dirty="0"/>
              <a:t>       </a:t>
            </a:r>
            <a:r>
              <a:rPr lang="en-US" dirty="0" smtClean="0"/>
              <a:t>		- </a:t>
            </a:r>
            <a:r>
              <a:rPr lang="en-US" dirty="0"/>
              <a:t>Moderate	</a:t>
            </a:r>
            <a:r>
              <a:rPr lang="en-US" dirty="0" smtClean="0"/>
              <a:t>Moderate</a:t>
            </a:r>
            <a:endParaRPr lang="en-US" dirty="0"/>
          </a:p>
          <a:p>
            <a:pPr marL="0" indent="0">
              <a:spcBef>
                <a:spcPts val="600"/>
              </a:spcBef>
              <a:buNone/>
            </a:pPr>
            <a:r>
              <a:rPr lang="en-US" dirty="0" smtClean="0">
                <a:solidFill>
                  <a:srgbClr val="81C8BD"/>
                </a:solidFill>
              </a:rPr>
              <a:t>C#         </a:t>
            </a:r>
            <a:r>
              <a:rPr lang="en-US" dirty="0" smtClean="0"/>
              <a:t>		- </a:t>
            </a:r>
            <a:r>
              <a:rPr lang="en-US" dirty="0"/>
              <a:t>Moderate	</a:t>
            </a:r>
            <a:r>
              <a:rPr lang="en-US" dirty="0" smtClean="0"/>
              <a:t>Moderate</a:t>
            </a:r>
            <a:endParaRPr lang="en-US" dirty="0"/>
          </a:p>
          <a:p>
            <a:pPr marL="0" indent="0">
              <a:spcBef>
                <a:spcPts val="600"/>
              </a:spcBef>
              <a:buNone/>
            </a:pPr>
            <a:r>
              <a:rPr lang="en-US" dirty="0" err="1" smtClean="0">
                <a:solidFill>
                  <a:srgbClr val="81C8BD"/>
                </a:solidFill>
              </a:rPr>
              <a:t>Kotlin</a:t>
            </a:r>
            <a:r>
              <a:rPr lang="en-US" dirty="0" smtClean="0"/>
              <a:t>     		- </a:t>
            </a:r>
            <a:r>
              <a:rPr lang="en-US" dirty="0">
                <a:solidFill>
                  <a:srgbClr val="7030A0"/>
                </a:solidFill>
              </a:rPr>
              <a:t>Slow</a:t>
            </a:r>
            <a:r>
              <a:rPr lang="en-US" dirty="0"/>
              <a:t>		Moderate (</a:t>
            </a:r>
            <a:r>
              <a:rPr lang="en-US" dirty="0" smtClean="0"/>
              <a:t>equivalent to </a:t>
            </a:r>
            <a:r>
              <a:rPr lang="en-US" dirty="0"/>
              <a:t>Java)</a:t>
            </a:r>
          </a:p>
          <a:p>
            <a:pPr marL="0" indent="0">
              <a:spcBef>
                <a:spcPts val="600"/>
              </a:spcBef>
              <a:buNone/>
            </a:pPr>
            <a:r>
              <a:rPr lang="en-US" dirty="0">
                <a:solidFill>
                  <a:srgbClr val="81C8BD"/>
                </a:solidFill>
              </a:rPr>
              <a:t>Go</a:t>
            </a:r>
            <a:r>
              <a:rPr lang="en-US" dirty="0"/>
              <a:t>         </a:t>
            </a:r>
            <a:r>
              <a:rPr lang="en-US" dirty="0" smtClean="0"/>
              <a:t>		- </a:t>
            </a:r>
            <a:r>
              <a:rPr lang="en-US" dirty="0"/>
              <a:t>Moderate	</a:t>
            </a:r>
            <a:r>
              <a:rPr lang="en-US" dirty="0">
                <a:solidFill>
                  <a:srgbClr val="0070C0"/>
                </a:solidFill>
              </a:rPr>
              <a:t>F</a:t>
            </a:r>
            <a:r>
              <a:rPr lang="en-US" dirty="0" smtClean="0">
                <a:solidFill>
                  <a:srgbClr val="0070C0"/>
                </a:solidFill>
              </a:rPr>
              <a:t>ast (slightly slower </a:t>
            </a:r>
            <a:r>
              <a:rPr lang="en-US" dirty="0">
                <a:solidFill>
                  <a:srgbClr val="0070C0"/>
                </a:solidFill>
              </a:rPr>
              <a:t>than C++, Rust)</a:t>
            </a:r>
          </a:p>
          <a:p>
            <a:pPr marL="0" indent="0">
              <a:spcBef>
                <a:spcPts val="600"/>
              </a:spcBef>
              <a:buNone/>
            </a:pPr>
            <a:r>
              <a:rPr lang="en-US" dirty="0">
                <a:solidFill>
                  <a:srgbClr val="81C8BD"/>
                </a:solidFill>
              </a:rPr>
              <a:t>Rust</a:t>
            </a:r>
            <a:r>
              <a:rPr lang="en-US" dirty="0"/>
              <a:t>       </a:t>
            </a:r>
            <a:r>
              <a:rPr lang="en-US" dirty="0" smtClean="0"/>
              <a:t>		- Moderate</a:t>
            </a:r>
            <a:r>
              <a:rPr lang="en-US" dirty="0"/>
              <a:t>	</a:t>
            </a:r>
            <a:r>
              <a:rPr lang="en-US" dirty="0" smtClean="0">
                <a:solidFill>
                  <a:srgbClr val="0070C0"/>
                </a:solidFill>
              </a:rPr>
              <a:t>Fast (similar to </a:t>
            </a:r>
            <a:r>
              <a:rPr lang="en-US" dirty="0">
                <a:solidFill>
                  <a:srgbClr val="0070C0"/>
                </a:solidFill>
              </a:rPr>
              <a:t>C</a:t>
            </a:r>
            <a:r>
              <a:rPr lang="en-US" dirty="0" smtClean="0">
                <a:solidFill>
                  <a:srgbClr val="0070C0"/>
                </a:solidFill>
              </a:rPr>
              <a:t>++, sometimes faster)</a:t>
            </a:r>
            <a:endParaRPr lang="en-US" dirty="0">
              <a:solidFill>
                <a:srgbClr val="0070C0"/>
              </a:solidFill>
            </a:endParaRPr>
          </a:p>
          <a:p>
            <a:pPr marL="0" indent="0">
              <a:spcBef>
                <a:spcPts val="600"/>
              </a:spcBef>
              <a:buNone/>
            </a:pPr>
            <a:r>
              <a:rPr lang="en-US" dirty="0">
                <a:solidFill>
                  <a:srgbClr val="81C8BD"/>
                </a:solidFill>
              </a:rPr>
              <a:t>Swift</a:t>
            </a:r>
            <a:r>
              <a:rPr lang="en-US" dirty="0"/>
              <a:t>      </a:t>
            </a:r>
            <a:r>
              <a:rPr lang="en-US" dirty="0" smtClean="0"/>
              <a:t>		- </a:t>
            </a:r>
            <a:r>
              <a:rPr lang="en-US" dirty="0"/>
              <a:t>Moderate	</a:t>
            </a:r>
            <a:r>
              <a:rPr lang="en-US" dirty="0" smtClean="0">
                <a:solidFill>
                  <a:srgbClr val="0070C0"/>
                </a:solidFill>
              </a:rPr>
              <a:t>Fast (slightly slower than PHP)</a:t>
            </a:r>
          </a:p>
          <a:p>
            <a:pPr marL="0" indent="0">
              <a:buNone/>
            </a:pPr>
            <a:endParaRPr lang="en-US" dirty="0" smtClean="0"/>
          </a:p>
          <a:p>
            <a:pPr marL="0" indent="0">
              <a:buNone/>
            </a:pPr>
            <a:r>
              <a:rPr lang="en-US" dirty="0" smtClean="0"/>
              <a:t>(*)  All of the Moderate </a:t>
            </a:r>
            <a:r>
              <a:rPr lang="en-US" dirty="0" smtClean="0">
                <a:solidFill>
                  <a:srgbClr val="F8A28B"/>
                </a:solidFill>
              </a:rPr>
              <a:t>execution speed </a:t>
            </a:r>
            <a:r>
              <a:rPr lang="en-US" dirty="0" smtClean="0"/>
              <a:t>languages are similar, given the natural variances in the trials and the tendencies of time spent in user and system processing as well as considering the wall-clock time</a:t>
            </a:r>
          </a:p>
          <a:p>
            <a:pPr marL="0" indent="0">
              <a:buNone/>
            </a:pPr>
            <a:endParaRPr lang="en-US" dirty="0"/>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41</a:t>
            </a:fld>
            <a:endParaRPr lang="en-US"/>
          </a:p>
        </p:txBody>
      </p:sp>
    </p:spTree>
    <p:extLst>
      <p:ext uri="{BB962C8B-B14F-4D97-AF65-F5344CB8AC3E}">
        <p14:creationId xmlns:p14="http://schemas.microsoft.com/office/powerpoint/2010/main" val="17847576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ECDA2D"/>
                </a:solidFill>
                <a:latin typeface="Bahnschrift SemiBold SemiConden" panose="020B0502040204020203" pitchFamily="34" charset="0"/>
              </a:rPr>
              <a:t>G-P L </a:t>
            </a:r>
            <a:r>
              <a:rPr lang="en-US" dirty="0">
                <a:solidFill>
                  <a:srgbClr val="ECDA2D"/>
                </a:solidFill>
                <a:latin typeface="Bahnschrift SemiBold SemiConden" panose="020B0502040204020203" pitchFamily="34" charset="0"/>
              </a:rPr>
              <a:t>vs Systems </a:t>
            </a:r>
            <a:r>
              <a:rPr lang="en-US" dirty="0" smtClean="0">
                <a:solidFill>
                  <a:srgbClr val="ECDA2D"/>
                </a:solidFill>
                <a:latin typeface="Bahnschrift SemiBold SemiConden" panose="020B0502040204020203" pitchFamily="34" charset="0"/>
              </a:rPr>
              <a:t>Language vs </a:t>
            </a:r>
            <a:r>
              <a:rPr lang="en-US" dirty="0">
                <a:solidFill>
                  <a:srgbClr val="ECDA2D"/>
                </a:solidFill>
                <a:latin typeface="Bahnschrift SemiBold SemiConden" panose="020B0502040204020203" pitchFamily="34" charset="0"/>
              </a:rPr>
              <a:t>Applications Language</a:t>
            </a:r>
            <a:r>
              <a:rPr lang="en-US" dirty="0"/>
              <a:t/>
            </a:r>
            <a:br>
              <a:rPr lang="en-US" dirty="0"/>
            </a:br>
            <a:endParaRPr lang="en-US" dirty="0"/>
          </a:p>
        </p:txBody>
      </p:sp>
      <p:sp>
        <p:nvSpPr>
          <p:cNvPr id="3" name="Content Placeholder 2"/>
          <p:cNvSpPr>
            <a:spLocks noGrp="1"/>
          </p:cNvSpPr>
          <p:nvPr>
            <p:ph idx="1"/>
          </p:nvPr>
        </p:nvSpPr>
        <p:spPr/>
        <p:txBody>
          <a:bodyPr>
            <a:noAutofit/>
          </a:bodyPr>
          <a:lstStyle/>
          <a:p>
            <a:pPr marL="0" indent="0">
              <a:spcBef>
                <a:spcPts val="600"/>
              </a:spcBef>
              <a:buNone/>
            </a:pPr>
            <a:r>
              <a:rPr lang="en-US" sz="1800" dirty="0">
                <a:solidFill>
                  <a:srgbClr val="F8A28B"/>
                </a:solidFill>
              </a:rPr>
              <a:t>G-P L </a:t>
            </a:r>
            <a:r>
              <a:rPr lang="en-US" sz="1800" dirty="0">
                <a:solidFill>
                  <a:srgbClr val="81C8BD"/>
                </a:solidFill>
              </a:rPr>
              <a:t>- generic features that allows same code on diff platforms</a:t>
            </a:r>
          </a:p>
          <a:p>
            <a:pPr marL="0" indent="0">
              <a:spcBef>
                <a:spcPts val="600"/>
              </a:spcBef>
              <a:buNone/>
            </a:pPr>
            <a:r>
              <a:rPr lang="en-US" sz="1800" dirty="0" smtClean="0">
                <a:solidFill>
                  <a:srgbClr val="F8A28B"/>
                </a:solidFill>
              </a:rPr>
              <a:t>Systems </a:t>
            </a:r>
            <a:r>
              <a:rPr lang="en-US" sz="1800" dirty="0">
                <a:solidFill>
                  <a:srgbClr val="F8A28B"/>
                </a:solidFill>
              </a:rPr>
              <a:t>Language </a:t>
            </a:r>
            <a:r>
              <a:rPr lang="en-US" sz="1800" dirty="0">
                <a:solidFill>
                  <a:srgbClr val="81C8BD"/>
                </a:solidFill>
              </a:rPr>
              <a:t>- systems software: OS, compilers</a:t>
            </a:r>
            <a:r>
              <a:rPr lang="en-US" sz="1800" dirty="0" smtClean="0">
                <a:solidFill>
                  <a:srgbClr val="81C8BD"/>
                </a:solidFill>
              </a:rPr>
              <a:t>, interpreters</a:t>
            </a:r>
            <a:r>
              <a:rPr lang="en-US" sz="1800" dirty="0">
                <a:solidFill>
                  <a:srgbClr val="81C8BD"/>
                </a:solidFill>
              </a:rPr>
              <a:t>, assemblers, utilities</a:t>
            </a:r>
          </a:p>
          <a:p>
            <a:pPr marL="0" indent="0">
              <a:spcBef>
                <a:spcPts val="600"/>
              </a:spcBef>
              <a:buNone/>
            </a:pPr>
            <a:endParaRPr lang="en-US" sz="1800" dirty="0">
              <a:solidFill>
                <a:srgbClr val="81C8BD"/>
              </a:solidFill>
            </a:endParaRPr>
          </a:p>
          <a:p>
            <a:pPr marL="0" indent="0">
              <a:spcBef>
                <a:spcPts val="600"/>
              </a:spcBef>
              <a:buNone/>
            </a:pPr>
            <a:r>
              <a:rPr lang="en-US" sz="1800" dirty="0">
                <a:solidFill>
                  <a:srgbClr val="F8A28B"/>
                </a:solidFill>
              </a:rPr>
              <a:t>Some Systems programming </a:t>
            </a:r>
            <a:r>
              <a:rPr lang="en-US" sz="1800" dirty="0" smtClean="0">
                <a:solidFill>
                  <a:srgbClr val="F8A28B"/>
                </a:solidFill>
              </a:rPr>
              <a:t>languages…</a:t>
            </a:r>
            <a:endParaRPr lang="en-US" sz="1800" dirty="0">
              <a:solidFill>
                <a:srgbClr val="F8A28B"/>
              </a:solidFill>
            </a:endParaRPr>
          </a:p>
          <a:p>
            <a:pPr>
              <a:spcBef>
                <a:spcPts val="600"/>
              </a:spcBef>
            </a:pPr>
            <a:r>
              <a:rPr lang="en-US" sz="1800" dirty="0" smtClean="0">
                <a:solidFill>
                  <a:srgbClr val="ECDA2D"/>
                </a:solidFill>
              </a:rPr>
              <a:t>Legacy </a:t>
            </a:r>
            <a:r>
              <a:rPr lang="en-US" sz="1800" dirty="0">
                <a:solidFill>
                  <a:srgbClr val="ECDA2D"/>
                </a:solidFill>
              </a:rPr>
              <a:t>systems languages:</a:t>
            </a:r>
          </a:p>
          <a:p>
            <a:pPr lvl="1">
              <a:spcBef>
                <a:spcPts val="600"/>
              </a:spcBef>
            </a:pPr>
            <a:r>
              <a:rPr lang="en-US" sz="1800" dirty="0" smtClean="0">
                <a:solidFill>
                  <a:srgbClr val="81C8BD"/>
                </a:solidFill>
              </a:rPr>
              <a:t>Assembly, </a:t>
            </a:r>
            <a:r>
              <a:rPr lang="en-US" sz="1800" dirty="0">
                <a:solidFill>
                  <a:srgbClr val="81C8BD"/>
                </a:solidFill>
              </a:rPr>
              <a:t>PL/1, Pascal</a:t>
            </a:r>
          </a:p>
          <a:p>
            <a:pPr>
              <a:spcBef>
                <a:spcPts val="600"/>
              </a:spcBef>
            </a:pPr>
            <a:r>
              <a:rPr lang="en-US" sz="1800" dirty="0">
                <a:solidFill>
                  <a:srgbClr val="ECDA2D"/>
                </a:solidFill>
              </a:rPr>
              <a:t>Current systems languages:</a:t>
            </a:r>
          </a:p>
          <a:p>
            <a:pPr lvl="1">
              <a:spcBef>
                <a:spcPts val="600"/>
              </a:spcBef>
            </a:pPr>
            <a:r>
              <a:rPr lang="en-US" sz="1800" dirty="0">
                <a:solidFill>
                  <a:srgbClr val="C00000"/>
                </a:solidFill>
              </a:rPr>
              <a:t>C</a:t>
            </a:r>
            <a:r>
              <a:rPr lang="en-US" sz="1800" dirty="0">
                <a:solidFill>
                  <a:srgbClr val="81C8BD"/>
                </a:solidFill>
              </a:rPr>
              <a:t>, C++, Rust, </a:t>
            </a:r>
            <a:r>
              <a:rPr lang="en-US" sz="1800" dirty="0" smtClean="0">
                <a:solidFill>
                  <a:srgbClr val="81C8BD"/>
                </a:solidFill>
              </a:rPr>
              <a:t>Go, </a:t>
            </a:r>
            <a:r>
              <a:rPr lang="en-US" sz="1800" dirty="0">
                <a:solidFill>
                  <a:srgbClr val="81C8BD"/>
                </a:solidFill>
              </a:rPr>
              <a:t>Swift</a:t>
            </a:r>
          </a:p>
          <a:p>
            <a:pPr marL="0" indent="0">
              <a:spcBef>
                <a:spcPts val="600"/>
              </a:spcBef>
              <a:buNone/>
            </a:pPr>
            <a:endParaRPr lang="en-US" sz="1800" dirty="0" smtClean="0">
              <a:solidFill>
                <a:srgbClr val="81C8BD"/>
              </a:solidFill>
            </a:endParaRPr>
          </a:p>
          <a:p>
            <a:pPr marL="0" indent="0">
              <a:spcBef>
                <a:spcPts val="600"/>
              </a:spcBef>
              <a:buNone/>
            </a:pPr>
            <a:r>
              <a:rPr lang="en-US" sz="1800" dirty="0" smtClean="0">
                <a:solidFill>
                  <a:srgbClr val="F8A28B"/>
                </a:solidFill>
              </a:rPr>
              <a:t>Some current </a:t>
            </a:r>
            <a:r>
              <a:rPr lang="en-US" sz="1800" dirty="0">
                <a:solidFill>
                  <a:srgbClr val="F8A28B"/>
                </a:solidFill>
              </a:rPr>
              <a:t>Applications languages:</a:t>
            </a:r>
          </a:p>
          <a:p>
            <a:pPr lvl="1">
              <a:spcBef>
                <a:spcPts val="600"/>
              </a:spcBef>
            </a:pPr>
            <a:r>
              <a:rPr lang="en-US" sz="1800" dirty="0">
                <a:solidFill>
                  <a:srgbClr val="81C8BD"/>
                </a:solidFill>
              </a:rPr>
              <a:t>C++, Rust, Go, </a:t>
            </a:r>
            <a:r>
              <a:rPr lang="en-US" sz="1800" dirty="0" smtClean="0">
                <a:solidFill>
                  <a:srgbClr val="81C8BD"/>
                </a:solidFill>
              </a:rPr>
              <a:t>Swift, </a:t>
            </a:r>
            <a:r>
              <a:rPr lang="en-US" sz="1800" dirty="0">
                <a:solidFill>
                  <a:srgbClr val="81C8BD"/>
                </a:solidFill>
              </a:rPr>
              <a:t>C#, Java, </a:t>
            </a:r>
            <a:r>
              <a:rPr lang="en-US" sz="1800" dirty="0" err="1" smtClean="0">
                <a:solidFill>
                  <a:srgbClr val="81C8BD"/>
                </a:solidFill>
              </a:rPr>
              <a:t>Kotlin</a:t>
            </a:r>
            <a:r>
              <a:rPr lang="en-US" sz="1800" dirty="0" smtClean="0">
                <a:solidFill>
                  <a:srgbClr val="81C8BD"/>
                </a:solidFill>
              </a:rPr>
              <a:t>, </a:t>
            </a:r>
            <a:r>
              <a:rPr lang="en-US" sz="1800" u="sng" dirty="0" smtClean="0">
                <a:solidFill>
                  <a:srgbClr val="686EA0"/>
                </a:solidFill>
              </a:rPr>
              <a:t>Python, </a:t>
            </a:r>
            <a:r>
              <a:rPr lang="en-US" sz="1800" u="sng" dirty="0">
                <a:solidFill>
                  <a:srgbClr val="686EA0"/>
                </a:solidFill>
              </a:rPr>
              <a:t>JavaScript, </a:t>
            </a:r>
            <a:r>
              <a:rPr lang="en-US" sz="1800" u="sng" dirty="0" smtClean="0">
                <a:solidFill>
                  <a:srgbClr val="686EA0"/>
                </a:solidFill>
              </a:rPr>
              <a:t>PHP, Ruby, Perl</a:t>
            </a:r>
          </a:p>
          <a:p>
            <a:pPr marL="457200" lvl="1" indent="0">
              <a:spcBef>
                <a:spcPts val="600"/>
              </a:spcBef>
              <a:buNone/>
            </a:pPr>
            <a:r>
              <a:rPr lang="en-US" sz="1800" dirty="0" smtClean="0">
                <a:solidFill>
                  <a:srgbClr val="686EA0"/>
                </a:solidFill>
              </a:rPr>
              <a:t>		</a:t>
            </a:r>
            <a:r>
              <a:rPr lang="en-US" sz="1800" dirty="0" smtClean="0">
                <a:solidFill>
                  <a:srgbClr val="81C8BD"/>
                </a:solidFill>
              </a:rPr>
              <a:t>(compiled)</a:t>
            </a:r>
            <a:r>
              <a:rPr lang="en-US" sz="1800" dirty="0" smtClean="0">
                <a:solidFill>
                  <a:srgbClr val="686EA0"/>
                </a:solidFill>
              </a:rPr>
              <a:t>		(interpreted)</a:t>
            </a:r>
            <a:endParaRPr lang="en-US" sz="1800" dirty="0">
              <a:solidFill>
                <a:srgbClr val="686EA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2551176"/>
            <a:ext cx="3544824" cy="2658618"/>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42</a:t>
            </a:fld>
            <a:endParaRPr lang="en-US"/>
          </a:p>
        </p:txBody>
      </p:sp>
    </p:spTree>
    <p:extLst>
      <p:ext uri="{BB962C8B-B14F-4D97-AF65-F5344CB8AC3E}">
        <p14:creationId xmlns:p14="http://schemas.microsoft.com/office/powerpoint/2010/main" val="39725505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Languages Used to write Compilers, Interpreters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fontScale="62500" lnSpcReduction="20000"/>
          </a:bodyPr>
          <a:lstStyle/>
          <a:p>
            <a:pPr marL="0" indent="0">
              <a:spcBef>
                <a:spcPts val="600"/>
              </a:spcBef>
              <a:buNone/>
            </a:pPr>
            <a:r>
              <a:rPr lang="en-US" dirty="0" smtClean="0">
                <a:solidFill>
                  <a:srgbClr val="F8A28B"/>
                </a:solidFill>
              </a:rPr>
              <a:t>Language		Written </a:t>
            </a:r>
            <a:r>
              <a:rPr lang="en-US" dirty="0">
                <a:solidFill>
                  <a:srgbClr val="F8A28B"/>
                </a:solidFill>
              </a:rPr>
              <a:t>in                 </a:t>
            </a:r>
            <a:r>
              <a:rPr lang="en-US" dirty="0" smtClean="0">
                <a:solidFill>
                  <a:srgbClr val="F8A28B"/>
                </a:solidFill>
              </a:rPr>
              <a:t>			Used </a:t>
            </a:r>
            <a:r>
              <a:rPr lang="en-US" dirty="0">
                <a:solidFill>
                  <a:srgbClr val="F8A28B"/>
                </a:solidFill>
              </a:rPr>
              <a:t>for</a:t>
            </a:r>
          </a:p>
          <a:p>
            <a:pPr marL="0" indent="0">
              <a:spcBef>
                <a:spcPts val="600"/>
              </a:spcBef>
              <a:buNone/>
            </a:pPr>
            <a:r>
              <a:rPr lang="en-US" dirty="0" smtClean="0">
                <a:solidFill>
                  <a:srgbClr val="81C8BD"/>
                </a:solidFill>
              </a:rPr>
              <a:t>C          		</a:t>
            </a:r>
            <a:r>
              <a:rPr lang="en-US" dirty="0" smtClean="0">
                <a:solidFill>
                  <a:srgbClr val="FF0000"/>
                </a:solidFill>
              </a:rPr>
              <a:t>C</a:t>
            </a:r>
            <a:r>
              <a:rPr lang="en-US" dirty="0" smtClean="0">
                <a:solidFill>
                  <a:srgbClr val="81C8BD"/>
                </a:solidFill>
              </a:rPr>
              <a:t> </a:t>
            </a:r>
            <a:r>
              <a:rPr lang="en-US" dirty="0">
                <a:solidFill>
                  <a:srgbClr val="81C8BD"/>
                </a:solidFill>
              </a:rPr>
              <a:t>and </a:t>
            </a:r>
            <a:r>
              <a:rPr lang="en-US" dirty="0">
                <a:solidFill>
                  <a:srgbClr val="FFC000"/>
                </a:solidFill>
              </a:rPr>
              <a:t>C++</a:t>
            </a:r>
            <a:r>
              <a:rPr lang="en-US" dirty="0">
                <a:solidFill>
                  <a:srgbClr val="81C8BD"/>
                </a:solidFill>
              </a:rPr>
              <a:t>; </a:t>
            </a:r>
            <a:r>
              <a:rPr lang="en-US" dirty="0" err="1">
                <a:solidFill>
                  <a:srgbClr val="81C8BD"/>
                </a:solidFill>
              </a:rPr>
              <a:t>orig</a:t>
            </a:r>
            <a:r>
              <a:rPr lang="en-US" dirty="0">
                <a:solidFill>
                  <a:srgbClr val="81C8BD"/>
                </a:solidFill>
              </a:rPr>
              <a:t> New B    </a:t>
            </a:r>
            <a:r>
              <a:rPr lang="en-US" dirty="0" smtClean="0">
                <a:solidFill>
                  <a:srgbClr val="81C8BD"/>
                </a:solidFill>
              </a:rPr>
              <a:t>		OSes</a:t>
            </a:r>
            <a:r>
              <a:rPr lang="en-US" dirty="0">
                <a:solidFill>
                  <a:srgbClr val="81C8BD"/>
                </a:solidFill>
              </a:rPr>
              <a:t>, Languages, </a:t>
            </a:r>
            <a:r>
              <a:rPr lang="en-US" dirty="0" err="1">
                <a:solidFill>
                  <a:srgbClr val="81C8BD"/>
                </a:solidFill>
              </a:rPr>
              <a:t>glibc</a:t>
            </a:r>
            <a:r>
              <a:rPr lang="en-US" dirty="0">
                <a:solidFill>
                  <a:srgbClr val="81C8BD"/>
                </a:solidFill>
              </a:rPr>
              <a:t>, embedded systems</a:t>
            </a:r>
          </a:p>
          <a:p>
            <a:pPr marL="0" indent="0">
              <a:spcBef>
                <a:spcPts val="600"/>
              </a:spcBef>
              <a:buNone/>
            </a:pPr>
            <a:r>
              <a:rPr lang="en-US" dirty="0">
                <a:solidFill>
                  <a:srgbClr val="81C8BD"/>
                </a:solidFill>
              </a:rPr>
              <a:t>C++        </a:t>
            </a:r>
            <a:r>
              <a:rPr lang="en-US" dirty="0" smtClean="0">
                <a:solidFill>
                  <a:srgbClr val="81C8BD"/>
                </a:solidFill>
              </a:rPr>
              <a:t>		</a:t>
            </a:r>
            <a:r>
              <a:rPr lang="en-US" dirty="0" smtClean="0">
                <a:solidFill>
                  <a:srgbClr val="FF0000"/>
                </a:solidFill>
              </a:rPr>
              <a:t>C</a:t>
            </a:r>
            <a:r>
              <a:rPr lang="en-US" dirty="0" smtClean="0">
                <a:solidFill>
                  <a:srgbClr val="81C8BD"/>
                </a:solidFill>
              </a:rPr>
              <a:t> </a:t>
            </a:r>
            <a:r>
              <a:rPr lang="en-US" dirty="0">
                <a:solidFill>
                  <a:srgbClr val="81C8BD"/>
                </a:solidFill>
              </a:rPr>
              <a:t>and </a:t>
            </a:r>
            <a:r>
              <a:rPr lang="en-US" dirty="0">
                <a:solidFill>
                  <a:srgbClr val="FFC000"/>
                </a:solidFill>
              </a:rPr>
              <a:t>C++</a:t>
            </a:r>
            <a:r>
              <a:rPr lang="en-US" dirty="0">
                <a:solidFill>
                  <a:srgbClr val="81C8BD"/>
                </a:solidFill>
              </a:rPr>
              <a:t>; </a:t>
            </a:r>
            <a:r>
              <a:rPr lang="en-US" dirty="0" err="1">
                <a:solidFill>
                  <a:srgbClr val="81C8BD"/>
                </a:solidFill>
              </a:rPr>
              <a:t>orig</a:t>
            </a:r>
            <a:r>
              <a:rPr lang="en-US" dirty="0">
                <a:solidFill>
                  <a:srgbClr val="81C8BD"/>
                </a:solidFill>
              </a:rPr>
              <a:t> C        </a:t>
            </a:r>
            <a:r>
              <a:rPr lang="en-US" dirty="0" smtClean="0">
                <a:solidFill>
                  <a:srgbClr val="81C8BD"/>
                </a:solidFill>
              </a:rPr>
              <a:t>		OSes</a:t>
            </a:r>
            <a:r>
              <a:rPr lang="en-US" dirty="0">
                <a:solidFill>
                  <a:srgbClr val="81C8BD"/>
                </a:solidFill>
              </a:rPr>
              <a:t>, Games</a:t>
            </a:r>
          </a:p>
          <a:p>
            <a:pPr marL="0" indent="0">
              <a:spcBef>
                <a:spcPts val="600"/>
              </a:spcBef>
              <a:buNone/>
            </a:pPr>
            <a:r>
              <a:rPr lang="en-US" dirty="0">
                <a:solidFill>
                  <a:srgbClr val="81C8BD"/>
                </a:solidFill>
              </a:rPr>
              <a:t>Perl       </a:t>
            </a:r>
            <a:r>
              <a:rPr lang="en-US" dirty="0" smtClean="0">
                <a:solidFill>
                  <a:srgbClr val="81C8BD"/>
                </a:solidFill>
              </a:rPr>
              <a:t>		</a:t>
            </a:r>
            <a:r>
              <a:rPr lang="en-US" dirty="0" smtClean="0">
                <a:solidFill>
                  <a:srgbClr val="FF0000"/>
                </a:solidFill>
              </a:rPr>
              <a:t>C</a:t>
            </a:r>
            <a:r>
              <a:rPr lang="en-US" dirty="0" smtClean="0">
                <a:solidFill>
                  <a:srgbClr val="81C8BD"/>
                </a:solidFill>
              </a:rPr>
              <a:t>                        			"</a:t>
            </a:r>
            <a:r>
              <a:rPr lang="en-US" dirty="0">
                <a:solidFill>
                  <a:srgbClr val="81C8BD"/>
                </a:solidFill>
              </a:rPr>
              <a:t>Glue"/integration language</a:t>
            </a:r>
          </a:p>
          <a:p>
            <a:pPr marL="0" indent="0">
              <a:spcBef>
                <a:spcPts val="600"/>
              </a:spcBef>
              <a:buNone/>
            </a:pPr>
            <a:r>
              <a:rPr lang="en-US" dirty="0">
                <a:solidFill>
                  <a:srgbClr val="81C8BD"/>
                </a:solidFill>
              </a:rPr>
              <a:t>Python     </a:t>
            </a:r>
            <a:r>
              <a:rPr lang="en-US" dirty="0" smtClean="0">
                <a:solidFill>
                  <a:srgbClr val="81C8BD"/>
                </a:solidFill>
              </a:rPr>
              <a:t>	</a:t>
            </a:r>
            <a:r>
              <a:rPr lang="en-US" dirty="0" smtClean="0">
                <a:solidFill>
                  <a:srgbClr val="FF0000"/>
                </a:solidFill>
              </a:rPr>
              <a:t>C</a:t>
            </a:r>
            <a:r>
              <a:rPr lang="en-US" dirty="0" smtClean="0">
                <a:solidFill>
                  <a:srgbClr val="81C8BD"/>
                </a:solidFill>
              </a:rPr>
              <a:t>                        			applications</a:t>
            </a:r>
            <a:r>
              <a:rPr lang="en-US" dirty="0">
                <a:solidFill>
                  <a:srgbClr val="81C8BD"/>
                </a:solidFill>
              </a:rPr>
              <a:t>, middleware, integration, ML/AI</a:t>
            </a:r>
          </a:p>
          <a:p>
            <a:pPr marL="0" indent="0">
              <a:spcBef>
                <a:spcPts val="600"/>
              </a:spcBef>
              <a:buNone/>
            </a:pPr>
            <a:r>
              <a:rPr lang="en-US" dirty="0">
                <a:solidFill>
                  <a:srgbClr val="81C8BD"/>
                </a:solidFill>
              </a:rPr>
              <a:t>JavaScript </a:t>
            </a:r>
            <a:r>
              <a:rPr lang="en-US" dirty="0" smtClean="0">
                <a:solidFill>
                  <a:srgbClr val="81C8BD"/>
                </a:solidFill>
              </a:rPr>
              <a:t>	</a:t>
            </a:r>
            <a:r>
              <a:rPr lang="en-US" dirty="0" smtClean="0">
                <a:solidFill>
                  <a:srgbClr val="FF0000"/>
                </a:solidFill>
              </a:rPr>
              <a:t>C</a:t>
            </a:r>
            <a:r>
              <a:rPr lang="en-US" dirty="0" smtClean="0">
                <a:solidFill>
                  <a:srgbClr val="81C8BD"/>
                </a:solidFill>
              </a:rPr>
              <a:t>                        			website </a:t>
            </a:r>
            <a:r>
              <a:rPr lang="en-US" dirty="0">
                <a:solidFill>
                  <a:srgbClr val="81C8BD"/>
                </a:solidFill>
              </a:rPr>
              <a:t>client-side in browser</a:t>
            </a:r>
          </a:p>
          <a:p>
            <a:pPr marL="0" indent="0">
              <a:spcBef>
                <a:spcPts val="600"/>
              </a:spcBef>
              <a:buNone/>
            </a:pPr>
            <a:r>
              <a:rPr lang="en-US" dirty="0">
                <a:solidFill>
                  <a:srgbClr val="81C8BD"/>
                </a:solidFill>
              </a:rPr>
              <a:t>PHP        </a:t>
            </a:r>
            <a:r>
              <a:rPr lang="en-US" dirty="0" smtClean="0">
                <a:solidFill>
                  <a:srgbClr val="81C8BD"/>
                </a:solidFill>
              </a:rPr>
              <a:t>		</a:t>
            </a:r>
            <a:r>
              <a:rPr lang="en-US" dirty="0" smtClean="0">
                <a:solidFill>
                  <a:srgbClr val="FF0000"/>
                </a:solidFill>
              </a:rPr>
              <a:t>C</a:t>
            </a:r>
            <a:r>
              <a:rPr lang="en-US" dirty="0" smtClean="0">
                <a:solidFill>
                  <a:srgbClr val="81C8BD"/>
                </a:solidFill>
              </a:rPr>
              <a:t>                        			website </a:t>
            </a:r>
            <a:r>
              <a:rPr lang="en-US" dirty="0">
                <a:solidFill>
                  <a:srgbClr val="81C8BD"/>
                </a:solidFill>
              </a:rPr>
              <a:t>server-side</a:t>
            </a:r>
          </a:p>
          <a:p>
            <a:pPr marL="0" indent="0">
              <a:spcBef>
                <a:spcPts val="600"/>
              </a:spcBef>
              <a:buNone/>
            </a:pPr>
            <a:r>
              <a:rPr lang="en-US" dirty="0">
                <a:solidFill>
                  <a:srgbClr val="81C8BD"/>
                </a:solidFill>
              </a:rPr>
              <a:t>Ruby       </a:t>
            </a:r>
            <a:r>
              <a:rPr lang="en-US" dirty="0" smtClean="0">
                <a:solidFill>
                  <a:srgbClr val="81C8BD"/>
                </a:solidFill>
              </a:rPr>
              <a:t>		</a:t>
            </a:r>
            <a:r>
              <a:rPr lang="en-US" dirty="0" smtClean="0">
                <a:solidFill>
                  <a:srgbClr val="FF0000"/>
                </a:solidFill>
              </a:rPr>
              <a:t>C</a:t>
            </a:r>
            <a:endParaRPr lang="en-US" dirty="0">
              <a:solidFill>
                <a:srgbClr val="FF0000"/>
              </a:solidFill>
            </a:endParaRPr>
          </a:p>
          <a:p>
            <a:pPr marL="0" indent="0">
              <a:spcBef>
                <a:spcPts val="600"/>
              </a:spcBef>
              <a:buNone/>
            </a:pPr>
            <a:r>
              <a:rPr lang="en-US" dirty="0">
                <a:solidFill>
                  <a:srgbClr val="81C8BD"/>
                </a:solidFill>
              </a:rPr>
              <a:t>Java       </a:t>
            </a:r>
            <a:r>
              <a:rPr lang="en-US" dirty="0" smtClean="0">
                <a:solidFill>
                  <a:srgbClr val="81C8BD"/>
                </a:solidFill>
              </a:rPr>
              <a:t>		</a:t>
            </a:r>
            <a:r>
              <a:rPr lang="en-US" dirty="0" smtClean="0">
                <a:solidFill>
                  <a:srgbClr val="FFFF00"/>
                </a:solidFill>
              </a:rPr>
              <a:t>Java</a:t>
            </a:r>
            <a:r>
              <a:rPr lang="en-US" dirty="0" smtClean="0">
                <a:solidFill>
                  <a:srgbClr val="81C8BD"/>
                </a:solidFill>
              </a:rPr>
              <a:t> </a:t>
            </a:r>
            <a:r>
              <a:rPr lang="en-US" dirty="0">
                <a:solidFill>
                  <a:srgbClr val="81C8BD"/>
                </a:solidFill>
              </a:rPr>
              <a:t>(compiler), </a:t>
            </a:r>
            <a:r>
              <a:rPr lang="en-US" dirty="0">
                <a:solidFill>
                  <a:srgbClr val="FF0000"/>
                </a:solidFill>
              </a:rPr>
              <a:t>C</a:t>
            </a:r>
            <a:r>
              <a:rPr lang="en-US" dirty="0">
                <a:solidFill>
                  <a:srgbClr val="81C8BD"/>
                </a:solidFill>
              </a:rPr>
              <a:t> (JRE); </a:t>
            </a:r>
            <a:r>
              <a:rPr lang="en-US" dirty="0" err="1">
                <a:solidFill>
                  <a:srgbClr val="81C8BD"/>
                </a:solidFill>
              </a:rPr>
              <a:t>orig</a:t>
            </a:r>
            <a:r>
              <a:rPr lang="en-US" dirty="0">
                <a:solidFill>
                  <a:srgbClr val="81C8BD"/>
                </a:solidFill>
              </a:rPr>
              <a:t> C </a:t>
            </a:r>
            <a:r>
              <a:rPr lang="en-US" dirty="0" smtClean="0">
                <a:solidFill>
                  <a:srgbClr val="81C8BD"/>
                </a:solidFill>
              </a:rPr>
              <a:t>and some </a:t>
            </a:r>
            <a:r>
              <a:rPr lang="en-US" dirty="0">
                <a:solidFill>
                  <a:srgbClr val="81C8BD"/>
                </a:solidFill>
              </a:rPr>
              <a:t>C++ libs</a:t>
            </a:r>
          </a:p>
          <a:p>
            <a:pPr marL="0" indent="0">
              <a:spcBef>
                <a:spcPts val="600"/>
              </a:spcBef>
              <a:buNone/>
            </a:pPr>
            <a:r>
              <a:rPr lang="en-US" dirty="0">
                <a:solidFill>
                  <a:srgbClr val="81C8BD"/>
                </a:solidFill>
              </a:rPr>
              <a:t>                                   </a:t>
            </a:r>
            <a:r>
              <a:rPr lang="en-US" dirty="0" smtClean="0">
                <a:solidFill>
                  <a:srgbClr val="81C8BD"/>
                </a:solidFill>
              </a:rPr>
              <a:t>	   			applications</a:t>
            </a:r>
            <a:r>
              <a:rPr lang="en-US" dirty="0">
                <a:solidFill>
                  <a:srgbClr val="81C8BD"/>
                </a:solidFill>
              </a:rPr>
              <a:t>, middleware, Android apps</a:t>
            </a:r>
          </a:p>
          <a:p>
            <a:pPr marL="0" indent="0">
              <a:spcBef>
                <a:spcPts val="600"/>
              </a:spcBef>
              <a:buNone/>
            </a:pPr>
            <a:r>
              <a:rPr lang="en-US" dirty="0">
                <a:solidFill>
                  <a:srgbClr val="81C8BD"/>
                </a:solidFill>
              </a:rPr>
              <a:t>C#         </a:t>
            </a:r>
            <a:r>
              <a:rPr lang="en-US" dirty="0" smtClean="0">
                <a:solidFill>
                  <a:srgbClr val="81C8BD"/>
                </a:solidFill>
              </a:rPr>
              <a:t>		</a:t>
            </a:r>
            <a:r>
              <a:rPr lang="en-US" dirty="0" smtClean="0">
                <a:solidFill>
                  <a:srgbClr val="00B050"/>
                </a:solidFill>
              </a:rPr>
              <a:t>C</a:t>
            </a:r>
            <a:r>
              <a:rPr lang="en-US" dirty="0">
                <a:solidFill>
                  <a:srgbClr val="00B050"/>
                </a:solidFill>
              </a:rPr>
              <a:t>#</a:t>
            </a:r>
            <a:r>
              <a:rPr lang="en-US" dirty="0">
                <a:solidFill>
                  <a:srgbClr val="81C8BD"/>
                </a:solidFill>
              </a:rPr>
              <a:t>; </a:t>
            </a:r>
            <a:r>
              <a:rPr lang="en-US" dirty="0" err="1">
                <a:solidFill>
                  <a:srgbClr val="81C8BD"/>
                </a:solidFill>
              </a:rPr>
              <a:t>orig</a:t>
            </a:r>
            <a:r>
              <a:rPr lang="en-US" dirty="0">
                <a:solidFill>
                  <a:srgbClr val="81C8BD"/>
                </a:solidFill>
              </a:rPr>
              <a:t> C and C++       </a:t>
            </a:r>
            <a:r>
              <a:rPr lang="en-US" dirty="0" smtClean="0">
                <a:solidFill>
                  <a:srgbClr val="81C8BD"/>
                </a:solidFill>
              </a:rPr>
              <a:t>		MS-Windows applications</a:t>
            </a:r>
            <a:endParaRPr lang="en-US" dirty="0">
              <a:solidFill>
                <a:srgbClr val="81C8BD"/>
              </a:solidFill>
            </a:endParaRPr>
          </a:p>
          <a:p>
            <a:pPr marL="0" indent="0">
              <a:spcBef>
                <a:spcPts val="600"/>
              </a:spcBef>
              <a:buNone/>
            </a:pPr>
            <a:r>
              <a:rPr lang="en-US" dirty="0">
                <a:solidFill>
                  <a:srgbClr val="81C8BD"/>
                </a:solidFill>
              </a:rPr>
              <a:t>Kotlin     </a:t>
            </a:r>
            <a:r>
              <a:rPr lang="en-US" dirty="0" smtClean="0">
                <a:solidFill>
                  <a:srgbClr val="81C8BD"/>
                </a:solidFill>
              </a:rPr>
              <a:t>		</a:t>
            </a:r>
            <a:r>
              <a:rPr lang="en-US" dirty="0" smtClean="0">
                <a:solidFill>
                  <a:srgbClr val="FFFF00"/>
                </a:solidFill>
              </a:rPr>
              <a:t>Java</a:t>
            </a:r>
            <a:r>
              <a:rPr lang="en-US" dirty="0" smtClean="0">
                <a:solidFill>
                  <a:srgbClr val="81C8BD"/>
                </a:solidFill>
              </a:rPr>
              <a:t> </a:t>
            </a:r>
            <a:r>
              <a:rPr lang="en-US" dirty="0">
                <a:solidFill>
                  <a:srgbClr val="81C8BD"/>
                </a:solidFill>
              </a:rPr>
              <a:t>and </a:t>
            </a:r>
            <a:r>
              <a:rPr lang="en-US" dirty="0">
                <a:solidFill>
                  <a:srgbClr val="0070C0"/>
                </a:solidFill>
              </a:rPr>
              <a:t>Kotlin</a:t>
            </a:r>
            <a:r>
              <a:rPr lang="en-US" dirty="0">
                <a:solidFill>
                  <a:srgbClr val="81C8BD"/>
                </a:solidFill>
              </a:rPr>
              <a:t>; </a:t>
            </a:r>
            <a:r>
              <a:rPr lang="en-US" dirty="0" err="1">
                <a:solidFill>
                  <a:srgbClr val="81C8BD"/>
                </a:solidFill>
              </a:rPr>
              <a:t>orig</a:t>
            </a:r>
            <a:r>
              <a:rPr lang="en-US" dirty="0">
                <a:solidFill>
                  <a:srgbClr val="81C8BD"/>
                </a:solidFill>
              </a:rPr>
              <a:t> </a:t>
            </a:r>
            <a:r>
              <a:rPr lang="en-US" dirty="0" smtClean="0">
                <a:solidFill>
                  <a:srgbClr val="81C8BD"/>
                </a:solidFill>
              </a:rPr>
              <a:t>Java		applications</a:t>
            </a:r>
            <a:r>
              <a:rPr lang="en-US" dirty="0">
                <a:solidFill>
                  <a:srgbClr val="81C8BD"/>
                </a:solidFill>
              </a:rPr>
              <a:t>, Android apps</a:t>
            </a:r>
          </a:p>
          <a:p>
            <a:pPr marL="0" indent="0">
              <a:spcBef>
                <a:spcPts val="600"/>
              </a:spcBef>
              <a:buNone/>
            </a:pPr>
            <a:r>
              <a:rPr lang="en-US" dirty="0">
                <a:solidFill>
                  <a:srgbClr val="81C8BD"/>
                </a:solidFill>
              </a:rPr>
              <a:t>Go         </a:t>
            </a:r>
            <a:r>
              <a:rPr lang="en-US" dirty="0" smtClean="0">
                <a:solidFill>
                  <a:srgbClr val="81C8BD"/>
                </a:solidFill>
              </a:rPr>
              <a:t>		88</a:t>
            </a:r>
            <a:r>
              <a:rPr lang="en-US" dirty="0">
                <a:solidFill>
                  <a:srgbClr val="81C8BD"/>
                </a:solidFill>
              </a:rPr>
              <a:t>% </a:t>
            </a:r>
            <a:r>
              <a:rPr lang="en-US" dirty="0">
                <a:solidFill>
                  <a:srgbClr val="7030A0"/>
                </a:solidFill>
              </a:rPr>
              <a:t>Go</a:t>
            </a:r>
            <a:r>
              <a:rPr lang="en-US" dirty="0">
                <a:solidFill>
                  <a:srgbClr val="81C8BD"/>
                </a:solidFill>
              </a:rPr>
              <a:t>; </a:t>
            </a:r>
            <a:r>
              <a:rPr lang="en-US" dirty="0" err="1">
                <a:solidFill>
                  <a:srgbClr val="81C8BD"/>
                </a:solidFill>
              </a:rPr>
              <a:t>orig</a:t>
            </a:r>
            <a:r>
              <a:rPr lang="en-US" dirty="0">
                <a:solidFill>
                  <a:srgbClr val="81C8BD"/>
                </a:solidFill>
              </a:rPr>
              <a:t> was </a:t>
            </a:r>
            <a:r>
              <a:rPr lang="en-US" dirty="0" smtClean="0">
                <a:solidFill>
                  <a:srgbClr val="81C8BD"/>
                </a:solidFill>
              </a:rPr>
              <a:t>C     		applications</a:t>
            </a:r>
            <a:endParaRPr lang="en-US" dirty="0">
              <a:solidFill>
                <a:srgbClr val="81C8BD"/>
              </a:solidFill>
            </a:endParaRPr>
          </a:p>
          <a:p>
            <a:pPr marL="0" indent="0">
              <a:spcBef>
                <a:spcPts val="600"/>
              </a:spcBef>
              <a:buNone/>
            </a:pPr>
            <a:r>
              <a:rPr lang="en-US" dirty="0">
                <a:solidFill>
                  <a:srgbClr val="81C8BD"/>
                </a:solidFill>
              </a:rPr>
              <a:t>Rust       </a:t>
            </a:r>
            <a:r>
              <a:rPr lang="en-US" dirty="0" smtClean="0"/>
              <a:t>		</a:t>
            </a:r>
            <a:r>
              <a:rPr lang="en-US" b="1" dirty="0" smtClean="0"/>
              <a:t>Rust</a:t>
            </a:r>
            <a:r>
              <a:rPr lang="en-US" b="1" dirty="0">
                <a:solidFill>
                  <a:schemeClr val="tx1">
                    <a:lumMod val="50000"/>
                  </a:schemeClr>
                </a:solidFill>
              </a:rPr>
              <a:t>; </a:t>
            </a:r>
            <a:r>
              <a:rPr lang="en-US" b="1" dirty="0" err="1">
                <a:solidFill>
                  <a:schemeClr val="tx1">
                    <a:lumMod val="50000"/>
                  </a:schemeClr>
                </a:solidFill>
              </a:rPr>
              <a:t>orig</a:t>
            </a:r>
            <a:r>
              <a:rPr lang="en-US" b="1" dirty="0">
                <a:solidFill>
                  <a:schemeClr val="tx1">
                    <a:lumMod val="50000"/>
                  </a:schemeClr>
                </a:solidFill>
              </a:rPr>
              <a:t> </a:t>
            </a:r>
            <a:r>
              <a:rPr lang="en-US" b="1" dirty="0" err="1">
                <a:solidFill>
                  <a:schemeClr val="tx1">
                    <a:lumMod val="50000"/>
                  </a:schemeClr>
                </a:solidFill>
              </a:rPr>
              <a:t>OCaml</a:t>
            </a:r>
            <a:r>
              <a:rPr lang="en-US" dirty="0"/>
              <a:t>         </a:t>
            </a:r>
            <a:r>
              <a:rPr lang="en-US" dirty="0" smtClean="0"/>
              <a:t>		</a:t>
            </a:r>
            <a:r>
              <a:rPr lang="en-US" dirty="0" smtClean="0">
                <a:solidFill>
                  <a:srgbClr val="81C8BD"/>
                </a:solidFill>
              </a:rPr>
              <a:t>applications</a:t>
            </a:r>
            <a:r>
              <a:rPr lang="en-US" dirty="0">
                <a:solidFill>
                  <a:srgbClr val="81C8BD"/>
                </a:solidFill>
              </a:rPr>
              <a:t>, Linux Kernel (OS)</a:t>
            </a:r>
          </a:p>
          <a:p>
            <a:pPr marL="0" indent="0">
              <a:spcBef>
                <a:spcPts val="600"/>
              </a:spcBef>
              <a:buNone/>
            </a:pPr>
            <a:r>
              <a:rPr lang="en-US" dirty="0">
                <a:solidFill>
                  <a:srgbClr val="81C8BD"/>
                </a:solidFill>
              </a:rPr>
              <a:t>Swift      </a:t>
            </a:r>
            <a:r>
              <a:rPr lang="en-US" dirty="0" smtClean="0">
                <a:solidFill>
                  <a:srgbClr val="81C8BD"/>
                </a:solidFill>
              </a:rPr>
              <a:t>		50</a:t>
            </a:r>
            <a:r>
              <a:rPr lang="en-US" dirty="0">
                <a:solidFill>
                  <a:srgbClr val="81C8BD"/>
                </a:solidFill>
              </a:rPr>
              <a:t>% </a:t>
            </a:r>
            <a:r>
              <a:rPr lang="en-US" dirty="0">
                <a:solidFill>
                  <a:srgbClr val="FFC000"/>
                </a:solidFill>
              </a:rPr>
              <a:t>C++</a:t>
            </a:r>
            <a:r>
              <a:rPr lang="en-US" dirty="0">
                <a:solidFill>
                  <a:srgbClr val="81C8BD"/>
                </a:solidFill>
              </a:rPr>
              <a:t>, 5% </a:t>
            </a:r>
            <a:r>
              <a:rPr lang="en-US" dirty="0">
                <a:solidFill>
                  <a:srgbClr val="FF0000"/>
                </a:solidFill>
              </a:rPr>
              <a:t>C</a:t>
            </a:r>
            <a:r>
              <a:rPr lang="en-US" dirty="0">
                <a:solidFill>
                  <a:srgbClr val="81C8BD"/>
                </a:solidFill>
              </a:rPr>
              <a:t>, 41% </a:t>
            </a:r>
            <a:r>
              <a:rPr lang="en-US" dirty="0">
                <a:solidFill>
                  <a:schemeClr val="accent5">
                    <a:lumMod val="60000"/>
                    <a:lumOff val="40000"/>
                  </a:schemeClr>
                </a:solidFill>
              </a:rPr>
              <a:t>Swift</a:t>
            </a:r>
            <a:r>
              <a:rPr lang="en-US" dirty="0">
                <a:solidFill>
                  <a:srgbClr val="81C8BD"/>
                </a:solidFill>
              </a:rPr>
              <a:t> </a:t>
            </a:r>
            <a:r>
              <a:rPr lang="en-US" dirty="0" smtClean="0">
                <a:solidFill>
                  <a:srgbClr val="81C8BD"/>
                </a:solidFill>
              </a:rPr>
              <a:t>(</a:t>
            </a:r>
            <a:r>
              <a:rPr lang="en-US" dirty="0" err="1" smtClean="0">
                <a:solidFill>
                  <a:srgbClr val="81C8BD"/>
                </a:solidFill>
              </a:rPr>
              <a:t>std</a:t>
            </a:r>
            <a:r>
              <a:rPr lang="en-US" dirty="0" smtClean="0">
                <a:solidFill>
                  <a:srgbClr val="81C8BD"/>
                </a:solidFill>
              </a:rPr>
              <a:t> </a:t>
            </a:r>
            <a:r>
              <a:rPr lang="en-US" dirty="0">
                <a:solidFill>
                  <a:srgbClr val="81C8BD"/>
                </a:solidFill>
              </a:rPr>
              <a:t>lib)  </a:t>
            </a:r>
            <a:r>
              <a:rPr lang="en-US" dirty="0" smtClean="0">
                <a:solidFill>
                  <a:srgbClr val="81C8BD"/>
                </a:solidFill>
              </a:rPr>
              <a:t>	iPhone/iPad apps, </a:t>
            </a:r>
            <a:r>
              <a:rPr lang="en-US" dirty="0" err="1" smtClean="0">
                <a:solidFill>
                  <a:srgbClr val="81C8BD"/>
                </a:solidFill>
              </a:rPr>
              <a:t>MacOS</a:t>
            </a:r>
            <a:r>
              <a:rPr lang="en-US" dirty="0" smtClean="0">
                <a:solidFill>
                  <a:srgbClr val="81C8BD"/>
                </a:solidFill>
              </a:rPr>
              <a:t> applications</a:t>
            </a:r>
            <a:endParaRPr lang="en-US" dirty="0">
              <a:solidFill>
                <a:srgbClr val="81C8BD"/>
              </a:solidFill>
            </a:endParaRPr>
          </a:p>
          <a:p>
            <a:pPr marL="0" indent="0">
              <a:buNone/>
            </a:pPr>
            <a:endParaRPr lang="en-US" dirty="0"/>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43</a:t>
            </a:fld>
            <a:endParaRPr lang="en-US"/>
          </a:p>
        </p:txBody>
      </p:sp>
    </p:spTree>
    <p:extLst>
      <p:ext uri="{BB962C8B-B14F-4D97-AF65-F5344CB8AC3E}">
        <p14:creationId xmlns:p14="http://schemas.microsoft.com/office/powerpoint/2010/main" val="13443317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Languages Used to write OSes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800" dirty="0" smtClean="0">
                <a:solidFill>
                  <a:srgbClr val="F8A28B"/>
                </a:solidFill>
              </a:rPr>
              <a:t>OS		Written </a:t>
            </a:r>
            <a:r>
              <a:rPr lang="en-US" sz="1800" dirty="0">
                <a:solidFill>
                  <a:srgbClr val="F8A28B"/>
                </a:solidFill>
              </a:rPr>
              <a:t>in                </a:t>
            </a:r>
          </a:p>
          <a:p>
            <a:pPr marL="0" indent="0">
              <a:spcBef>
                <a:spcPts val="600"/>
              </a:spcBef>
              <a:buNone/>
            </a:pPr>
            <a:r>
              <a:rPr lang="en-US" sz="1800" dirty="0" smtClean="0">
                <a:solidFill>
                  <a:srgbClr val="81C8BD"/>
                </a:solidFill>
              </a:rPr>
              <a:t>Android    	- </a:t>
            </a:r>
            <a:r>
              <a:rPr lang="en-US" sz="1800" dirty="0">
                <a:solidFill>
                  <a:srgbClr val="81C8BD"/>
                </a:solidFill>
              </a:rPr>
              <a:t>mostly</a:t>
            </a:r>
            <a:r>
              <a:rPr lang="en-US" sz="1800" dirty="0">
                <a:solidFill>
                  <a:srgbClr val="686EA0"/>
                </a:solidFill>
              </a:rPr>
              <a:t> </a:t>
            </a:r>
            <a:r>
              <a:rPr lang="en-US" sz="1800" dirty="0">
                <a:solidFill>
                  <a:srgbClr val="FF0000"/>
                </a:solidFill>
              </a:rPr>
              <a:t>C</a:t>
            </a:r>
            <a:r>
              <a:rPr lang="en-US" sz="1800" dirty="0">
                <a:solidFill>
                  <a:srgbClr val="81C8BD"/>
                </a:solidFill>
              </a:rPr>
              <a:t>, then a layer of </a:t>
            </a:r>
            <a:r>
              <a:rPr lang="en-US" sz="1800" dirty="0">
                <a:solidFill>
                  <a:srgbClr val="FFFF00"/>
                </a:solidFill>
              </a:rPr>
              <a:t>Java</a:t>
            </a:r>
            <a:r>
              <a:rPr lang="en-US" sz="1800" dirty="0">
                <a:solidFill>
                  <a:srgbClr val="81C8BD"/>
                </a:solidFill>
              </a:rPr>
              <a:t>, apps in </a:t>
            </a:r>
            <a:r>
              <a:rPr lang="en-US" sz="1800" dirty="0">
                <a:solidFill>
                  <a:srgbClr val="FFFF00"/>
                </a:solidFill>
              </a:rPr>
              <a:t>Java</a:t>
            </a:r>
            <a:r>
              <a:rPr lang="en-US" sz="1800" dirty="0">
                <a:solidFill>
                  <a:srgbClr val="686EA0"/>
                </a:solidFill>
              </a:rPr>
              <a:t> </a:t>
            </a:r>
            <a:r>
              <a:rPr lang="en-US" sz="1800" dirty="0">
                <a:solidFill>
                  <a:srgbClr val="81C8BD"/>
                </a:solidFill>
              </a:rPr>
              <a:t>and</a:t>
            </a:r>
            <a:r>
              <a:rPr lang="en-US" sz="1800" dirty="0">
                <a:solidFill>
                  <a:srgbClr val="686EA0"/>
                </a:solidFill>
              </a:rPr>
              <a:t> </a:t>
            </a:r>
            <a:r>
              <a:rPr lang="en-US" sz="1800" dirty="0">
                <a:solidFill>
                  <a:srgbClr val="0070C0"/>
                </a:solidFill>
              </a:rPr>
              <a:t>Kotlin</a:t>
            </a:r>
          </a:p>
          <a:p>
            <a:pPr marL="0" indent="0">
              <a:spcBef>
                <a:spcPts val="600"/>
              </a:spcBef>
              <a:buNone/>
            </a:pPr>
            <a:r>
              <a:rPr lang="en-US" sz="1800" dirty="0">
                <a:solidFill>
                  <a:srgbClr val="81C8BD"/>
                </a:solidFill>
              </a:rPr>
              <a:t>iOS        </a:t>
            </a:r>
            <a:r>
              <a:rPr lang="en-US" sz="1800" dirty="0" smtClean="0">
                <a:solidFill>
                  <a:srgbClr val="81C8BD"/>
                </a:solidFill>
              </a:rPr>
              <a:t>		- </a:t>
            </a:r>
            <a:r>
              <a:rPr lang="en-US" sz="1800" dirty="0">
                <a:solidFill>
                  <a:srgbClr val="FF0000"/>
                </a:solidFill>
              </a:rPr>
              <a:t>C</a:t>
            </a:r>
            <a:r>
              <a:rPr lang="en-US" sz="1800" dirty="0">
                <a:solidFill>
                  <a:srgbClr val="81C8BD"/>
                </a:solidFill>
              </a:rPr>
              <a:t>,</a:t>
            </a:r>
            <a:r>
              <a:rPr lang="en-US" sz="1800" dirty="0">
                <a:solidFill>
                  <a:srgbClr val="686EA0"/>
                </a:solidFill>
              </a:rPr>
              <a:t> </a:t>
            </a:r>
            <a:r>
              <a:rPr lang="en-US" sz="1800" dirty="0">
                <a:solidFill>
                  <a:srgbClr val="FFC000"/>
                </a:solidFill>
              </a:rPr>
              <a:t>C++</a:t>
            </a:r>
            <a:r>
              <a:rPr lang="en-US" sz="1800" dirty="0">
                <a:solidFill>
                  <a:srgbClr val="81C8BD"/>
                </a:solidFill>
              </a:rPr>
              <a:t>,</a:t>
            </a:r>
            <a:r>
              <a:rPr lang="en-US" sz="1800" dirty="0">
                <a:solidFill>
                  <a:srgbClr val="686EA0"/>
                </a:solidFill>
              </a:rPr>
              <a:t> </a:t>
            </a:r>
            <a:r>
              <a:rPr lang="en-US" sz="1800" dirty="0">
                <a:solidFill>
                  <a:srgbClr val="81C8BD"/>
                </a:solidFill>
              </a:rPr>
              <a:t>Objective C, Swift, Assembly</a:t>
            </a:r>
          </a:p>
          <a:p>
            <a:pPr marL="0" indent="0">
              <a:spcBef>
                <a:spcPts val="600"/>
              </a:spcBef>
              <a:buNone/>
            </a:pPr>
            <a:r>
              <a:rPr lang="en-US" sz="1800" dirty="0">
                <a:solidFill>
                  <a:srgbClr val="81C8BD"/>
                </a:solidFill>
              </a:rPr>
              <a:t>Linux      </a:t>
            </a:r>
            <a:r>
              <a:rPr lang="en-US" sz="1800" dirty="0" smtClean="0">
                <a:solidFill>
                  <a:srgbClr val="81C8BD"/>
                </a:solidFill>
              </a:rPr>
              <a:t>		- </a:t>
            </a:r>
            <a:r>
              <a:rPr lang="en-US" sz="1800" dirty="0">
                <a:solidFill>
                  <a:srgbClr val="FF0000"/>
                </a:solidFill>
              </a:rPr>
              <a:t>C</a:t>
            </a:r>
            <a:r>
              <a:rPr lang="en-US" sz="1800" dirty="0">
                <a:solidFill>
                  <a:srgbClr val="81C8BD"/>
                </a:solidFill>
              </a:rPr>
              <a:t>, </a:t>
            </a:r>
            <a:r>
              <a:rPr lang="en-US" sz="1800" dirty="0" smtClean="0">
                <a:solidFill>
                  <a:srgbClr val="81C8BD"/>
                </a:solidFill>
              </a:rPr>
              <a:t>small </a:t>
            </a:r>
            <a:r>
              <a:rPr lang="en-US" sz="1800" dirty="0">
                <a:solidFill>
                  <a:srgbClr val="81C8BD"/>
                </a:solidFill>
              </a:rPr>
              <a:t>amount of Assembly, now adding </a:t>
            </a:r>
            <a:r>
              <a:rPr lang="en-US" sz="1800" dirty="0" smtClean="0">
                <a:solidFill>
                  <a:srgbClr val="81C8BD"/>
                </a:solidFill>
              </a:rPr>
              <a:t>some</a:t>
            </a:r>
            <a:r>
              <a:rPr lang="en-US" sz="1800" dirty="0" smtClean="0">
                <a:solidFill>
                  <a:srgbClr val="686EA0"/>
                </a:solidFill>
              </a:rPr>
              <a:t> </a:t>
            </a:r>
            <a:r>
              <a:rPr lang="en-US" sz="1800" dirty="0"/>
              <a:t>Rust</a:t>
            </a:r>
          </a:p>
          <a:p>
            <a:pPr marL="0" indent="0">
              <a:spcBef>
                <a:spcPts val="600"/>
              </a:spcBef>
              <a:buNone/>
            </a:pPr>
            <a:r>
              <a:rPr lang="en-US" sz="1800" dirty="0" err="1">
                <a:solidFill>
                  <a:srgbClr val="81C8BD"/>
                </a:solidFill>
              </a:rPr>
              <a:t>MacOS</a:t>
            </a:r>
            <a:r>
              <a:rPr lang="en-US" sz="1800" dirty="0">
                <a:solidFill>
                  <a:srgbClr val="81C8BD"/>
                </a:solidFill>
              </a:rPr>
              <a:t>      </a:t>
            </a:r>
            <a:r>
              <a:rPr lang="en-US" sz="1800" dirty="0" smtClean="0">
                <a:solidFill>
                  <a:srgbClr val="81C8BD"/>
                </a:solidFill>
              </a:rPr>
              <a:t>	- </a:t>
            </a:r>
            <a:r>
              <a:rPr lang="en-US" sz="1800" dirty="0">
                <a:solidFill>
                  <a:srgbClr val="FF0000"/>
                </a:solidFill>
              </a:rPr>
              <a:t>C</a:t>
            </a:r>
            <a:r>
              <a:rPr lang="en-US" sz="1800" dirty="0">
                <a:solidFill>
                  <a:srgbClr val="81C8BD"/>
                </a:solidFill>
              </a:rPr>
              <a:t>,</a:t>
            </a:r>
            <a:r>
              <a:rPr lang="en-US" sz="1800" dirty="0">
                <a:solidFill>
                  <a:srgbClr val="686EA0"/>
                </a:solidFill>
              </a:rPr>
              <a:t> </a:t>
            </a:r>
            <a:r>
              <a:rPr lang="en-US" sz="1800" dirty="0">
                <a:solidFill>
                  <a:srgbClr val="FFC000"/>
                </a:solidFill>
              </a:rPr>
              <a:t>C++</a:t>
            </a:r>
            <a:r>
              <a:rPr lang="en-US" sz="1800" dirty="0">
                <a:solidFill>
                  <a:srgbClr val="81C8BD"/>
                </a:solidFill>
              </a:rPr>
              <a:t>,</a:t>
            </a:r>
            <a:r>
              <a:rPr lang="en-US" sz="1800" dirty="0">
                <a:solidFill>
                  <a:srgbClr val="686EA0"/>
                </a:solidFill>
              </a:rPr>
              <a:t> </a:t>
            </a:r>
            <a:r>
              <a:rPr lang="en-US" sz="1800" dirty="0">
                <a:solidFill>
                  <a:srgbClr val="81C8BD"/>
                </a:solidFill>
              </a:rPr>
              <a:t>Objective C, Swift, Assembly</a:t>
            </a:r>
          </a:p>
          <a:p>
            <a:pPr marL="0" indent="0">
              <a:spcBef>
                <a:spcPts val="600"/>
              </a:spcBef>
              <a:buNone/>
            </a:pPr>
            <a:r>
              <a:rPr lang="en-US" sz="1800" dirty="0">
                <a:solidFill>
                  <a:srgbClr val="81C8BD"/>
                </a:solidFill>
              </a:rPr>
              <a:t>Windows    </a:t>
            </a:r>
            <a:r>
              <a:rPr lang="en-US" sz="1800" dirty="0" smtClean="0">
                <a:solidFill>
                  <a:srgbClr val="81C8BD"/>
                </a:solidFill>
              </a:rPr>
              <a:t>	- </a:t>
            </a:r>
            <a:r>
              <a:rPr lang="en-US" sz="1800" dirty="0">
                <a:solidFill>
                  <a:srgbClr val="FF0000"/>
                </a:solidFill>
              </a:rPr>
              <a:t>C</a:t>
            </a:r>
            <a:r>
              <a:rPr lang="en-US" sz="1800" dirty="0">
                <a:solidFill>
                  <a:srgbClr val="81C8BD"/>
                </a:solidFill>
              </a:rPr>
              <a:t>,</a:t>
            </a:r>
            <a:r>
              <a:rPr lang="en-US" sz="1800" dirty="0">
                <a:solidFill>
                  <a:srgbClr val="686EA0"/>
                </a:solidFill>
              </a:rPr>
              <a:t> </a:t>
            </a:r>
            <a:r>
              <a:rPr lang="en-US" sz="1800" dirty="0">
                <a:solidFill>
                  <a:srgbClr val="FFC000"/>
                </a:solidFill>
              </a:rPr>
              <a:t>C++</a:t>
            </a:r>
            <a:r>
              <a:rPr lang="en-US" sz="1800" dirty="0">
                <a:solidFill>
                  <a:srgbClr val="81C8BD"/>
                </a:solidFill>
              </a:rPr>
              <a:t>,</a:t>
            </a:r>
            <a:r>
              <a:rPr lang="en-US" sz="1800" dirty="0">
                <a:solidFill>
                  <a:srgbClr val="686EA0"/>
                </a:solidFill>
              </a:rPr>
              <a:t> </a:t>
            </a:r>
            <a:r>
              <a:rPr lang="en-US" sz="1800" dirty="0">
                <a:solidFill>
                  <a:srgbClr val="00B050"/>
                </a:solidFill>
              </a:rPr>
              <a:t>C#</a:t>
            </a:r>
            <a:r>
              <a:rPr lang="en-US" sz="1800" dirty="0">
                <a:solidFill>
                  <a:srgbClr val="81C8BD"/>
                </a:solidFill>
              </a:rPr>
              <a:t>,</a:t>
            </a:r>
            <a:r>
              <a:rPr lang="en-US" sz="1800" dirty="0">
                <a:solidFill>
                  <a:srgbClr val="686EA0"/>
                </a:solidFill>
              </a:rPr>
              <a:t> </a:t>
            </a:r>
            <a:r>
              <a:rPr lang="en-US" sz="1800" dirty="0" smtClean="0">
                <a:solidFill>
                  <a:srgbClr val="81C8BD"/>
                </a:solidFill>
              </a:rPr>
              <a:t>Assembly</a:t>
            </a:r>
          </a:p>
          <a:p>
            <a:pPr marL="0" indent="0">
              <a:spcBef>
                <a:spcPts val="600"/>
              </a:spcBef>
              <a:buNone/>
            </a:pPr>
            <a:endParaRPr lang="en-US" sz="1800" dirty="0">
              <a:solidFill>
                <a:srgbClr val="81C8BD"/>
              </a:solidFill>
            </a:endParaRPr>
          </a:p>
          <a:p>
            <a:pPr marL="0" indent="0">
              <a:spcBef>
                <a:spcPts val="600"/>
              </a:spcBef>
              <a:buNone/>
            </a:pPr>
            <a:endParaRPr lang="en-US" sz="1800" dirty="0">
              <a:solidFill>
                <a:srgbClr val="81C8BD"/>
              </a:solidFill>
            </a:endParaRPr>
          </a:p>
          <a:p>
            <a:pPr marL="0" indent="0">
              <a:spcBef>
                <a:spcPts val="600"/>
              </a:spcBef>
              <a:buNone/>
            </a:pPr>
            <a:endParaRPr lang="en-US" sz="1800" dirty="0" smtClean="0">
              <a:solidFill>
                <a:srgbClr val="81C8BD"/>
              </a:solidFill>
            </a:endParaRPr>
          </a:p>
          <a:p>
            <a:pPr marL="0" indent="0">
              <a:spcBef>
                <a:spcPts val="600"/>
              </a:spcBef>
              <a:buNone/>
            </a:pPr>
            <a:r>
              <a:rPr lang="en-US" sz="1800" dirty="0" smtClean="0">
                <a:solidFill>
                  <a:srgbClr val="F8A28B"/>
                </a:solidFill>
              </a:rPr>
              <a:t>(Before C, most OSes and languages were written in Assembly)</a:t>
            </a:r>
            <a:endParaRPr lang="en-US" sz="1800" dirty="0">
              <a:solidFill>
                <a:srgbClr val="F8A28B"/>
              </a:solidFill>
            </a:endParaRPr>
          </a:p>
          <a:p>
            <a:pPr marL="0" indent="0">
              <a:spcBef>
                <a:spcPts val="600"/>
              </a:spcBef>
              <a:buNone/>
            </a:pPr>
            <a:endParaRPr 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0824" y="2120456"/>
            <a:ext cx="3415792" cy="2561844"/>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44</a:t>
            </a:fld>
            <a:endParaRPr lang="en-US"/>
          </a:p>
        </p:txBody>
      </p:sp>
    </p:spTree>
    <p:extLst>
      <p:ext uri="{BB962C8B-B14F-4D97-AF65-F5344CB8AC3E}">
        <p14:creationId xmlns:p14="http://schemas.microsoft.com/office/powerpoint/2010/main" val="29161951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Brief </a:t>
            </a:r>
            <a:r>
              <a:rPr lang="en-US" dirty="0" smtClean="0">
                <a:solidFill>
                  <a:srgbClr val="ECDA2D"/>
                </a:solidFill>
                <a:latin typeface="Bahnschrift SemiBold SemiConden" panose="020B0502040204020203" pitchFamily="34" charset="0"/>
              </a:rPr>
              <a:t>considerations in choosing your language</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a:spcBef>
                <a:spcPts val="600"/>
              </a:spcBef>
            </a:pPr>
            <a:r>
              <a:rPr lang="en-US" sz="1800" dirty="0" smtClean="0">
                <a:solidFill>
                  <a:srgbClr val="81C8BD"/>
                </a:solidFill>
              </a:rPr>
              <a:t>For </a:t>
            </a:r>
            <a:r>
              <a:rPr lang="en-US" sz="1800" dirty="0">
                <a:solidFill>
                  <a:srgbClr val="81C8BD"/>
                </a:solidFill>
              </a:rPr>
              <a:t>certain tasks it is easy: JavaScript/frameworks for browser; PHP, Python/Frameworks for </a:t>
            </a:r>
            <a:r>
              <a:rPr lang="en-US" sz="1800" dirty="0" smtClean="0">
                <a:solidFill>
                  <a:srgbClr val="81C8BD"/>
                </a:solidFill>
              </a:rPr>
              <a:t>back-end</a:t>
            </a:r>
            <a:endParaRPr lang="en-US" sz="1800" dirty="0">
              <a:solidFill>
                <a:srgbClr val="81C8BD"/>
              </a:solidFill>
            </a:endParaRPr>
          </a:p>
          <a:p>
            <a:pPr>
              <a:spcBef>
                <a:spcPts val="600"/>
              </a:spcBef>
            </a:pPr>
            <a:r>
              <a:rPr lang="en-US" sz="1800" dirty="0">
                <a:solidFill>
                  <a:srgbClr val="81C8BD"/>
                </a:solidFill>
              </a:rPr>
              <a:t>For others the choice is more nuanced</a:t>
            </a:r>
          </a:p>
          <a:p>
            <a:pPr>
              <a:spcBef>
                <a:spcPts val="600"/>
              </a:spcBef>
            </a:pPr>
            <a:r>
              <a:rPr lang="en-US" sz="1800" dirty="0" smtClean="0">
                <a:solidFill>
                  <a:srgbClr val="81C8BD"/>
                </a:solidFill>
              </a:rPr>
              <a:t>Whether we </a:t>
            </a:r>
            <a:r>
              <a:rPr lang="en-US" sz="1800" b="1" u="sng" dirty="0" smtClean="0">
                <a:solidFill>
                  <a:srgbClr val="81C8BD"/>
                </a:solidFill>
              </a:rPr>
              <a:t>can</a:t>
            </a:r>
            <a:r>
              <a:rPr lang="en-US" sz="1800" dirty="0" smtClean="0">
                <a:solidFill>
                  <a:srgbClr val="81C8BD"/>
                </a:solidFill>
              </a:rPr>
              <a:t> use or </a:t>
            </a:r>
            <a:r>
              <a:rPr lang="en-US" sz="1800" b="1" u="sng" dirty="0" smtClean="0">
                <a:solidFill>
                  <a:srgbClr val="81C8BD"/>
                </a:solidFill>
              </a:rPr>
              <a:t>want</a:t>
            </a:r>
            <a:r>
              <a:rPr lang="en-US" sz="1800" dirty="0" smtClean="0">
                <a:solidFill>
                  <a:srgbClr val="81C8BD"/>
                </a:solidFill>
              </a:rPr>
              <a:t> to use Interpreted</a:t>
            </a:r>
            <a:r>
              <a:rPr lang="en-US" sz="1800" dirty="0">
                <a:solidFill>
                  <a:srgbClr val="81C8BD"/>
                </a:solidFill>
              </a:rPr>
              <a:t>, Compiled binary, </a:t>
            </a:r>
            <a:r>
              <a:rPr lang="en-US" sz="1800" dirty="0" smtClean="0">
                <a:solidFill>
                  <a:srgbClr val="81C8BD"/>
                </a:solidFill>
              </a:rPr>
              <a:t>or Compiled </a:t>
            </a:r>
            <a:r>
              <a:rPr lang="en-US" sz="1800" dirty="0">
                <a:solidFill>
                  <a:srgbClr val="81C8BD"/>
                </a:solidFill>
              </a:rPr>
              <a:t>bytecode</a:t>
            </a:r>
          </a:p>
          <a:p>
            <a:pPr>
              <a:spcBef>
                <a:spcPts val="600"/>
              </a:spcBef>
            </a:pPr>
            <a:r>
              <a:rPr lang="en-US" sz="1800" dirty="0">
                <a:solidFill>
                  <a:srgbClr val="F8A28B"/>
                </a:solidFill>
              </a:rPr>
              <a:t>3 Factors that Help in choosing language(s) to use:</a:t>
            </a:r>
          </a:p>
          <a:p>
            <a:pPr lvl="1">
              <a:spcBef>
                <a:spcPts val="600"/>
              </a:spcBef>
              <a:buFont typeface="Courier New" panose="02070309020205020404" pitchFamily="49" charset="0"/>
              <a:buChar char="o"/>
            </a:pPr>
            <a:r>
              <a:rPr lang="en-US" sz="1600" dirty="0" smtClean="0">
                <a:solidFill>
                  <a:srgbClr val="81C8BD"/>
                </a:solidFill>
              </a:rPr>
              <a:t>Platform</a:t>
            </a:r>
            <a:r>
              <a:rPr lang="en-US" sz="1600" dirty="0">
                <a:solidFill>
                  <a:srgbClr val="81C8BD"/>
                </a:solidFill>
              </a:rPr>
              <a:t>, OS</a:t>
            </a:r>
          </a:p>
          <a:p>
            <a:pPr lvl="1">
              <a:spcBef>
                <a:spcPts val="600"/>
              </a:spcBef>
              <a:buFont typeface="Courier New" panose="02070309020205020404" pitchFamily="49" charset="0"/>
              <a:buChar char="o"/>
            </a:pPr>
            <a:r>
              <a:rPr lang="en-US" sz="1600" dirty="0" smtClean="0">
                <a:solidFill>
                  <a:srgbClr val="81C8BD"/>
                </a:solidFill>
              </a:rPr>
              <a:t>Languages </a:t>
            </a:r>
            <a:r>
              <a:rPr lang="en-US" sz="1600" dirty="0">
                <a:solidFill>
                  <a:srgbClr val="81C8BD"/>
                </a:solidFill>
              </a:rPr>
              <a:t>used by type of program, industry</a:t>
            </a:r>
          </a:p>
          <a:p>
            <a:pPr lvl="1">
              <a:spcBef>
                <a:spcPts val="600"/>
              </a:spcBef>
              <a:buFont typeface="Courier New" panose="02070309020205020404" pitchFamily="49" charset="0"/>
              <a:buChar char="o"/>
            </a:pPr>
            <a:r>
              <a:rPr lang="en-US" sz="1600" dirty="0" smtClean="0">
                <a:solidFill>
                  <a:srgbClr val="81C8BD"/>
                </a:solidFill>
              </a:rPr>
              <a:t>Preference </a:t>
            </a:r>
            <a:r>
              <a:rPr lang="en-US" sz="1600" dirty="0">
                <a:solidFill>
                  <a:srgbClr val="81C8BD"/>
                </a:solidFill>
              </a:rPr>
              <a:t>of language style, vulnerabilities, features</a:t>
            </a:r>
          </a:p>
          <a:p>
            <a:pPr>
              <a:spcBef>
                <a:spcPts val="600"/>
              </a:spcBef>
            </a:pPr>
            <a:r>
              <a:rPr lang="en-US" sz="1800" dirty="0">
                <a:solidFill>
                  <a:srgbClr val="F8A28B"/>
                </a:solidFill>
              </a:rPr>
              <a:t>D.J.'s Picks:</a:t>
            </a:r>
          </a:p>
          <a:p>
            <a:pPr lvl="1">
              <a:spcBef>
                <a:spcPts val="600"/>
              </a:spcBef>
              <a:buFont typeface="Wingdings" panose="05000000000000000000" pitchFamily="2" charset="2"/>
              <a:buChar char="ü"/>
            </a:pPr>
            <a:r>
              <a:rPr lang="en-US" sz="1600" dirty="0" smtClean="0">
                <a:solidFill>
                  <a:srgbClr val="81C8BD"/>
                </a:solidFill>
              </a:rPr>
              <a:t>(</a:t>
            </a:r>
            <a:r>
              <a:rPr lang="en-US" sz="1600" dirty="0">
                <a:solidFill>
                  <a:srgbClr val="81C8BD"/>
                </a:solidFill>
              </a:rPr>
              <a:t>beginner) PHP from </a:t>
            </a:r>
            <a:r>
              <a:rPr lang="en-US" sz="1600" dirty="0" smtClean="0">
                <a:solidFill>
                  <a:srgbClr val="81C8BD"/>
                </a:solidFill>
              </a:rPr>
              <a:t>command line or Ruby; </a:t>
            </a:r>
            <a:r>
              <a:rPr lang="en-US" sz="1600" dirty="0" err="1" smtClean="0">
                <a:solidFill>
                  <a:srgbClr val="81C8BD"/>
                </a:solidFill>
              </a:rPr>
              <a:t>Kotlin</a:t>
            </a:r>
            <a:r>
              <a:rPr lang="en-US" sz="1600" dirty="0" smtClean="0">
                <a:solidFill>
                  <a:srgbClr val="81C8BD"/>
                </a:solidFill>
              </a:rPr>
              <a:t> or Python as a second or third language</a:t>
            </a:r>
            <a:endParaRPr lang="en-US" sz="1600" dirty="0">
              <a:solidFill>
                <a:srgbClr val="81C8BD"/>
              </a:solidFill>
            </a:endParaRPr>
          </a:p>
          <a:p>
            <a:pPr lvl="1">
              <a:spcBef>
                <a:spcPts val="600"/>
              </a:spcBef>
              <a:buFont typeface="Wingdings" panose="05000000000000000000" pitchFamily="2" charset="2"/>
              <a:buChar char="ü"/>
            </a:pPr>
            <a:r>
              <a:rPr lang="en-US" sz="1600" dirty="0" smtClean="0">
                <a:solidFill>
                  <a:srgbClr val="81C8BD"/>
                </a:solidFill>
              </a:rPr>
              <a:t>(</a:t>
            </a:r>
            <a:r>
              <a:rPr lang="en-US" sz="1600" dirty="0">
                <a:solidFill>
                  <a:srgbClr val="81C8BD"/>
                </a:solidFill>
              </a:rPr>
              <a:t>then) C</a:t>
            </a:r>
          </a:p>
          <a:p>
            <a:pPr lvl="1">
              <a:spcBef>
                <a:spcPts val="600"/>
              </a:spcBef>
              <a:buFont typeface="Wingdings" panose="05000000000000000000" pitchFamily="2" charset="2"/>
              <a:buChar char="ü"/>
            </a:pPr>
            <a:r>
              <a:rPr lang="en-US" sz="1600" dirty="0" smtClean="0">
                <a:solidFill>
                  <a:srgbClr val="81C8BD"/>
                </a:solidFill>
              </a:rPr>
              <a:t>(</a:t>
            </a:r>
            <a:r>
              <a:rPr lang="en-US" sz="1600" dirty="0">
                <a:solidFill>
                  <a:srgbClr val="81C8BD"/>
                </a:solidFill>
              </a:rPr>
              <a:t>followed by) Go or Rust</a:t>
            </a:r>
          </a:p>
          <a:p>
            <a:pPr>
              <a:spcBef>
                <a:spcPts val="600"/>
              </a:spcBef>
            </a:pPr>
            <a:r>
              <a:rPr lang="en-US" sz="1800" dirty="0">
                <a:solidFill>
                  <a:srgbClr val="F8A28B"/>
                </a:solidFill>
              </a:rPr>
              <a:t>Some people say C needs to go away or C is going away...</a:t>
            </a:r>
          </a:p>
          <a:p>
            <a:pPr lvl="1">
              <a:spcBef>
                <a:spcPts val="600"/>
              </a:spcBef>
              <a:buFont typeface="Courier New" panose="02070309020205020404" pitchFamily="49" charset="0"/>
              <a:buChar char="o"/>
            </a:pPr>
            <a:r>
              <a:rPr lang="en-US" sz="1600" dirty="0" smtClean="0">
                <a:solidFill>
                  <a:srgbClr val="81C8BD"/>
                </a:solidFill>
              </a:rPr>
              <a:t>D.J</a:t>
            </a:r>
            <a:r>
              <a:rPr lang="en-US" sz="1600" dirty="0">
                <a:solidFill>
                  <a:srgbClr val="81C8BD"/>
                </a:solidFill>
              </a:rPr>
              <a:t>. believes C will be around for a long time: C is the base of OSes, </a:t>
            </a:r>
            <a:r>
              <a:rPr lang="en-US" sz="1600" dirty="0" err="1" smtClean="0">
                <a:solidFill>
                  <a:srgbClr val="81C8BD"/>
                </a:solidFill>
              </a:rPr>
              <a:t>glibc</a:t>
            </a:r>
            <a:r>
              <a:rPr lang="en-US" sz="1600" dirty="0" smtClean="0">
                <a:solidFill>
                  <a:srgbClr val="81C8BD"/>
                </a:solidFill>
              </a:rPr>
              <a:t>,  </a:t>
            </a:r>
            <a:r>
              <a:rPr lang="en-US" sz="1600" dirty="0">
                <a:solidFill>
                  <a:srgbClr val="81C8BD"/>
                </a:solidFill>
              </a:rPr>
              <a:t>and </a:t>
            </a:r>
            <a:r>
              <a:rPr lang="en-US" sz="1600" dirty="0" smtClean="0">
                <a:solidFill>
                  <a:srgbClr val="81C8BD"/>
                </a:solidFill>
              </a:rPr>
              <a:t>many languages</a:t>
            </a:r>
            <a:endParaRPr lang="en-US" sz="1600" dirty="0">
              <a:solidFill>
                <a:srgbClr val="81C8BD"/>
              </a:solidFill>
            </a:endParaRPr>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4919" y="2590991"/>
            <a:ext cx="2069401" cy="2069401"/>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45</a:t>
            </a:fld>
            <a:endParaRPr lang="en-US"/>
          </a:p>
        </p:txBody>
      </p:sp>
    </p:spTree>
    <p:extLst>
      <p:ext uri="{BB962C8B-B14F-4D97-AF65-F5344CB8AC3E}">
        <p14:creationId xmlns:p14="http://schemas.microsoft.com/office/powerpoint/2010/main" val="12231774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How </a:t>
            </a:r>
            <a:r>
              <a:rPr lang="en-US" dirty="0" smtClean="0">
                <a:solidFill>
                  <a:srgbClr val="ECDA2D"/>
                </a:solidFill>
                <a:latin typeface="Bahnschrift SemiBold SemiConden" panose="020B0502040204020203" pitchFamily="34" charset="0"/>
              </a:rPr>
              <a:t>does </a:t>
            </a:r>
            <a:r>
              <a:rPr lang="en-US" dirty="0">
                <a:solidFill>
                  <a:srgbClr val="ECDA2D"/>
                </a:solidFill>
                <a:latin typeface="Bahnschrift SemiBold SemiConden" panose="020B0502040204020203" pitchFamily="34" charset="0"/>
              </a:rPr>
              <a:t>C-I-A manifest itself in code</a:t>
            </a:r>
            <a:r>
              <a:rPr lang="en-US" dirty="0" smtClean="0">
                <a:solidFill>
                  <a:srgbClr val="ECDA2D"/>
                </a:solidFill>
                <a:latin typeface="Bahnschrift SemiBold SemiConden" panose="020B0502040204020203" pitchFamily="34" charset="0"/>
              </a:rPr>
              <a:t>?</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800" dirty="0" smtClean="0">
                <a:solidFill>
                  <a:srgbClr val="F8A28B"/>
                </a:solidFill>
              </a:rPr>
              <a:t>Let's </a:t>
            </a:r>
            <a:r>
              <a:rPr lang="en-US" sz="1800" dirty="0">
                <a:solidFill>
                  <a:srgbClr val="F8A28B"/>
                </a:solidFill>
              </a:rPr>
              <a:t>review::</a:t>
            </a:r>
          </a:p>
          <a:p>
            <a:pPr>
              <a:spcBef>
                <a:spcPts val="600"/>
              </a:spcBef>
            </a:pPr>
            <a:r>
              <a:rPr lang="en-US" sz="1800" dirty="0">
                <a:solidFill>
                  <a:srgbClr val="686EA0"/>
                </a:solidFill>
              </a:rPr>
              <a:t>Confidentiality</a:t>
            </a:r>
            <a:r>
              <a:rPr lang="en-US" sz="1800" dirty="0">
                <a:solidFill>
                  <a:srgbClr val="81C8BD"/>
                </a:solidFill>
              </a:rPr>
              <a:t> - Keep private info </a:t>
            </a:r>
            <a:r>
              <a:rPr lang="en-US" sz="1800" dirty="0" smtClean="0">
                <a:solidFill>
                  <a:srgbClr val="81C8BD"/>
                </a:solidFill>
              </a:rPr>
              <a:t>private					</a:t>
            </a:r>
            <a:r>
              <a:rPr lang="en-US" sz="1800" dirty="0" smtClean="0">
                <a:solidFill>
                  <a:srgbClr val="686EA0"/>
                </a:solidFill>
              </a:rPr>
              <a:t>(Disclosure</a:t>
            </a:r>
            <a:r>
              <a:rPr lang="en-US" sz="1800" dirty="0">
                <a:solidFill>
                  <a:srgbClr val="686EA0"/>
                </a:solidFill>
              </a:rPr>
              <a:t>)</a:t>
            </a:r>
          </a:p>
          <a:p>
            <a:pPr>
              <a:spcBef>
                <a:spcPts val="600"/>
              </a:spcBef>
            </a:pPr>
            <a:r>
              <a:rPr lang="en-US" sz="1800" dirty="0">
                <a:solidFill>
                  <a:srgbClr val="686EA0"/>
                </a:solidFill>
              </a:rPr>
              <a:t>Integrity</a:t>
            </a:r>
            <a:r>
              <a:rPr lang="en-US" sz="1800" dirty="0">
                <a:solidFill>
                  <a:srgbClr val="81C8BD"/>
                </a:solidFill>
              </a:rPr>
              <a:t> - </a:t>
            </a:r>
            <a:r>
              <a:rPr lang="en-US" sz="1800" dirty="0" smtClean="0">
                <a:solidFill>
                  <a:srgbClr val="81C8BD"/>
                </a:solidFill>
              </a:rPr>
              <a:t>Data/program/function/Design </a:t>
            </a:r>
            <a:r>
              <a:rPr lang="en-US" sz="1800" dirty="0">
                <a:solidFill>
                  <a:srgbClr val="81C8BD"/>
                </a:solidFill>
              </a:rPr>
              <a:t>is not changed </a:t>
            </a:r>
            <a:r>
              <a:rPr lang="en-US" sz="1800" dirty="0" smtClean="0">
                <a:solidFill>
                  <a:srgbClr val="81C8BD"/>
                </a:solidFill>
              </a:rPr>
              <a:t>unintentionally		</a:t>
            </a:r>
            <a:r>
              <a:rPr lang="en-US" sz="1800" dirty="0" smtClean="0">
                <a:solidFill>
                  <a:srgbClr val="686EA0"/>
                </a:solidFill>
              </a:rPr>
              <a:t>(Alteration</a:t>
            </a:r>
            <a:r>
              <a:rPr lang="en-US" sz="1800" dirty="0">
                <a:solidFill>
                  <a:srgbClr val="686EA0"/>
                </a:solidFill>
              </a:rPr>
              <a:t>)</a:t>
            </a:r>
          </a:p>
          <a:p>
            <a:pPr>
              <a:spcBef>
                <a:spcPts val="600"/>
              </a:spcBef>
            </a:pPr>
            <a:r>
              <a:rPr lang="en-US" sz="1800" dirty="0">
                <a:solidFill>
                  <a:srgbClr val="686EA0"/>
                </a:solidFill>
              </a:rPr>
              <a:t>Availability</a:t>
            </a:r>
            <a:r>
              <a:rPr lang="en-US" sz="1800" dirty="0">
                <a:solidFill>
                  <a:srgbClr val="81C8BD"/>
                </a:solidFill>
              </a:rPr>
              <a:t> - </a:t>
            </a:r>
            <a:r>
              <a:rPr lang="en-US" sz="1800" dirty="0" smtClean="0">
                <a:solidFill>
                  <a:srgbClr val="81C8BD"/>
                </a:solidFill>
              </a:rPr>
              <a:t>Data/program/system </a:t>
            </a:r>
            <a:r>
              <a:rPr lang="en-US" sz="1800" dirty="0">
                <a:solidFill>
                  <a:srgbClr val="81C8BD"/>
                </a:solidFill>
              </a:rPr>
              <a:t>can be accessed/run as </a:t>
            </a:r>
            <a:r>
              <a:rPr lang="en-US" sz="1800" dirty="0" smtClean="0">
                <a:solidFill>
                  <a:srgbClr val="81C8BD"/>
                </a:solidFill>
              </a:rPr>
              <a:t>designed		</a:t>
            </a:r>
            <a:r>
              <a:rPr lang="en-US" sz="1800" dirty="0" smtClean="0">
                <a:solidFill>
                  <a:srgbClr val="686EA0"/>
                </a:solidFill>
              </a:rPr>
              <a:t>(Destruction</a:t>
            </a:r>
            <a:r>
              <a:rPr lang="en-US" sz="1800" dirty="0">
                <a:solidFill>
                  <a:srgbClr val="686EA0"/>
                </a:solidFill>
              </a:rPr>
              <a:t>)</a:t>
            </a:r>
          </a:p>
          <a:p>
            <a:pPr marL="0" indent="0">
              <a:spcBef>
                <a:spcPts val="600"/>
              </a:spcBef>
              <a:buNone/>
            </a:pPr>
            <a:r>
              <a:rPr lang="en-US" sz="1800" dirty="0">
                <a:solidFill>
                  <a:srgbClr val="686EA0"/>
                </a:solidFill>
              </a:rPr>
              <a:t>CIA </a:t>
            </a:r>
            <a:r>
              <a:rPr lang="en-US" sz="1800" dirty="0" smtClean="0">
                <a:solidFill>
                  <a:srgbClr val="ECDA2D"/>
                </a:solidFill>
              </a:rPr>
              <a:t>inverse</a:t>
            </a:r>
            <a:r>
              <a:rPr lang="en-US" sz="1800" dirty="0" smtClean="0">
                <a:solidFill>
                  <a:srgbClr val="686EA0"/>
                </a:solidFill>
              </a:rPr>
              <a:t> </a:t>
            </a:r>
            <a:r>
              <a:rPr lang="en-US" sz="1800" dirty="0">
                <a:solidFill>
                  <a:srgbClr val="686EA0"/>
                </a:solidFill>
              </a:rPr>
              <a:t>DAD</a:t>
            </a:r>
          </a:p>
          <a:p>
            <a:pPr marL="0" indent="0">
              <a:spcBef>
                <a:spcPts val="600"/>
              </a:spcBef>
              <a:buNone/>
            </a:pPr>
            <a:endParaRPr lang="en-US" sz="1800" dirty="0">
              <a:solidFill>
                <a:srgbClr val="81C8BD"/>
              </a:solidFill>
            </a:endParaRPr>
          </a:p>
          <a:p>
            <a:pPr marL="0" indent="0">
              <a:spcBef>
                <a:spcPts val="600"/>
              </a:spcBef>
              <a:buNone/>
            </a:pPr>
            <a:r>
              <a:rPr lang="en-US" sz="1800" dirty="0">
                <a:solidFill>
                  <a:srgbClr val="F8A28B"/>
                </a:solidFill>
              </a:rPr>
              <a:t>There are tensions among </a:t>
            </a:r>
            <a:r>
              <a:rPr lang="en-US" sz="1800" dirty="0" smtClean="0">
                <a:solidFill>
                  <a:srgbClr val="F8A28B"/>
                </a:solidFill>
              </a:rPr>
              <a:t>the C-I-A </a:t>
            </a:r>
            <a:r>
              <a:rPr lang="en-US" sz="1800" dirty="0">
                <a:solidFill>
                  <a:srgbClr val="F8A28B"/>
                </a:solidFill>
              </a:rPr>
              <a:t>attributes</a:t>
            </a:r>
          </a:p>
          <a:p>
            <a:pPr>
              <a:spcBef>
                <a:spcPts val="600"/>
              </a:spcBef>
            </a:pPr>
            <a:r>
              <a:rPr lang="en-US" sz="1800" dirty="0" smtClean="0">
                <a:solidFill>
                  <a:srgbClr val="686EA0"/>
                </a:solidFill>
              </a:rPr>
              <a:t>Example:</a:t>
            </a:r>
            <a:r>
              <a:rPr lang="en-US" sz="1800" dirty="0" smtClean="0">
                <a:solidFill>
                  <a:srgbClr val="81C8BD"/>
                </a:solidFill>
              </a:rPr>
              <a:t>	A </a:t>
            </a:r>
            <a:r>
              <a:rPr lang="en-US" sz="1800" dirty="0">
                <a:solidFill>
                  <a:srgbClr val="81C8BD"/>
                </a:solidFill>
              </a:rPr>
              <a:t>program keeps running (</a:t>
            </a:r>
            <a:r>
              <a:rPr lang="en-US" sz="1800" dirty="0">
                <a:solidFill>
                  <a:srgbClr val="ECDA2D"/>
                </a:solidFill>
              </a:rPr>
              <a:t>availability</a:t>
            </a:r>
            <a:r>
              <a:rPr lang="en-US" sz="1800" dirty="0">
                <a:solidFill>
                  <a:srgbClr val="81C8BD"/>
                </a:solidFill>
              </a:rPr>
              <a:t>) with I/O error or divide by zero </a:t>
            </a:r>
            <a:r>
              <a:rPr lang="en-US" sz="1800" dirty="0" smtClean="0">
                <a:solidFill>
                  <a:srgbClr val="81C8BD"/>
                </a:solidFill>
              </a:rPr>
              <a:t>but 			the results </a:t>
            </a:r>
            <a:r>
              <a:rPr lang="en-US" sz="1800" dirty="0">
                <a:solidFill>
                  <a:srgbClr val="81C8BD"/>
                </a:solidFill>
              </a:rPr>
              <a:t>are incomplete or less accurate (</a:t>
            </a:r>
            <a:r>
              <a:rPr lang="en-US" sz="1800" dirty="0">
                <a:solidFill>
                  <a:srgbClr val="ECDA2D"/>
                </a:solidFill>
              </a:rPr>
              <a:t>integrity</a:t>
            </a:r>
            <a:r>
              <a:rPr lang="en-US" sz="1800" dirty="0">
                <a:solidFill>
                  <a:srgbClr val="81C8BD"/>
                </a:solidFill>
              </a:rPr>
              <a:t>)</a:t>
            </a:r>
          </a:p>
          <a:p>
            <a:pPr>
              <a:spcBef>
                <a:spcPts val="600"/>
              </a:spcBef>
            </a:pPr>
            <a:r>
              <a:rPr lang="en-US" sz="1800" dirty="0">
                <a:solidFill>
                  <a:srgbClr val="686EA0"/>
                </a:solidFill>
              </a:rPr>
              <a:t>Example: </a:t>
            </a:r>
            <a:r>
              <a:rPr lang="en-US" sz="1800" dirty="0" smtClean="0">
                <a:solidFill>
                  <a:srgbClr val="81C8BD"/>
                </a:solidFill>
              </a:rPr>
              <a:t>	A </a:t>
            </a:r>
            <a:r>
              <a:rPr lang="en-US" sz="1800" dirty="0">
                <a:solidFill>
                  <a:srgbClr val="81C8BD"/>
                </a:solidFill>
              </a:rPr>
              <a:t>program is coded well to stop running on questionable input or </a:t>
            </a:r>
            <a:r>
              <a:rPr lang="en-US" sz="1800" dirty="0" smtClean="0">
                <a:solidFill>
                  <a:srgbClr val="81C8BD"/>
                </a:solidFill>
              </a:rPr>
              <a:t>program 			errors </a:t>
            </a:r>
            <a:r>
              <a:rPr lang="en-US" sz="1800" dirty="0">
                <a:solidFill>
                  <a:srgbClr val="81C8BD"/>
                </a:solidFill>
              </a:rPr>
              <a:t>(</a:t>
            </a:r>
            <a:r>
              <a:rPr lang="en-US" sz="1800" dirty="0">
                <a:solidFill>
                  <a:srgbClr val="ECDA2D"/>
                </a:solidFill>
              </a:rPr>
              <a:t>integrity</a:t>
            </a:r>
            <a:r>
              <a:rPr lang="en-US" sz="1800" dirty="0">
                <a:solidFill>
                  <a:srgbClr val="81C8BD"/>
                </a:solidFill>
              </a:rPr>
              <a:t>) but a minor issue prevents system processing from </a:t>
            </a:r>
            <a:r>
              <a:rPr lang="en-US" sz="1800" dirty="0" smtClean="0">
                <a:solidFill>
                  <a:srgbClr val="81C8BD"/>
                </a:solidFill>
              </a:rPr>
              <a:t>				occurring (</a:t>
            </a:r>
            <a:r>
              <a:rPr lang="en-US" sz="1800" dirty="0" smtClean="0">
                <a:solidFill>
                  <a:srgbClr val="ECDA2D"/>
                </a:solidFill>
              </a:rPr>
              <a:t>availability</a:t>
            </a:r>
            <a:r>
              <a:rPr lang="en-US" sz="1800" dirty="0">
                <a:solidFill>
                  <a:srgbClr val="81C8BD"/>
                </a:solidFill>
              </a:rPr>
              <a:t>)</a:t>
            </a:r>
          </a:p>
          <a:p>
            <a:pPr>
              <a:spcBef>
                <a:spcPts val="600"/>
              </a:spcBef>
            </a:pPr>
            <a:r>
              <a:rPr lang="en-US" sz="1800" dirty="0">
                <a:solidFill>
                  <a:srgbClr val="686EA0"/>
                </a:solidFill>
              </a:rPr>
              <a:t>Example: </a:t>
            </a:r>
            <a:r>
              <a:rPr lang="en-US" sz="1800" dirty="0" smtClean="0">
                <a:solidFill>
                  <a:srgbClr val="81C8BD"/>
                </a:solidFill>
              </a:rPr>
              <a:t>	The </a:t>
            </a:r>
            <a:r>
              <a:rPr lang="en-US" sz="1800" dirty="0">
                <a:solidFill>
                  <a:srgbClr val="81C8BD"/>
                </a:solidFill>
              </a:rPr>
              <a:t>requirement of encryption (</a:t>
            </a:r>
            <a:r>
              <a:rPr lang="en-US" sz="1800" dirty="0">
                <a:solidFill>
                  <a:srgbClr val="ECDA2D"/>
                </a:solidFill>
              </a:rPr>
              <a:t>confidentiality</a:t>
            </a:r>
            <a:r>
              <a:rPr lang="en-US" sz="1800" dirty="0">
                <a:solidFill>
                  <a:srgbClr val="81C8BD"/>
                </a:solidFill>
              </a:rPr>
              <a:t>) </a:t>
            </a:r>
            <a:r>
              <a:rPr lang="en-US" sz="1800" dirty="0" smtClean="0">
                <a:solidFill>
                  <a:srgbClr val="81C8BD"/>
                </a:solidFill>
              </a:rPr>
              <a:t>possesses </a:t>
            </a:r>
            <a:r>
              <a:rPr lang="en-US" sz="1800" dirty="0">
                <a:solidFill>
                  <a:srgbClr val="81C8BD"/>
                </a:solidFill>
              </a:rPr>
              <a:t>a risk of </a:t>
            </a:r>
            <a:r>
              <a:rPr lang="en-US" sz="1800" dirty="0" smtClean="0">
                <a:solidFill>
                  <a:srgbClr val="81C8BD"/>
                </a:solidFill>
              </a:rPr>
              <a:t>changing 			data </a:t>
            </a:r>
            <a:r>
              <a:rPr lang="en-US" sz="1800" dirty="0">
                <a:solidFill>
                  <a:srgbClr val="81C8BD"/>
                </a:solidFill>
              </a:rPr>
              <a:t>(</a:t>
            </a:r>
            <a:r>
              <a:rPr lang="en-US" sz="1800" dirty="0">
                <a:solidFill>
                  <a:srgbClr val="ECDA2D"/>
                </a:solidFill>
              </a:rPr>
              <a:t>integrity</a:t>
            </a:r>
            <a:r>
              <a:rPr lang="en-US" sz="1800" dirty="0">
                <a:solidFill>
                  <a:srgbClr val="81C8BD"/>
                </a:solidFill>
              </a:rPr>
              <a:t>) or making data unavailable (</a:t>
            </a:r>
            <a:r>
              <a:rPr lang="en-US" sz="1800" dirty="0">
                <a:solidFill>
                  <a:srgbClr val="ECDA2D"/>
                </a:solidFill>
              </a:rPr>
              <a:t>availability</a:t>
            </a:r>
            <a:r>
              <a:rPr lang="en-US" sz="1800" dirty="0">
                <a:solidFill>
                  <a:srgbClr val="81C8BD"/>
                </a:solidFill>
              </a:rPr>
              <a:t>)</a:t>
            </a:r>
          </a:p>
          <a:p>
            <a:pPr marL="0" indent="0">
              <a:buNone/>
            </a:pPr>
            <a:endParaRPr lang="en-US" sz="1800" dirty="0"/>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46</a:t>
            </a:fld>
            <a:endParaRPr lang="en-US"/>
          </a:p>
        </p:txBody>
      </p:sp>
    </p:spTree>
    <p:extLst>
      <p:ext uri="{BB962C8B-B14F-4D97-AF65-F5344CB8AC3E}">
        <p14:creationId xmlns:p14="http://schemas.microsoft.com/office/powerpoint/2010/main" val="34670383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Types of S/W Vulnerabilities in </a:t>
            </a:r>
            <a:r>
              <a:rPr lang="en-US" dirty="0" smtClean="0">
                <a:solidFill>
                  <a:srgbClr val="ECDA2D"/>
                </a:solidFill>
                <a:latin typeface="Bahnschrift SemiBold SemiConden" panose="020B0502040204020203" pitchFamily="34" charset="0"/>
              </a:rPr>
              <a:t>Languages  (1)</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771197"/>
            <a:ext cx="10515600" cy="4351338"/>
          </a:xfrm>
        </p:spPr>
        <p:txBody>
          <a:bodyPr>
            <a:normAutofit fontScale="25000" lnSpcReduction="20000"/>
          </a:bodyPr>
          <a:lstStyle/>
          <a:p>
            <a:pPr marL="0" indent="0">
              <a:spcBef>
                <a:spcPts val="600"/>
              </a:spcBef>
              <a:buNone/>
            </a:pPr>
            <a:r>
              <a:rPr lang="en-US" sz="6400" dirty="0" smtClean="0">
                <a:solidFill>
                  <a:srgbClr val="F8A28B"/>
                </a:solidFill>
              </a:rPr>
              <a:t>Insufficient </a:t>
            </a:r>
            <a:r>
              <a:rPr lang="en-US" sz="6400" dirty="0">
                <a:solidFill>
                  <a:srgbClr val="F8A28B"/>
                </a:solidFill>
              </a:rPr>
              <a:t>Input Validation</a:t>
            </a:r>
          </a:p>
          <a:p>
            <a:pPr marL="457200" lvl="1" indent="0">
              <a:spcBef>
                <a:spcPts val="600"/>
              </a:spcBef>
              <a:buNone/>
            </a:pPr>
            <a:r>
              <a:rPr lang="en-US" sz="5600" dirty="0">
                <a:solidFill>
                  <a:srgbClr val="81C8BD"/>
                </a:solidFill>
              </a:rPr>
              <a:t>Overwriting variable b/c Input String is too long</a:t>
            </a:r>
          </a:p>
          <a:p>
            <a:pPr marL="457200" lvl="1" indent="0">
              <a:spcBef>
                <a:spcPts val="600"/>
              </a:spcBef>
              <a:buNone/>
            </a:pPr>
            <a:r>
              <a:rPr lang="en-US" sz="5600" dirty="0">
                <a:solidFill>
                  <a:srgbClr val="81C8BD"/>
                </a:solidFill>
              </a:rPr>
              <a:t>Input is appended to SQL/DB request and crafted field input modifies query</a:t>
            </a:r>
          </a:p>
          <a:p>
            <a:pPr marL="457200" lvl="1" indent="0">
              <a:spcBef>
                <a:spcPts val="600"/>
              </a:spcBef>
              <a:buNone/>
            </a:pPr>
            <a:r>
              <a:rPr lang="en-US" sz="5600" dirty="0">
                <a:solidFill>
                  <a:srgbClr val="81C8BD"/>
                </a:solidFill>
              </a:rPr>
              <a:t>Input is appended to OS request and crafted field input modifies query</a:t>
            </a:r>
          </a:p>
          <a:p>
            <a:pPr marL="457200" lvl="1" indent="0">
              <a:spcBef>
                <a:spcPts val="600"/>
              </a:spcBef>
              <a:buNone/>
            </a:pPr>
            <a:r>
              <a:rPr lang="en-US" sz="5600" dirty="0" smtClean="0">
                <a:solidFill>
                  <a:srgbClr val="81C8BD"/>
                </a:solidFill>
              </a:rPr>
              <a:t>	</a:t>
            </a:r>
            <a:r>
              <a:rPr lang="en-US" sz="5600" dirty="0" smtClean="0">
                <a:solidFill>
                  <a:srgbClr val="686EA0"/>
                </a:solidFill>
              </a:rPr>
              <a:t>Result</a:t>
            </a:r>
            <a:r>
              <a:rPr lang="en-US" sz="5600" dirty="0">
                <a:solidFill>
                  <a:srgbClr val="81C8BD"/>
                </a:solidFill>
              </a:rPr>
              <a:t>: running unintended </a:t>
            </a:r>
            <a:r>
              <a:rPr lang="en-US" sz="5600" dirty="0" smtClean="0">
                <a:solidFill>
                  <a:srgbClr val="81C8BD"/>
                </a:solidFill>
              </a:rPr>
              <a:t>commands.  Directory </a:t>
            </a:r>
            <a:r>
              <a:rPr lang="en-US" sz="5600" dirty="0">
                <a:solidFill>
                  <a:srgbClr val="81C8BD"/>
                </a:solidFill>
              </a:rPr>
              <a:t>traversal is a targeted example of this</a:t>
            </a:r>
          </a:p>
          <a:p>
            <a:pPr marL="0" indent="0">
              <a:spcBef>
                <a:spcPts val="600"/>
              </a:spcBef>
              <a:buNone/>
            </a:pPr>
            <a:endParaRPr lang="en-US" sz="6400" dirty="0">
              <a:solidFill>
                <a:srgbClr val="81C8BD"/>
              </a:solidFill>
            </a:endParaRPr>
          </a:p>
          <a:p>
            <a:pPr marL="0" indent="0">
              <a:spcBef>
                <a:spcPts val="600"/>
              </a:spcBef>
              <a:buNone/>
            </a:pPr>
            <a:r>
              <a:rPr lang="en-US" sz="6400" dirty="0">
                <a:solidFill>
                  <a:srgbClr val="F8A28B"/>
                </a:solidFill>
              </a:rPr>
              <a:t>Too large a value (e.g. number) can overflow into </a:t>
            </a:r>
            <a:r>
              <a:rPr lang="en-US" sz="6400" dirty="0" smtClean="0">
                <a:solidFill>
                  <a:srgbClr val="F8A28B"/>
                </a:solidFill>
              </a:rPr>
              <a:t>adjacent </a:t>
            </a:r>
            <a:r>
              <a:rPr lang="en-US" sz="6400" dirty="0">
                <a:solidFill>
                  <a:srgbClr val="F8A28B"/>
                </a:solidFill>
              </a:rPr>
              <a:t>variable (integer overflow</a:t>
            </a:r>
            <a:r>
              <a:rPr lang="en-US" sz="6400" dirty="0" smtClean="0">
                <a:solidFill>
                  <a:srgbClr val="F8A28B"/>
                </a:solidFill>
              </a:rPr>
              <a:t>)</a:t>
            </a:r>
            <a:endParaRPr lang="en-US" sz="6400" dirty="0">
              <a:solidFill>
                <a:srgbClr val="F8A28B"/>
              </a:solidFill>
            </a:endParaRPr>
          </a:p>
          <a:p>
            <a:pPr marL="0" indent="0">
              <a:spcBef>
                <a:spcPts val="600"/>
              </a:spcBef>
              <a:buNone/>
            </a:pPr>
            <a:r>
              <a:rPr lang="en-US" sz="6400" dirty="0">
                <a:solidFill>
                  <a:srgbClr val="F8A28B"/>
                </a:solidFill>
              </a:rPr>
              <a:t>Too large/small/different a value can alter program logic in unintended/unchecked way</a:t>
            </a:r>
          </a:p>
          <a:p>
            <a:pPr marL="0" indent="0">
              <a:spcBef>
                <a:spcPts val="600"/>
              </a:spcBef>
              <a:buNone/>
            </a:pPr>
            <a:endParaRPr lang="en-US" sz="6400" dirty="0">
              <a:solidFill>
                <a:srgbClr val="81C8BD"/>
              </a:solidFill>
            </a:endParaRPr>
          </a:p>
          <a:p>
            <a:pPr marL="0" indent="0">
              <a:spcBef>
                <a:spcPts val="600"/>
              </a:spcBef>
              <a:buNone/>
            </a:pPr>
            <a:r>
              <a:rPr lang="en-US" sz="6400" dirty="0">
                <a:solidFill>
                  <a:srgbClr val="F8A28B"/>
                </a:solidFill>
              </a:rPr>
              <a:t>Unanticipated/unchecked error conditions can alter program logic in unintended/unchecked way</a:t>
            </a:r>
          </a:p>
          <a:p>
            <a:pPr marL="0" indent="0">
              <a:spcBef>
                <a:spcPts val="600"/>
              </a:spcBef>
              <a:buNone/>
            </a:pPr>
            <a:r>
              <a:rPr lang="en-US" sz="6400" dirty="0">
                <a:solidFill>
                  <a:srgbClr val="F8A28B"/>
                </a:solidFill>
              </a:rPr>
              <a:t>Unanticipated </a:t>
            </a:r>
            <a:r>
              <a:rPr lang="en-US" sz="6400" dirty="0" smtClean="0">
                <a:solidFill>
                  <a:srgbClr val="F8A28B"/>
                </a:solidFill>
              </a:rPr>
              <a:t>program </a:t>
            </a:r>
            <a:r>
              <a:rPr lang="en-US" sz="6400" dirty="0">
                <a:solidFill>
                  <a:srgbClr val="F8A28B"/>
                </a:solidFill>
              </a:rPr>
              <a:t>stop OR continuation from an error conditions can alter program logic in unintended/unchecked way</a:t>
            </a:r>
          </a:p>
          <a:p>
            <a:pPr marL="0" indent="0">
              <a:spcBef>
                <a:spcPts val="600"/>
              </a:spcBef>
              <a:buNone/>
            </a:pPr>
            <a:endParaRPr lang="en-US" sz="6400" dirty="0">
              <a:solidFill>
                <a:srgbClr val="81C8BD"/>
              </a:solidFill>
            </a:endParaRPr>
          </a:p>
          <a:p>
            <a:pPr marL="0" indent="0">
              <a:spcBef>
                <a:spcPts val="600"/>
              </a:spcBef>
              <a:buNone/>
            </a:pPr>
            <a:r>
              <a:rPr lang="en-US" sz="6400" dirty="0">
                <a:solidFill>
                  <a:srgbClr val="F8A28B"/>
                </a:solidFill>
              </a:rPr>
              <a:t>Developer Misunderstands the behavior of </a:t>
            </a:r>
            <a:r>
              <a:rPr lang="en-US" sz="6400" dirty="0" smtClean="0">
                <a:solidFill>
                  <a:srgbClr val="F8A28B"/>
                </a:solidFill>
              </a:rPr>
              <a:t>statements</a:t>
            </a:r>
            <a:r>
              <a:rPr lang="en-US" sz="6400" dirty="0">
                <a:solidFill>
                  <a:srgbClr val="F8A28B"/>
                </a:solidFill>
              </a:rPr>
              <a:t>, functions, </a:t>
            </a:r>
            <a:r>
              <a:rPr lang="en-US" sz="6400" dirty="0" smtClean="0">
                <a:solidFill>
                  <a:srgbClr val="F8A28B"/>
                </a:solidFill>
              </a:rPr>
              <a:t>frameworks anything </a:t>
            </a:r>
            <a:r>
              <a:rPr lang="en-US" sz="6400" dirty="0">
                <a:solidFill>
                  <a:srgbClr val="F8A28B"/>
                </a:solidFill>
              </a:rPr>
              <a:t>else... ... (logic, </a:t>
            </a:r>
            <a:r>
              <a:rPr lang="en-US" sz="6400" dirty="0" smtClean="0">
                <a:solidFill>
                  <a:srgbClr val="F8A28B"/>
                </a:solidFill>
              </a:rPr>
              <a:t>program </a:t>
            </a:r>
            <a:r>
              <a:rPr lang="en-US" sz="6400" dirty="0">
                <a:solidFill>
                  <a:srgbClr val="F8A28B"/>
                </a:solidFill>
              </a:rPr>
              <a:t>errors)</a:t>
            </a:r>
          </a:p>
          <a:p>
            <a:pPr marL="0" indent="0">
              <a:spcBef>
                <a:spcPts val="600"/>
              </a:spcBef>
              <a:buNone/>
            </a:pPr>
            <a:r>
              <a:rPr lang="en-US" sz="6400" dirty="0">
                <a:solidFill>
                  <a:srgbClr val="81C8BD"/>
                </a:solidFill>
              </a:rPr>
              <a:t>  </a:t>
            </a:r>
            <a:r>
              <a:rPr lang="en-US" sz="6400" dirty="0" smtClean="0">
                <a:solidFill>
                  <a:srgbClr val="686EA0"/>
                </a:solidFill>
              </a:rPr>
              <a:t>Example</a:t>
            </a:r>
            <a:r>
              <a:rPr lang="en-US" sz="6400" dirty="0" smtClean="0">
                <a:solidFill>
                  <a:srgbClr val="81C8BD"/>
                </a:solidFill>
              </a:rPr>
              <a:t>: In C / C++ / Python, a logic </a:t>
            </a:r>
            <a:r>
              <a:rPr lang="en-US" sz="6400" dirty="0">
                <a:solidFill>
                  <a:srgbClr val="81C8BD"/>
                </a:solidFill>
              </a:rPr>
              <a:t>error </a:t>
            </a:r>
            <a:r>
              <a:rPr lang="en-US" sz="6400" dirty="0" smtClean="0">
                <a:solidFill>
                  <a:srgbClr val="81C8BD"/>
                </a:solidFill>
              </a:rPr>
              <a:t>occurs when using </a:t>
            </a:r>
            <a:r>
              <a:rPr lang="en-US" sz="6400" dirty="0">
                <a:solidFill>
                  <a:srgbClr val="81C8BD"/>
                </a:solidFill>
              </a:rPr>
              <a:t>exit </a:t>
            </a:r>
            <a:r>
              <a:rPr lang="en-US" sz="6400" dirty="0" smtClean="0">
                <a:solidFill>
                  <a:srgbClr val="81C8BD"/>
                </a:solidFill>
              </a:rPr>
              <a:t>statement without parentheses</a:t>
            </a:r>
            <a:endParaRPr lang="en-US" sz="6400" dirty="0">
              <a:solidFill>
                <a:srgbClr val="81C8BD"/>
              </a:solidFill>
            </a:endParaRPr>
          </a:p>
          <a:p>
            <a:pPr marL="0" indent="0">
              <a:spcBef>
                <a:spcPts val="600"/>
              </a:spcBef>
              <a:buNone/>
            </a:pPr>
            <a:r>
              <a:rPr lang="en-US" sz="6400" dirty="0">
                <a:solidFill>
                  <a:srgbClr val="81C8BD"/>
                </a:solidFill>
              </a:rPr>
              <a:t>  </a:t>
            </a:r>
            <a:r>
              <a:rPr lang="en-US" sz="6400" dirty="0" smtClean="0">
                <a:solidFill>
                  <a:srgbClr val="686EA0"/>
                </a:solidFill>
              </a:rPr>
              <a:t>Example</a:t>
            </a:r>
            <a:r>
              <a:rPr lang="en-US" sz="6400" dirty="0" smtClean="0">
                <a:solidFill>
                  <a:srgbClr val="81C8BD"/>
                </a:solidFill>
              </a:rPr>
              <a:t>:  </a:t>
            </a:r>
            <a:r>
              <a:rPr lang="en-US" sz="6400" dirty="0">
                <a:solidFill>
                  <a:srgbClr val="81C8BD"/>
                </a:solidFill>
              </a:rPr>
              <a:t>Python round function </a:t>
            </a:r>
            <a:r>
              <a:rPr lang="en-US" sz="6400" dirty="0" smtClean="0">
                <a:solidFill>
                  <a:srgbClr val="81C8BD"/>
                </a:solidFill>
              </a:rPr>
              <a:t>can </a:t>
            </a:r>
            <a:r>
              <a:rPr lang="en-US" sz="6400" dirty="0">
                <a:solidFill>
                  <a:srgbClr val="81C8BD"/>
                </a:solidFill>
              </a:rPr>
              <a:t>truncate at .</a:t>
            </a:r>
            <a:r>
              <a:rPr lang="en-US" sz="6400" dirty="0" smtClean="0">
                <a:solidFill>
                  <a:srgbClr val="81C8BD"/>
                </a:solidFill>
              </a:rPr>
              <a:t>5 per the function’s Design</a:t>
            </a:r>
            <a:endParaRPr lang="en-US" sz="6400" dirty="0">
              <a:solidFill>
                <a:srgbClr val="81C8BD"/>
              </a:solidFill>
            </a:endParaRPr>
          </a:p>
          <a:p>
            <a:pPr marL="0" indent="0">
              <a:spcBef>
                <a:spcPts val="600"/>
              </a:spcBef>
              <a:buNone/>
            </a:pPr>
            <a:endParaRPr lang="en-US" sz="6400" dirty="0">
              <a:solidFill>
                <a:srgbClr val="81C8BD"/>
              </a:solidFill>
            </a:endParaRPr>
          </a:p>
          <a:p>
            <a:pPr marL="0" indent="0">
              <a:spcBef>
                <a:spcPts val="600"/>
              </a:spcBef>
              <a:buNone/>
            </a:pPr>
            <a:r>
              <a:rPr lang="en-US" sz="6400" dirty="0">
                <a:solidFill>
                  <a:srgbClr val="F8A28B"/>
                </a:solidFill>
              </a:rPr>
              <a:t>Addressing invalid memory - Pointer de-referencing to a null value</a:t>
            </a:r>
          </a:p>
          <a:p>
            <a:pPr marL="0" indent="0">
              <a:spcBef>
                <a:spcPts val="600"/>
              </a:spcBef>
              <a:buNone/>
            </a:pPr>
            <a:r>
              <a:rPr lang="en-US" sz="6400" dirty="0">
                <a:solidFill>
                  <a:srgbClr val="F8A28B"/>
                </a:solidFill>
              </a:rPr>
              <a:t>Resource exhaustion / memory leaks</a:t>
            </a:r>
          </a:p>
          <a:p>
            <a:pPr marL="0" indent="0">
              <a:buNone/>
            </a:pPr>
            <a:endParaRPr lang="en-US" dirty="0"/>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47</a:t>
            </a:fld>
            <a:endParaRPr lang="en-US"/>
          </a:p>
        </p:txBody>
      </p:sp>
    </p:spTree>
    <p:extLst>
      <p:ext uri="{BB962C8B-B14F-4D97-AF65-F5344CB8AC3E}">
        <p14:creationId xmlns:p14="http://schemas.microsoft.com/office/powerpoint/2010/main" val="12783015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Types of S/W Vulnerabilities in </a:t>
            </a:r>
            <a:r>
              <a:rPr lang="en-US" dirty="0" smtClean="0">
                <a:solidFill>
                  <a:srgbClr val="ECDA2D"/>
                </a:solidFill>
                <a:latin typeface="Bahnschrift SemiBold SemiConden" panose="020B0502040204020203" pitchFamily="34" charset="0"/>
              </a:rPr>
              <a:t>Languages  (2)</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300"/>
              </a:spcBef>
              <a:buNone/>
            </a:pPr>
            <a:r>
              <a:rPr lang="en-US" sz="1600" dirty="0" smtClean="0">
                <a:solidFill>
                  <a:srgbClr val="F8A28B"/>
                </a:solidFill>
              </a:rPr>
              <a:t>Time of Check / Time of Use (TOC/TOU)</a:t>
            </a:r>
          </a:p>
          <a:p>
            <a:pPr marL="0" indent="0">
              <a:spcBef>
                <a:spcPts val="300"/>
              </a:spcBef>
              <a:buNone/>
            </a:pPr>
            <a:r>
              <a:rPr lang="en-US" sz="1600" dirty="0">
                <a:solidFill>
                  <a:srgbClr val="81C8BD"/>
                </a:solidFill>
              </a:rPr>
              <a:t> </a:t>
            </a:r>
            <a:r>
              <a:rPr lang="en-US" sz="1600" dirty="0" smtClean="0">
                <a:solidFill>
                  <a:srgbClr val="81C8BD"/>
                </a:solidFill>
              </a:rPr>
              <a:t>   </a:t>
            </a:r>
            <a:r>
              <a:rPr lang="en-US" sz="1600" dirty="0" smtClean="0">
                <a:solidFill>
                  <a:srgbClr val="686EA0"/>
                </a:solidFill>
              </a:rPr>
              <a:t>Example</a:t>
            </a:r>
            <a:r>
              <a:rPr lang="en-US" sz="1600" dirty="0" smtClean="0">
                <a:solidFill>
                  <a:srgbClr val="81C8BD"/>
                </a:solidFill>
              </a:rPr>
              <a:t>: At DC30 we saw the file substitution vulnerability with the Apple platform Zoom client Installer</a:t>
            </a:r>
          </a:p>
          <a:p>
            <a:pPr marL="0" indent="0">
              <a:spcBef>
                <a:spcPts val="300"/>
              </a:spcBef>
              <a:buNone/>
            </a:pPr>
            <a:r>
              <a:rPr lang="en-US" sz="1600" dirty="0" smtClean="0">
                <a:solidFill>
                  <a:srgbClr val="F8A28B"/>
                </a:solidFill>
              </a:rPr>
              <a:t>Race </a:t>
            </a:r>
            <a:r>
              <a:rPr lang="en-US" sz="1600" dirty="0">
                <a:solidFill>
                  <a:srgbClr val="F8A28B"/>
                </a:solidFill>
              </a:rPr>
              <a:t>conditions</a:t>
            </a:r>
          </a:p>
          <a:p>
            <a:pPr>
              <a:spcBef>
                <a:spcPts val="300"/>
              </a:spcBef>
            </a:pPr>
            <a:endParaRPr lang="en-US" sz="1600" dirty="0">
              <a:solidFill>
                <a:srgbClr val="81C8BD"/>
              </a:solidFill>
            </a:endParaRPr>
          </a:p>
          <a:p>
            <a:pPr marL="0" indent="0">
              <a:spcBef>
                <a:spcPts val="300"/>
              </a:spcBef>
              <a:buNone/>
            </a:pPr>
            <a:r>
              <a:rPr lang="en-US" sz="1600" dirty="0">
                <a:solidFill>
                  <a:srgbClr val="F8A28B"/>
                </a:solidFill>
              </a:rPr>
              <a:t>Different or upgraded compiler/interpreter versions</a:t>
            </a:r>
          </a:p>
          <a:p>
            <a:pPr marL="0" indent="0">
              <a:spcBef>
                <a:spcPts val="300"/>
              </a:spcBef>
              <a:buNone/>
            </a:pPr>
            <a:r>
              <a:rPr lang="en-US" sz="1600" dirty="0">
                <a:solidFill>
                  <a:srgbClr val="F8A28B"/>
                </a:solidFill>
              </a:rPr>
              <a:t>Bugs in Assemblers, compilers, interpreters, </a:t>
            </a:r>
            <a:r>
              <a:rPr lang="en-US" sz="1600" dirty="0" smtClean="0">
                <a:solidFill>
                  <a:srgbClr val="F8A28B"/>
                </a:solidFill>
              </a:rPr>
              <a:t>linkers, Language </a:t>
            </a:r>
            <a:r>
              <a:rPr lang="en-US" sz="1600" dirty="0">
                <a:solidFill>
                  <a:srgbClr val="F8A28B"/>
                </a:solidFill>
              </a:rPr>
              <a:t>libs, run-time</a:t>
            </a:r>
          </a:p>
          <a:p>
            <a:pPr marL="0" indent="0">
              <a:spcBef>
                <a:spcPts val="300"/>
              </a:spcBef>
              <a:buNone/>
            </a:pPr>
            <a:r>
              <a:rPr lang="en-US" sz="1600" dirty="0">
                <a:solidFill>
                  <a:srgbClr val="81C8BD"/>
                </a:solidFill>
              </a:rPr>
              <a:t> </a:t>
            </a:r>
            <a:r>
              <a:rPr lang="en-US" sz="1600" dirty="0" smtClean="0">
                <a:solidFill>
                  <a:srgbClr val="81C8BD"/>
                </a:solidFill>
              </a:rPr>
              <a:t>   </a:t>
            </a:r>
            <a:r>
              <a:rPr lang="en-US" sz="1600" dirty="0" smtClean="0">
                <a:solidFill>
                  <a:srgbClr val="686EA0"/>
                </a:solidFill>
              </a:rPr>
              <a:t>Examples</a:t>
            </a:r>
            <a:r>
              <a:rPr lang="en-US" sz="1600" dirty="0" smtClean="0">
                <a:solidFill>
                  <a:srgbClr val="81C8BD"/>
                </a:solidFill>
              </a:rPr>
              <a:t>: </a:t>
            </a:r>
            <a:endParaRPr lang="en-US" sz="1600" dirty="0">
              <a:solidFill>
                <a:srgbClr val="81C8BD"/>
              </a:solidFill>
            </a:endParaRPr>
          </a:p>
          <a:p>
            <a:pPr>
              <a:spcBef>
                <a:spcPts val="300"/>
              </a:spcBef>
            </a:pPr>
            <a:r>
              <a:rPr lang="en-US" sz="1600" dirty="0" smtClean="0">
                <a:solidFill>
                  <a:srgbClr val="81C8BD"/>
                </a:solidFill>
              </a:rPr>
              <a:t>Long-standing </a:t>
            </a:r>
            <a:r>
              <a:rPr lang="en-US" sz="1600" dirty="0">
                <a:solidFill>
                  <a:srgbClr val="81C8BD"/>
                </a:solidFill>
              </a:rPr>
              <a:t>bug in </a:t>
            </a:r>
            <a:r>
              <a:rPr lang="en-US" sz="1600" dirty="0" smtClean="0">
                <a:solidFill>
                  <a:srgbClr val="81C8BD"/>
                </a:solidFill>
              </a:rPr>
              <a:t>NASM </a:t>
            </a:r>
            <a:r>
              <a:rPr lang="en-US" sz="1600" dirty="0">
                <a:solidFill>
                  <a:srgbClr val="81C8BD"/>
                </a:solidFill>
              </a:rPr>
              <a:t>assembler prevented </a:t>
            </a:r>
            <a:r>
              <a:rPr lang="en-US" sz="1600" dirty="0" smtClean="0">
                <a:solidFill>
                  <a:srgbClr val="81C8BD"/>
                </a:solidFill>
              </a:rPr>
              <a:t>64-bit source </a:t>
            </a:r>
            <a:r>
              <a:rPr lang="en-US" sz="1600" dirty="0">
                <a:solidFill>
                  <a:srgbClr val="81C8BD"/>
                </a:solidFill>
              </a:rPr>
              <a:t>code from displaying in </a:t>
            </a:r>
            <a:r>
              <a:rPr lang="en-US" sz="1600" dirty="0" err="1">
                <a:solidFill>
                  <a:srgbClr val="81C8BD"/>
                </a:solidFill>
              </a:rPr>
              <a:t>gdb</a:t>
            </a:r>
            <a:r>
              <a:rPr lang="en-US" sz="1600" dirty="0">
                <a:solidFill>
                  <a:srgbClr val="81C8BD"/>
                </a:solidFill>
              </a:rPr>
              <a:t> (GNU Debugger</a:t>
            </a:r>
            <a:r>
              <a:rPr lang="en-US" sz="1600" dirty="0" smtClean="0">
                <a:solidFill>
                  <a:srgbClr val="81C8BD"/>
                </a:solidFill>
              </a:rPr>
              <a:t>)</a:t>
            </a:r>
          </a:p>
          <a:p>
            <a:pPr>
              <a:spcBef>
                <a:spcPts val="300"/>
              </a:spcBef>
            </a:pPr>
            <a:r>
              <a:rPr lang="en-US" sz="1600" dirty="0" smtClean="0">
                <a:solidFill>
                  <a:srgbClr val="81C8BD"/>
                </a:solidFill>
              </a:rPr>
              <a:t>I </a:t>
            </a:r>
            <a:r>
              <a:rPr lang="en-US" sz="1600" dirty="0">
                <a:solidFill>
                  <a:srgbClr val="81C8BD"/>
                </a:solidFill>
              </a:rPr>
              <a:t>w</a:t>
            </a:r>
            <a:r>
              <a:rPr lang="en-US" sz="1600" dirty="0" smtClean="0">
                <a:solidFill>
                  <a:srgbClr val="81C8BD"/>
                </a:solidFill>
              </a:rPr>
              <a:t>rote Assembly </a:t>
            </a:r>
            <a:r>
              <a:rPr lang="en-US" sz="1600" dirty="0">
                <a:solidFill>
                  <a:srgbClr val="81C8BD"/>
                </a:solidFill>
              </a:rPr>
              <a:t>instruction to move 1 to </a:t>
            </a:r>
            <a:r>
              <a:rPr lang="en-US" sz="1600" dirty="0" err="1">
                <a:solidFill>
                  <a:srgbClr val="81C8BD"/>
                </a:solidFill>
              </a:rPr>
              <a:t>rax</a:t>
            </a:r>
            <a:r>
              <a:rPr lang="en-US" sz="1600" dirty="0">
                <a:solidFill>
                  <a:srgbClr val="81C8BD"/>
                </a:solidFill>
              </a:rPr>
              <a:t> 64-bit register ( </a:t>
            </a:r>
            <a:r>
              <a:rPr lang="en-US" sz="1600" dirty="0" err="1">
                <a:solidFill>
                  <a:srgbClr val="81C8BD"/>
                </a:solidFill>
              </a:rPr>
              <a:t>mov</a:t>
            </a:r>
            <a:r>
              <a:rPr lang="en-US" sz="1600" dirty="0">
                <a:solidFill>
                  <a:srgbClr val="81C8BD"/>
                </a:solidFill>
              </a:rPr>
              <a:t> </a:t>
            </a:r>
            <a:r>
              <a:rPr lang="en-US" sz="1600" dirty="0" err="1">
                <a:solidFill>
                  <a:srgbClr val="81C8BD"/>
                </a:solidFill>
              </a:rPr>
              <a:t>rax</a:t>
            </a:r>
            <a:r>
              <a:rPr lang="en-US" sz="1600" dirty="0">
                <a:solidFill>
                  <a:srgbClr val="81C8BD"/>
                </a:solidFill>
              </a:rPr>
              <a:t>, 1 </a:t>
            </a:r>
            <a:r>
              <a:rPr lang="en-US" sz="1600" dirty="0" smtClean="0">
                <a:solidFill>
                  <a:srgbClr val="81C8BD"/>
                </a:solidFill>
              </a:rPr>
              <a:t>).  Assembler </a:t>
            </a:r>
            <a:r>
              <a:rPr lang="en-US" sz="1600" dirty="0">
                <a:solidFill>
                  <a:srgbClr val="81C8BD"/>
                </a:solidFill>
              </a:rPr>
              <a:t>inserted instruction to move 1 to </a:t>
            </a:r>
            <a:r>
              <a:rPr lang="en-US" sz="1600" dirty="0" err="1" smtClean="0">
                <a:solidFill>
                  <a:srgbClr val="81C8BD"/>
                </a:solidFill>
              </a:rPr>
              <a:t>eax</a:t>
            </a:r>
            <a:r>
              <a:rPr lang="en-US" sz="1600" dirty="0" smtClean="0">
                <a:solidFill>
                  <a:srgbClr val="81C8BD"/>
                </a:solidFill>
              </a:rPr>
              <a:t> </a:t>
            </a:r>
            <a:r>
              <a:rPr lang="en-US" sz="1600" dirty="0">
                <a:solidFill>
                  <a:srgbClr val="81C8BD"/>
                </a:solidFill>
              </a:rPr>
              <a:t>32-bit register. </a:t>
            </a:r>
            <a:r>
              <a:rPr lang="en-US" sz="1600" dirty="0" smtClean="0">
                <a:solidFill>
                  <a:srgbClr val="81C8BD"/>
                </a:solidFill>
              </a:rPr>
              <a:t>Lower </a:t>
            </a:r>
            <a:r>
              <a:rPr lang="en-US" sz="1600" dirty="0">
                <a:solidFill>
                  <a:srgbClr val="81C8BD"/>
                </a:solidFill>
              </a:rPr>
              <a:t>half of </a:t>
            </a:r>
            <a:r>
              <a:rPr lang="en-US" sz="1600" dirty="0" err="1" smtClean="0">
                <a:solidFill>
                  <a:srgbClr val="81C8BD"/>
                </a:solidFill>
              </a:rPr>
              <a:t>rax</a:t>
            </a:r>
            <a:r>
              <a:rPr lang="en-US" sz="1600" dirty="0" smtClean="0">
                <a:solidFill>
                  <a:srgbClr val="81C8BD"/>
                </a:solidFill>
              </a:rPr>
              <a:t>.  I coded </a:t>
            </a:r>
            <a:r>
              <a:rPr lang="en-US" sz="1600" dirty="0" err="1" smtClean="0">
                <a:solidFill>
                  <a:srgbClr val="81C8BD"/>
                </a:solidFill>
              </a:rPr>
              <a:t>mov</a:t>
            </a:r>
            <a:r>
              <a:rPr lang="en-US" sz="1600" dirty="0" smtClean="0">
                <a:solidFill>
                  <a:srgbClr val="81C8BD"/>
                </a:solidFill>
              </a:rPr>
              <a:t>, but the </a:t>
            </a:r>
            <a:r>
              <a:rPr lang="en-US" sz="1600" dirty="0">
                <a:solidFill>
                  <a:srgbClr val="81C8BD"/>
                </a:solidFill>
              </a:rPr>
              <a:t>actual instruction </a:t>
            </a:r>
            <a:r>
              <a:rPr lang="en-US" sz="1600" dirty="0" smtClean="0">
                <a:solidFill>
                  <a:srgbClr val="81C8BD"/>
                </a:solidFill>
              </a:rPr>
              <a:t>that was inserted was </a:t>
            </a:r>
            <a:r>
              <a:rPr lang="en-US" sz="1600" dirty="0" err="1" smtClean="0">
                <a:solidFill>
                  <a:srgbClr val="81C8BD"/>
                </a:solidFill>
              </a:rPr>
              <a:t>movabs</a:t>
            </a:r>
            <a:r>
              <a:rPr lang="en-US" sz="1600" dirty="0" smtClean="0">
                <a:solidFill>
                  <a:srgbClr val="81C8BD"/>
                </a:solidFill>
              </a:rPr>
              <a:t> (per its op code)</a:t>
            </a:r>
          </a:p>
          <a:p>
            <a:pPr>
              <a:spcBef>
                <a:spcPts val="300"/>
              </a:spcBef>
            </a:pPr>
            <a:r>
              <a:rPr lang="en-US" sz="1600" dirty="0" smtClean="0">
                <a:solidFill>
                  <a:srgbClr val="81C8BD"/>
                </a:solidFill>
              </a:rPr>
              <a:t>Processors </a:t>
            </a:r>
            <a:r>
              <a:rPr lang="en-US" sz="1600" dirty="0">
                <a:solidFill>
                  <a:srgbClr val="81C8BD"/>
                </a:solidFill>
              </a:rPr>
              <a:t>can have bugs. OSes code around them</a:t>
            </a:r>
          </a:p>
          <a:p>
            <a:pPr>
              <a:spcBef>
                <a:spcPts val="300"/>
              </a:spcBef>
            </a:pPr>
            <a:endParaRPr lang="en-US" sz="1600" dirty="0">
              <a:solidFill>
                <a:srgbClr val="81C8BD"/>
              </a:solidFill>
            </a:endParaRPr>
          </a:p>
          <a:p>
            <a:pPr marL="0" indent="0">
              <a:spcBef>
                <a:spcPts val="300"/>
              </a:spcBef>
              <a:buNone/>
            </a:pPr>
            <a:r>
              <a:rPr lang="en-US" sz="1600" dirty="0">
                <a:solidFill>
                  <a:srgbClr val="F8A28B"/>
                </a:solidFill>
              </a:rPr>
              <a:t>Bugs, vulnerabilities in libraries that you </a:t>
            </a:r>
            <a:r>
              <a:rPr lang="en-US" sz="1600" dirty="0" smtClean="0">
                <a:solidFill>
                  <a:srgbClr val="F8A28B"/>
                </a:solidFill>
              </a:rPr>
              <a:t>acquire</a:t>
            </a:r>
            <a:r>
              <a:rPr lang="en-US" sz="1600" dirty="0">
                <a:solidFill>
                  <a:srgbClr val="F8A28B"/>
                </a:solidFill>
              </a:rPr>
              <a:t>;</a:t>
            </a:r>
            <a:r>
              <a:rPr lang="en-US" sz="1600" dirty="0" smtClean="0">
                <a:solidFill>
                  <a:srgbClr val="F8A28B"/>
                </a:solidFill>
              </a:rPr>
              <a:t> </a:t>
            </a:r>
            <a:r>
              <a:rPr lang="en-US" sz="1600" dirty="0">
                <a:solidFill>
                  <a:srgbClr val="F8A28B"/>
                </a:solidFill>
              </a:rPr>
              <a:t>and </a:t>
            </a:r>
            <a:r>
              <a:rPr lang="en-US" sz="1600" dirty="0" smtClean="0">
                <a:solidFill>
                  <a:srgbClr val="F8A28B"/>
                </a:solidFill>
              </a:rPr>
              <a:t>in Frameworks</a:t>
            </a:r>
            <a:endParaRPr lang="en-US" sz="1600" dirty="0">
              <a:solidFill>
                <a:srgbClr val="F8A28B"/>
              </a:solidFill>
            </a:endParaRPr>
          </a:p>
          <a:p>
            <a:pPr marL="0" indent="0">
              <a:spcBef>
                <a:spcPts val="300"/>
              </a:spcBef>
              <a:buNone/>
            </a:pPr>
            <a:r>
              <a:rPr lang="en-US" sz="1600" dirty="0">
                <a:solidFill>
                  <a:srgbClr val="81C8BD"/>
                </a:solidFill>
              </a:rPr>
              <a:t> </a:t>
            </a:r>
            <a:r>
              <a:rPr lang="en-US" sz="1600" dirty="0" smtClean="0">
                <a:solidFill>
                  <a:srgbClr val="81C8BD"/>
                </a:solidFill>
              </a:rPr>
              <a:t>   </a:t>
            </a:r>
            <a:r>
              <a:rPr lang="en-US" sz="1600" dirty="0" smtClean="0">
                <a:solidFill>
                  <a:srgbClr val="686EA0"/>
                </a:solidFill>
              </a:rPr>
              <a:t>Example</a:t>
            </a:r>
            <a:r>
              <a:rPr lang="en-US" sz="1600" dirty="0" smtClean="0">
                <a:solidFill>
                  <a:srgbClr val="81C8BD"/>
                </a:solidFill>
              </a:rPr>
              <a:t>:  </a:t>
            </a:r>
            <a:r>
              <a:rPr lang="en-US" sz="1600" dirty="0">
                <a:solidFill>
                  <a:srgbClr val="81C8BD"/>
                </a:solidFill>
              </a:rPr>
              <a:t>Log4j</a:t>
            </a:r>
          </a:p>
          <a:p>
            <a:pPr>
              <a:spcBef>
                <a:spcPts val="300"/>
              </a:spcBef>
            </a:pPr>
            <a:endParaRPr lang="en-US" sz="1600" dirty="0">
              <a:solidFill>
                <a:srgbClr val="81C8BD"/>
              </a:solidFill>
            </a:endParaRPr>
          </a:p>
          <a:p>
            <a:pPr marL="0" indent="0">
              <a:spcBef>
                <a:spcPts val="300"/>
              </a:spcBef>
              <a:buNone/>
            </a:pPr>
            <a:r>
              <a:rPr lang="en-US" sz="1600" dirty="0">
                <a:solidFill>
                  <a:srgbClr val="F8A28B"/>
                </a:solidFill>
              </a:rPr>
              <a:t>Intentional and/or Malicious changes by... ... </a:t>
            </a:r>
            <a:r>
              <a:rPr lang="en-US" sz="1600" dirty="0" smtClean="0">
                <a:solidFill>
                  <a:srgbClr val="F8A28B"/>
                </a:solidFill>
              </a:rPr>
              <a:t>Someone</a:t>
            </a:r>
          </a:p>
          <a:p>
            <a:pPr marL="0" indent="0">
              <a:spcBef>
                <a:spcPts val="300"/>
              </a:spcBef>
              <a:buNone/>
            </a:pPr>
            <a:r>
              <a:rPr lang="en-US" sz="1600" dirty="0">
                <a:solidFill>
                  <a:srgbClr val="81C8BD"/>
                </a:solidFill>
              </a:rPr>
              <a:t> </a:t>
            </a:r>
            <a:r>
              <a:rPr lang="en-US" sz="1600" dirty="0" smtClean="0">
                <a:solidFill>
                  <a:srgbClr val="81C8BD"/>
                </a:solidFill>
              </a:rPr>
              <a:t>   </a:t>
            </a:r>
            <a:r>
              <a:rPr lang="en-US" sz="1600" dirty="0" smtClean="0">
                <a:solidFill>
                  <a:srgbClr val="686EA0"/>
                </a:solidFill>
              </a:rPr>
              <a:t>Example</a:t>
            </a:r>
            <a:r>
              <a:rPr lang="en-US" sz="1600" dirty="0">
                <a:solidFill>
                  <a:srgbClr val="81C8BD"/>
                </a:solidFill>
              </a:rPr>
              <a:t>: </a:t>
            </a:r>
            <a:r>
              <a:rPr lang="en-US" sz="1600" dirty="0" smtClean="0">
                <a:solidFill>
                  <a:srgbClr val="81C8BD"/>
                </a:solidFill>
              </a:rPr>
              <a:t> </a:t>
            </a:r>
            <a:r>
              <a:rPr lang="en-US" sz="1600" dirty="0" err="1" smtClean="0">
                <a:solidFill>
                  <a:srgbClr val="81C8BD"/>
                </a:solidFill>
              </a:rPr>
              <a:t>Solarwinds</a:t>
            </a:r>
            <a:r>
              <a:rPr lang="en-US" sz="1600" dirty="0" smtClean="0">
                <a:solidFill>
                  <a:srgbClr val="81C8BD"/>
                </a:solidFill>
              </a:rPr>
              <a:t> breach</a:t>
            </a:r>
            <a:endParaRPr lang="en-US" sz="1600" dirty="0">
              <a:solidFill>
                <a:srgbClr val="81C8BD"/>
              </a:solidFill>
            </a:endParaRPr>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48</a:t>
            </a:fld>
            <a:endParaRPr lang="en-US"/>
          </a:p>
        </p:txBody>
      </p:sp>
    </p:spTree>
    <p:extLst>
      <p:ext uri="{BB962C8B-B14F-4D97-AF65-F5344CB8AC3E}">
        <p14:creationId xmlns:p14="http://schemas.microsoft.com/office/powerpoint/2010/main" val="6257700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Recommendations </a:t>
            </a:r>
            <a:r>
              <a:rPr lang="en-US" dirty="0" smtClean="0">
                <a:solidFill>
                  <a:srgbClr val="ECDA2D"/>
                </a:solidFill>
                <a:latin typeface="Bahnschrift SemiBold SemiConden" panose="020B0502040204020203" pitchFamily="34" charset="0"/>
              </a:rPr>
              <a:t>from Observations in Vulnerability Databases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666616"/>
          </a:xfrm>
        </p:spPr>
        <p:txBody>
          <a:bodyPr>
            <a:normAutofit fontScale="55000" lnSpcReduction="20000"/>
          </a:bodyPr>
          <a:lstStyle/>
          <a:p>
            <a:pPr>
              <a:spcBef>
                <a:spcPts val="600"/>
              </a:spcBef>
            </a:pPr>
            <a:r>
              <a:rPr lang="en-US" dirty="0" smtClean="0">
                <a:solidFill>
                  <a:srgbClr val="F8A28B"/>
                </a:solidFill>
              </a:rPr>
              <a:t>I </a:t>
            </a:r>
            <a:r>
              <a:rPr lang="en-US" dirty="0">
                <a:solidFill>
                  <a:srgbClr val="F8A28B"/>
                </a:solidFill>
              </a:rPr>
              <a:t>Recommend good input validation, and edge case consideration during CODING and </a:t>
            </a:r>
            <a:r>
              <a:rPr lang="en-US" dirty="0" smtClean="0">
                <a:solidFill>
                  <a:srgbClr val="F8A28B"/>
                </a:solidFill>
              </a:rPr>
              <a:t>testing</a:t>
            </a:r>
          </a:p>
          <a:p>
            <a:pPr>
              <a:spcBef>
                <a:spcPts val="600"/>
              </a:spcBef>
            </a:pPr>
            <a:r>
              <a:rPr lang="en-US" dirty="0" smtClean="0">
                <a:solidFill>
                  <a:srgbClr val="F8A28B"/>
                </a:solidFill>
              </a:rPr>
              <a:t>Code </a:t>
            </a:r>
            <a:r>
              <a:rPr lang="en-US" dirty="0">
                <a:solidFill>
                  <a:srgbClr val="F8A28B"/>
                </a:solidFill>
              </a:rPr>
              <a:t>and test for </a:t>
            </a:r>
            <a:r>
              <a:rPr lang="en-US" dirty="0" smtClean="0">
                <a:solidFill>
                  <a:srgbClr val="F8A28B"/>
                </a:solidFill>
              </a:rPr>
              <a:t>7 </a:t>
            </a:r>
            <a:r>
              <a:rPr lang="en-US" dirty="0">
                <a:solidFill>
                  <a:srgbClr val="F8A28B"/>
                </a:solidFill>
              </a:rPr>
              <a:t>edge cases: </a:t>
            </a:r>
          </a:p>
          <a:p>
            <a:pPr lvl="1">
              <a:spcBef>
                <a:spcPts val="600"/>
              </a:spcBef>
            </a:pPr>
            <a:r>
              <a:rPr lang="en-US" dirty="0" smtClean="0">
                <a:solidFill>
                  <a:srgbClr val="81C8BD"/>
                </a:solidFill>
              </a:rPr>
              <a:t>Exact/max </a:t>
            </a:r>
            <a:r>
              <a:rPr lang="en-US" dirty="0">
                <a:solidFill>
                  <a:srgbClr val="81C8BD"/>
                </a:solidFill>
              </a:rPr>
              <a:t>value (e.g. 25 characters in 25 length field)</a:t>
            </a:r>
          </a:p>
          <a:p>
            <a:pPr lvl="1">
              <a:spcBef>
                <a:spcPts val="600"/>
              </a:spcBef>
            </a:pPr>
            <a:r>
              <a:rPr lang="en-US" dirty="0" smtClean="0">
                <a:solidFill>
                  <a:srgbClr val="81C8BD"/>
                </a:solidFill>
              </a:rPr>
              <a:t>Zero </a:t>
            </a:r>
            <a:r>
              <a:rPr lang="en-US" dirty="0">
                <a:solidFill>
                  <a:srgbClr val="81C8BD"/>
                </a:solidFill>
              </a:rPr>
              <a:t>length entry</a:t>
            </a:r>
          </a:p>
          <a:p>
            <a:pPr lvl="1">
              <a:spcBef>
                <a:spcPts val="600"/>
              </a:spcBef>
            </a:pPr>
            <a:r>
              <a:rPr lang="en-US" dirty="0" smtClean="0">
                <a:solidFill>
                  <a:srgbClr val="81C8BD"/>
                </a:solidFill>
              </a:rPr>
              <a:t>One </a:t>
            </a:r>
            <a:r>
              <a:rPr lang="en-US" dirty="0">
                <a:solidFill>
                  <a:srgbClr val="81C8BD"/>
                </a:solidFill>
              </a:rPr>
              <a:t>character</a:t>
            </a:r>
          </a:p>
          <a:p>
            <a:pPr lvl="1">
              <a:spcBef>
                <a:spcPts val="600"/>
              </a:spcBef>
            </a:pPr>
            <a:r>
              <a:rPr lang="en-US" dirty="0" smtClean="0">
                <a:solidFill>
                  <a:srgbClr val="81C8BD"/>
                </a:solidFill>
              </a:rPr>
              <a:t>Length </a:t>
            </a:r>
            <a:r>
              <a:rPr lang="en-US" dirty="0">
                <a:solidFill>
                  <a:srgbClr val="81C8BD"/>
                </a:solidFill>
              </a:rPr>
              <a:t>+/- 1</a:t>
            </a:r>
          </a:p>
          <a:p>
            <a:pPr lvl="1">
              <a:spcBef>
                <a:spcPts val="600"/>
              </a:spcBef>
            </a:pPr>
            <a:r>
              <a:rPr lang="en-US" dirty="0" smtClean="0">
                <a:solidFill>
                  <a:srgbClr val="81C8BD"/>
                </a:solidFill>
              </a:rPr>
              <a:t>and </a:t>
            </a:r>
            <a:r>
              <a:rPr lang="en-US" dirty="0">
                <a:solidFill>
                  <a:srgbClr val="81C8BD"/>
                </a:solidFill>
              </a:rPr>
              <a:t>Length +/- 2</a:t>
            </a:r>
          </a:p>
          <a:p>
            <a:pPr>
              <a:spcBef>
                <a:spcPts val="600"/>
              </a:spcBef>
            </a:pPr>
            <a:r>
              <a:rPr lang="en-US" dirty="0">
                <a:solidFill>
                  <a:srgbClr val="F8A28B"/>
                </a:solidFill>
              </a:rPr>
              <a:t>During application design and program design, identify the </a:t>
            </a:r>
            <a:r>
              <a:rPr lang="en-US" dirty="0" smtClean="0">
                <a:solidFill>
                  <a:srgbClr val="F8A28B"/>
                </a:solidFill>
              </a:rPr>
              <a:t>size/range </a:t>
            </a:r>
            <a:r>
              <a:rPr lang="en-US" dirty="0">
                <a:solidFill>
                  <a:srgbClr val="F8A28B"/>
                </a:solidFill>
              </a:rPr>
              <a:t>limits of variables</a:t>
            </a:r>
          </a:p>
          <a:p>
            <a:pPr>
              <a:spcBef>
                <a:spcPts val="600"/>
              </a:spcBef>
            </a:pPr>
            <a:r>
              <a:rPr lang="en-US" dirty="0">
                <a:solidFill>
                  <a:srgbClr val="F8A28B"/>
                </a:solidFill>
              </a:rPr>
              <a:t>For functions/subroutines, add comments to indicate the size/range constraints of variables</a:t>
            </a:r>
          </a:p>
          <a:p>
            <a:pPr>
              <a:spcBef>
                <a:spcPts val="600"/>
              </a:spcBef>
            </a:pPr>
            <a:r>
              <a:rPr lang="en-US" dirty="0" smtClean="0">
                <a:solidFill>
                  <a:srgbClr val="00B050"/>
                </a:solidFill>
              </a:rPr>
              <a:t>Until a developer </a:t>
            </a:r>
            <a:r>
              <a:rPr lang="en-US" dirty="0">
                <a:solidFill>
                  <a:srgbClr val="00B050"/>
                </a:solidFill>
              </a:rPr>
              <a:t>is extremely familiar </a:t>
            </a:r>
            <a:r>
              <a:rPr lang="en-US" dirty="0">
                <a:solidFill>
                  <a:srgbClr val="F8A28B"/>
                </a:solidFill>
              </a:rPr>
              <a:t>with language, </a:t>
            </a:r>
            <a:r>
              <a:rPr lang="en-US" dirty="0">
                <a:solidFill>
                  <a:srgbClr val="00B050"/>
                </a:solidFill>
              </a:rPr>
              <a:t>test every logic </a:t>
            </a:r>
            <a:r>
              <a:rPr lang="en-US" dirty="0" smtClean="0">
                <a:solidFill>
                  <a:srgbClr val="00B050"/>
                </a:solidFill>
              </a:rPr>
              <a:t>branch</a:t>
            </a:r>
            <a:endParaRPr lang="en-US" dirty="0">
              <a:solidFill>
                <a:srgbClr val="00B050"/>
              </a:solidFill>
            </a:endParaRPr>
          </a:p>
          <a:p>
            <a:pPr>
              <a:spcBef>
                <a:spcPts val="600"/>
              </a:spcBef>
            </a:pPr>
            <a:r>
              <a:rPr lang="en-US" dirty="0" smtClean="0">
                <a:solidFill>
                  <a:srgbClr val="F8A28B"/>
                </a:solidFill>
              </a:rPr>
              <a:t>Languages </a:t>
            </a:r>
            <a:r>
              <a:rPr lang="en-US" dirty="0">
                <a:solidFill>
                  <a:srgbClr val="F8A28B"/>
                </a:solidFill>
              </a:rPr>
              <a:t>evolve. New/Changed Keywords can break </a:t>
            </a:r>
            <a:r>
              <a:rPr lang="en-US" dirty="0" smtClean="0">
                <a:solidFill>
                  <a:srgbClr val="F8A28B"/>
                </a:solidFill>
              </a:rPr>
              <a:t>a program </a:t>
            </a:r>
            <a:r>
              <a:rPr lang="en-US" dirty="0">
                <a:solidFill>
                  <a:srgbClr val="F8A28B"/>
                </a:solidFill>
              </a:rPr>
              <a:t>in the </a:t>
            </a:r>
            <a:r>
              <a:rPr lang="en-US" dirty="0" smtClean="0">
                <a:solidFill>
                  <a:srgbClr val="F8A28B"/>
                </a:solidFill>
              </a:rPr>
              <a:t>future</a:t>
            </a:r>
          </a:p>
          <a:p>
            <a:pPr lvl="1">
              <a:spcBef>
                <a:spcPts val="600"/>
              </a:spcBef>
            </a:pPr>
            <a:r>
              <a:rPr lang="en-US" dirty="0" smtClean="0">
                <a:solidFill>
                  <a:srgbClr val="81C8BD"/>
                </a:solidFill>
              </a:rPr>
              <a:t>Watch </a:t>
            </a:r>
            <a:r>
              <a:rPr lang="en-US" dirty="0">
                <a:solidFill>
                  <a:srgbClr val="81C8BD"/>
                </a:solidFill>
              </a:rPr>
              <a:t>out for: Use of current keywords, Future </a:t>
            </a:r>
            <a:r>
              <a:rPr lang="en-US" dirty="0" smtClean="0">
                <a:solidFill>
                  <a:srgbClr val="81C8BD"/>
                </a:solidFill>
              </a:rPr>
              <a:t>keywords</a:t>
            </a:r>
            <a:endParaRPr lang="en-US" dirty="0">
              <a:solidFill>
                <a:srgbClr val="81C8BD"/>
              </a:solidFill>
            </a:endParaRPr>
          </a:p>
          <a:p>
            <a:pPr>
              <a:spcBef>
                <a:spcPts val="600"/>
              </a:spcBef>
            </a:pPr>
            <a:r>
              <a:rPr lang="en-US" dirty="0">
                <a:solidFill>
                  <a:srgbClr val="F8A28B"/>
                </a:solidFill>
              </a:rPr>
              <a:t>Frameworks can introduce </a:t>
            </a:r>
            <a:r>
              <a:rPr lang="en-US" dirty="0" smtClean="0">
                <a:solidFill>
                  <a:srgbClr val="F8A28B"/>
                </a:solidFill>
              </a:rPr>
              <a:t>vulnerabilities. IDEs can change/break an interpreted program’s behavior</a:t>
            </a:r>
            <a:endParaRPr lang="en-US" dirty="0">
              <a:solidFill>
                <a:srgbClr val="F8A28B"/>
              </a:solidFill>
            </a:endParaRPr>
          </a:p>
          <a:p>
            <a:pPr>
              <a:spcBef>
                <a:spcPts val="600"/>
              </a:spcBef>
            </a:pPr>
            <a:r>
              <a:rPr lang="en-US" dirty="0" err="1">
                <a:solidFill>
                  <a:srgbClr val="F8A28B"/>
                </a:solidFill>
              </a:rPr>
              <a:t>Valgrind</a:t>
            </a:r>
            <a:r>
              <a:rPr lang="en-US" dirty="0">
                <a:solidFill>
                  <a:srgbClr val="F8A28B"/>
                </a:solidFill>
              </a:rPr>
              <a:t> and profilers are great testing tools</a:t>
            </a:r>
          </a:p>
          <a:p>
            <a:pPr>
              <a:spcBef>
                <a:spcPts val="600"/>
              </a:spcBef>
            </a:pPr>
            <a:r>
              <a:rPr lang="en-US" dirty="0">
                <a:solidFill>
                  <a:srgbClr val="F8A28B"/>
                </a:solidFill>
              </a:rPr>
              <a:t>Become familiar with </a:t>
            </a:r>
            <a:r>
              <a:rPr lang="en-US" dirty="0" smtClean="0">
                <a:solidFill>
                  <a:srgbClr val="F8A28B"/>
                </a:solidFill>
              </a:rPr>
              <a:t>using debuggers</a:t>
            </a:r>
            <a:r>
              <a:rPr lang="en-US" dirty="0">
                <a:solidFill>
                  <a:srgbClr val="F8A28B"/>
                </a:solidFill>
              </a:rPr>
              <a:t>: </a:t>
            </a:r>
            <a:r>
              <a:rPr lang="en-US" dirty="0" err="1" smtClean="0">
                <a:solidFill>
                  <a:srgbClr val="F8A28B"/>
                </a:solidFill>
              </a:rPr>
              <a:t>gdb</a:t>
            </a:r>
            <a:r>
              <a:rPr lang="en-US" dirty="0" smtClean="0">
                <a:solidFill>
                  <a:srgbClr val="F8A28B"/>
                </a:solidFill>
              </a:rPr>
              <a:t> (GNU </a:t>
            </a:r>
            <a:r>
              <a:rPr lang="en-US" dirty="0" err="1" smtClean="0">
                <a:solidFill>
                  <a:srgbClr val="F8A28B"/>
                </a:solidFill>
              </a:rPr>
              <a:t>DeBugger</a:t>
            </a:r>
            <a:r>
              <a:rPr lang="en-US" dirty="0" smtClean="0">
                <a:solidFill>
                  <a:srgbClr val="F8A28B"/>
                </a:solidFill>
              </a:rPr>
              <a:t>),  </a:t>
            </a:r>
            <a:r>
              <a:rPr lang="en-US" dirty="0" err="1">
                <a:solidFill>
                  <a:srgbClr val="F8A28B"/>
                </a:solidFill>
              </a:rPr>
              <a:t>pdb</a:t>
            </a:r>
            <a:r>
              <a:rPr lang="en-US" dirty="0">
                <a:solidFill>
                  <a:srgbClr val="F8A28B"/>
                </a:solidFill>
              </a:rPr>
              <a:t> </a:t>
            </a:r>
            <a:r>
              <a:rPr lang="en-US" dirty="0" smtClean="0">
                <a:solidFill>
                  <a:srgbClr val="F8A28B"/>
                </a:solidFill>
              </a:rPr>
              <a:t>(debugger in Python)</a:t>
            </a:r>
          </a:p>
          <a:p>
            <a:pPr>
              <a:spcBef>
                <a:spcPts val="600"/>
              </a:spcBef>
            </a:pPr>
            <a:r>
              <a:rPr lang="en-US" dirty="0" smtClean="0">
                <a:solidFill>
                  <a:srgbClr val="F8A28B"/>
                </a:solidFill>
              </a:rPr>
              <a:t>For Linux, AWS reduces </a:t>
            </a:r>
            <a:r>
              <a:rPr lang="en-US" dirty="0">
                <a:solidFill>
                  <a:srgbClr val="F8A28B"/>
                </a:solidFill>
              </a:rPr>
              <a:t>P</a:t>
            </a:r>
            <a:r>
              <a:rPr lang="en-US" dirty="0" smtClean="0">
                <a:solidFill>
                  <a:srgbClr val="F8A28B"/>
                </a:solidFill>
              </a:rPr>
              <a:t>ointer abuse with their </a:t>
            </a:r>
            <a:r>
              <a:rPr lang="en-US" dirty="0" err="1" smtClean="0">
                <a:solidFill>
                  <a:srgbClr val="F8A28B"/>
                </a:solidFill>
              </a:rPr>
              <a:t>Gravaton</a:t>
            </a:r>
            <a:r>
              <a:rPr lang="en-US" dirty="0" smtClean="0">
                <a:solidFill>
                  <a:srgbClr val="F8A28B"/>
                </a:solidFill>
              </a:rPr>
              <a:t> processors. Compilers produce code to protect pointer operations</a:t>
            </a:r>
          </a:p>
          <a:p>
            <a:pPr marL="0" indent="0">
              <a:spcBef>
                <a:spcPts val="600"/>
              </a:spcBef>
              <a:buNone/>
            </a:pPr>
            <a:endParaRPr lang="en-US" dirty="0" smtClean="0">
              <a:solidFill>
                <a:srgbClr val="F8A28B"/>
              </a:solidFill>
            </a:endParaRPr>
          </a:p>
          <a:p>
            <a:pPr marL="0" indent="0">
              <a:spcBef>
                <a:spcPts val="600"/>
              </a:spcBef>
              <a:buNone/>
            </a:pPr>
            <a:r>
              <a:rPr lang="en-US" dirty="0" smtClean="0">
                <a:solidFill>
                  <a:srgbClr val="81C8BD"/>
                </a:solidFill>
              </a:rPr>
              <a:t>From a tough, yet beloved, Systems Analyst lady who became the Dev Manager and Department Director: </a:t>
            </a:r>
            <a:r>
              <a:rPr lang="en-US" dirty="0" smtClean="0">
                <a:solidFill>
                  <a:srgbClr val="ECDA2D"/>
                </a:solidFill>
              </a:rPr>
              <a:t>I </a:t>
            </a:r>
            <a:r>
              <a:rPr lang="en-US" dirty="0">
                <a:solidFill>
                  <a:srgbClr val="ECDA2D"/>
                </a:solidFill>
              </a:rPr>
              <a:t>should be able to put my BUTT on the keyboard and the program not </a:t>
            </a:r>
            <a:r>
              <a:rPr lang="en-US" dirty="0" smtClean="0">
                <a:solidFill>
                  <a:srgbClr val="ECDA2D"/>
                </a:solidFill>
              </a:rPr>
              <a:t>crash… … …</a:t>
            </a:r>
            <a:endParaRPr lang="en-US" dirty="0">
              <a:solidFill>
                <a:srgbClr val="ECDA2D"/>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0536" y="1948243"/>
            <a:ext cx="3048000" cy="2028825"/>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49</a:t>
            </a:fld>
            <a:endParaRPr lang="en-US"/>
          </a:p>
        </p:txBody>
      </p:sp>
    </p:spTree>
    <p:extLst>
      <p:ext uri="{BB962C8B-B14F-4D97-AF65-F5344CB8AC3E}">
        <p14:creationId xmlns:p14="http://schemas.microsoft.com/office/powerpoint/2010/main" val="134143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cs typeface="Times New Roman" panose="02020603050405020304" pitchFamily="18" charset="0"/>
              </a:rPr>
              <a:t>Our Game Plan … … …</a:t>
            </a:r>
            <a:endParaRPr lang="en-US" dirty="0">
              <a:solidFill>
                <a:srgbClr val="ECDA2D"/>
              </a:solidFill>
              <a:latin typeface="Bahnschrift SemiBold SemiConden" panose="020B0502040204020203"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800" dirty="0" smtClean="0">
                <a:solidFill>
                  <a:srgbClr val="81C8BD"/>
                </a:solidFill>
                <a:cs typeface="Times New Roman" panose="02020603050405020304" pitchFamily="18" charset="0"/>
              </a:rPr>
              <a:t>Outline some legacy and current General-Purpose Languages</a:t>
            </a:r>
          </a:p>
          <a:p>
            <a:pPr>
              <a:buFont typeface="Wingdings" panose="05000000000000000000" pitchFamily="2" charset="2"/>
              <a:buChar char="Ø"/>
            </a:pPr>
            <a:r>
              <a:rPr lang="en-US" sz="1800" dirty="0" smtClean="0">
                <a:solidFill>
                  <a:srgbClr val="81C8BD"/>
                </a:solidFill>
                <a:cs typeface="Times New Roman" panose="02020603050405020304" pitchFamily="18" charset="0"/>
              </a:rPr>
              <a:t>Learn from some behaviors of legacy languages</a:t>
            </a:r>
          </a:p>
          <a:p>
            <a:pPr>
              <a:buFont typeface="Wingdings" panose="05000000000000000000" pitchFamily="2" charset="2"/>
              <a:buChar char="Ø"/>
            </a:pPr>
            <a:r>
              <a:rPr lang="en-US" sz="1800" dirty="0" smtClean="0">
                <a:solidFill>
                  <a:srgbClr val="81C8BD"/>
                </a:solidFill>
                <a:cs typeface="Times New Roman" panose="02020603050405020304" pitchFamily="18" charset="0"/>
              </a:rPr>
              <a:t>Discuss 11 G-P Ls and outline </a:t>
            </a:r>
            <a:r>
              <a:rPr lang="en-US" sz="1800" dirty="0">
                <a:solidFill>
                  <a:srgbClr val="81C8BD"/>
                </a:solidFill>
                <a:cs typeface="Times New Roman" panose="02020603050405020304" pitchFamily="18" charset="0"/>
              </a:rPr>
              <a:t>some </a:t>
            </a:r>
            <a:r>
              <a:rPr lang="en-US" sz="1800" dirty="0" smtClean="0">
                <a:solidFill>
                  <a:srgbClr val="81C8BD"/>
                </a:solidFill>
                <a:cs typeface="Times New Roman" panose="02020603050405020304" pitchFamily="18" charset="0"/>
              </a:rPr>
              <a:t>of their behaviors </a:t>
            </a:r>
          </a:p>
          <a:p>
            <a:pPr>
              <a:buFont typeface="Wingdings" panose="05000000000000000000" pitchFamily="2" charset="2"/>
              <a:buChar char="Ø"/>
            </a:pPr>
            <a:r>
              <a:rPr lang="en-US" sz="1800" dirty="0" smtClean="0">
                <a:solidFill>
                  <a:srgbClr val="81C8BD"/>
                </a:solidFill>
                <a:cs typeface="Times New Roman" panose="02020603050405020304" pitchFamily="18" charset="0"/>
              </a:rPr>
              <a:t>Outline some considerations </a:t>
            </a:r>
            <a:r>
              <a:rPr lang="en-US" sz="1800" dirty="0">
                <a:solidFill>
                  <a:srgbClr val="81C8BD"/>
                </a:solidFill>
                <a:cs typeface="Times New Roman" panose="02020603050405020304" pitchFamily="18" charset="0"/>
              </a:rPr>
              <a:t>in choosing </a:t>
            </a:r>
            <a:r>
              <a:rPr lang="en-US" sz="1800" dirty="0" smtClean="0">
                <a:solidFill>
                  <a:srgbClr val="81C8BD"/>
                </a:solidFill>
                <a:cs typeface="Times New Roman" panose="02020603050405020304" pitchFamily="18" charset="0"/>
              </a:rPr>
              <a:t>our languages</a:t>
            </a:r>
            <a:endParaRPr lang="en-US" sz="1800" dirty="0">
              <a:solidFill>
                <a:srgbClr val="81C8BD"/>
              </a:solidFill>
              <a:cs typeface="Times New Roman" panose="02020603050405020304" pitchFamily="18" charset="0"/>
            </a:endParaRPr>
          </a:p>
          <a:p>
            <a:pPr>
              <a:buFont typeface="Wingdings" panose="05000000000000000000" pitchFamily="2" charset="2"/>
              <a:buChar char="Ø"/>
            </a:pPr>
            <a:r>
              <a:rPr lang="en-US" sz="1800" dirty="0" smtClean="0">
                <a:solidFill>
                  <a:srgbClr val="81C8BD"/>
                </a:solidFill>
                <a:cs typeface="Times New Roman" panose="02020603050405020304" pitchFamily="18" charset="0"/>
              </a:rPr>
              <a:t>View the types </a:t>
            </a:r>
            <a:r>
              <a:rPr lang="en-US" sz="1800" dirty="0">
                <a:solidFill>
                  <a:srgbClr val="81C8BD"/>
                </a:solidFill>
                <a:cs typeface="Times New Roman" panose="02020603050405020304" pitchFamily="18" charset="0"/>
              </a:rPr>
              <a:t>of </a:t>
            </a:r>
            <a:r>
              <a:rPr lang="en-US" sz="1800" dirty="0" smtClean="0">
                <a:solidFill>
                  <a:srgbClr val="81C8BD"/>
                </a:solidFill>
                <a:cs typeface="Times New Roman" panose="02020603050405020304" pitchFamily="18" charset="0"/>
              </a:rPr>
              <a:t>software vulnerabilities that occur in languages </a:t>
            </a:r>
          </a:p>
          <a:p>
            <a:pPr>
              <a:buFont typeface="Wingdings" panose="05000000000000000000" pitchFamily="2" charset="2"/>
              <a:buChar char="Ø"/>
            </a:pPr>
            <a:r>
              <a:rPr lang="en-US" sz="1800" dirty="0" smtClean="0">
                <a:solidFill>
                  <a:srgbClr val="81C8BD"/>
                </a:solidFill>
                <a:cs typeface="Times New Roman" panose="02020603050405020304" pitchFamily="18" charset="0"/>
              </a:rPr>
              <a:t>Consider Recommendations from my Observations </a:t>
            </a:r>
            <a:r>
              <a:rPr lang="en-US" sz="1800" dirty="0">
                <a:solidFill>
                  <a:srgbClr val="81C8BD"/>
                </a:solidFill>
                <a:cs typeface="Times New Roman" panose="02020603050405020304" pitchFamily="18" charset="0"/>
              </a:rPr>
              <a:t>in Vulnerability </a:t>
            </a:r>
            <a:r>
              <a:rPr lang="en-US" sz="1800" dirty="0" smtClean="0">
                <a:solidFill>
                  <a:srgbClr val="81C8BD"/>
                </a:solidFill>
                <a:cs typeface="Times New Roman" panose="02020603050405020304" pitchFamily="18" charset="0"/>
              </a:rPr>
              <a:t>Database</a:t>
            </a:r>
          </a:p>
          <a:p>
            <a:pPr marL="0" indent="0">
              <a:buNone/>
            </a:pPr>
            <a:endParaRPr lang="en-US" sz="1800" dirty="0">
              <a:solidFill>
                <a:srgbClr val="81C8BD"/>
              </a:solidFill>
              <a:cs typeface="Times New Roman" panose="02020603050405020304" pitchFamily="18" charset="0"/>
            </a:endParaRPr>
          </a:p>
          <a:p>
            <a:pPr marL="0" indent="0">
              <a:buNone/>
            </a:pPr>
            <a:r>
              <a:rPr lang="en-US" sz="1800" dirty="0" smtClean="0">
                <a:solidFill>
                  <a:srgbClr val="F8A28B"/>
                </a:solidFill>
                <a:cs typeface="Times New Roman" panose="02020603050405020304" pitchFamily="18" charset="0"/>
              </a:rPr>
              <a:t>~~ Kindly </a:t>
            </a:r>
            <a:r>
              <a:rPr lang="en-US" sz="1800" dirty="0">
                <a:solidFill>
                  <a:srgbClr val="F8A28B"/>
                </a:solidFill>
                <a:cs typeface="Times New Roman" panose="02020603050405020304" pitchFamily="18" charset="0"/>
              </a:rPr>
              <a:t>defer questions to the end of the presentation</a:t>
            </a:r>
          </a:p>
          <a:p>
            <a:pPr marL="0" indent="0">
              <a:buNone/>
            </a:pPr>
            <a:endParaRPr lang="en-US" sz="1800" dirty="0" smtClean="0">
              <a:solidFill>
                <a:srgbClr val="81C8BD"/>
              </a:solidFill>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9230" y="1410462"/>
            <a:ext cx="2612898" cy="3923442"/>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5</a:t>
            </a:fld>
            <a:endParaRPr lang="en-US"/>
          </a:p>
        </p:txBody>
      </p:sp>
    </p:spTree>
    <p:extLst>
      <p:ext uri="{BB962C8B-B14F-4D97-AF65-F5344CB8AC3E}">
        <p14:creationId xmlns:p14="http://schemas.microsoft.com/office/powerpoint/2010/main" val="29148235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C</a:t>
            </a:r>
            <a:r>
              <a:rPr lang="en-US" dirty="0" smtClean="0">
                <a:solidFill>
                  <a:srgbClr val="ECDA2D"/>
                </a:solidFill>
                <a:latin typeface="Bahnschrift SemiBold SemiConden" panose="020B0502040204020203" pitchFamily="34" charset="0"/>
              </a:rPr>
              <a:t>ounting things.   Variations in the Ways Languages Process Loops  </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56232"/>
            <a:ext cx="10515600" cy="4928616"/>
          </a:xfrm>
        </p:spPr>
        <p:txBody>
          <a:bodyPr>
            <a:normAutofit fontScale="85000" lnSpcReduction="20000"/>
          </a:bodyPr>
          <a:lstStyle/>
          <a:p>
            <a:pPr>
              <a:spcBef>
                <a:spcPts val="600"/>
              </a:spcBef>
            </a:pPr>
            <a:endParaRPr lang="en-US" dirty="0" smtClean="0">
              <a:solidFill>
                <a:srgbClr val="F8A28B"/>
              </a:solidFill>
            </a:endParaRPr>
          </a:p>
          <a:p>
            <a:pPr>
              <a:spcBef>
                <a:spcPts val="600"/>
              </a:spcBef>
            </a:pPr>
            <a:endParaRPr lang="en-US" dirty="0">
              <a:solidFill>
                <a:srgbClr val="F8A28B"/>
              </a:solidFill>
            </a:endParaRPr>
          </a:p>
          <a:p>
            <a:pPr>
              <a:spcBef>
                <a:spcPts val="600"/>
              </a:spcBef>
            </a:pPr>
            <a:endParaRPr lang="en-US" dirty="0" smtClean="0">
              <a:solidFill>
                <a:srgbClr val="F8A28B"/>
              </a:solidFill>
            </a:endParaRPr>
          </a:p>
          <a:p>
            <a:pPr>
              <a:spcBef>
                <a:spcPts val="600"/>
              </a:spcBef>
            </a:pPr>
            <a:endParaRPr lang="en-US" dirty="0" smtClean="0">
              <a:solidFill>
                <a:srgbClr val="F8A28B"/>
              </a:solidFill>
            </a:endParaRPr>
          </a:p>
          <a:p>
            <a:pPr marL="0" indent="0">
              <a:spcBef>
                <a:spcPts val="600"/>
              </a:spcBef>
              <a:buNone/>
            </a:pPr>
            <a:r>
              <a:rPr lang="en-US" sz="1600" dirty="0" smtClean="0">
                <a:solidFill>
                  <a:srgbClr val="F8A28B"/>
                </a:solidFill>
              </a:rPr>
              <a:t>C, C++ C#, Java, </a:t>
            </a:r>
            <a:r>
              <a:rPr lang="en-US" sz="1600" dirty="0" err="1" smtClean="0">
                <a:solidFill>
                  <a:srgbClr val="F8A28B"/>
                </a:solidFill>
              </a:rPr>
              <a:t>Javascript</a:t>
            </a:r>
            <a:r>
              <a:rPr lang="en-US" sz="1600" dirty="0" smtClean="0">
                <a:solidFill>
                  <a:srgbClr val="F8A28B"/>
                </a:solidFill>
              </a:rPr>
              <a:t>, Go, PHP</a:t>
            </a:r>
          </a:p>
          <a:p>
            <a:pPr marL="0" indent="0">
              <a:spcBef>
                <a:spcPts val="600"/>
              </a:spcBef>
              <a:buNone/>
            </a:pPr>
            <a:r>
              <a:rPr lang="en-US" sz="1600" dirty="0">
                <a:solidFill>
                  <a:srgbClr val="ECDA2D"/>
                </a:solidFill>
              </a:rPr>
              <a:t>f</a:t>
            </a:r>
            <a:r>
              <a:rPr lang="en-US" sz="1600" dirty="0" smtClean="0">
                <a:solidFill>
                  <a:srgbClr val="ECDA2D"/>
                </a:solidFill>
              </a:rPr>
              <a:t>or (x = 1; x &lt; 11; x++)   print the number ;    // counts to 10      D.J. prefers  to use   x &lt;= 10   but this generates more Assembly instructions</a:t>
            </a:r>
          </a:p>
          <a:p>
            <a:pPr marL="0" indent="0">
              <a:spcBef>
                <a:spcPts val="600"/>
              </a:spcBef>
              <a:buNone/>
            </a:pPr>
            <a:r>
              <a:rPr lang="en-US" sz="1600" dirty="0" smtClean="0">
                <a:solidFill>
                  <a:srgbClr val="F8A28B"/>
                </a:solidFill>
              </a:rPr>
              <a:t>Python</a:t>
            </a:r>
          </a:p>
          <a:p>
            <a:pPr marL="0" indent="0">
              <a:spcBef>
                <a:spcPts val="600"/>
              </a:spcBef>
              <a:buNone/>
            </a:pPr>
            <a:r>
              <a:rPr lang="en-US" sz="1600" dirty="0">
                <a:solidFill>
                  <a:srgbClr val="ECDA2D"/>
                </a:solidFill>
              </a:rPr>
              <a:t>f</a:t>
            </a:r>
            <a:r>
              <a:rPr lang="en-US" sz="1600" dirty="0" smtClean="0">
                <a:solidFill>
                  <a:srgbClr val="ECDA2D"/>
                </a:solidFill>
              </a:rPr>
              <a:t>or x in range (1, 10) 		            #  counts to </a:t>
            </a:r>
            <a:r>
              <a:rPr lang="en-US" sz="1600" dirty="0" smtClean="0">
                <a:solidFill>
                  <a:srgbClr val="C00000"/>
                </a:solidFill>
              </a:rPr>
              <a:t>9</a:t>
            </a:r>
            <a:endParaRPr lang="en-US" sz="1600" dirty="0">
              <a:solidFill>
                <a:srgbClr val="C00000"/>
              </a:solidFill>
            </a:endParaRPr>
          </a:p>
          <a:p>
            <a:pPr marL="0" indent="0">
              <a:spcBef>
                <a:spcPts val="600"/>
              </a:spcBef>
              <a:buNone/>
            </a:pPr>
            <a:r>
              <a:rPr lang="en-US" sz="1600" dirty="0" smtClean="0">
                <a:solidFill>
                  <a:srgbClr val="F8A28B"/>
                </a:solidFill>
              </a:rPr>
              <a:t>Ruby</a:t>
            </a:r>
          </a:p>
          <a:p>
            <a:pPr marL="0" indent="0">
              <a:spcBef>
                <a:spcPts val="600"/>
              </a:spcBef>
              <a:buNone/>
            </a:pPr>
            <a:r>
              <a:rPr lang="en-US" sz="1600" dirty="0">
                <a:solidFill>
                  <a:srgbClr val="ECDA2D"/>
                </a:solidFill>
              </a:rPr>
              <a:t>f</a:t>
            </a:r>
            <a:r>
              <a:rPr lang="en-US" sz="1600" dirty="0" smtClean="0">
                <a:solidFill>
                  <a:srgbClr val="ECDA2D"/>
                </a:solidFill>
              </a:rPr>
              <a:t>or x in 1 </a:t>
            </a:r>
            <a:r>
              <a:rPr lang="en-US" sz="1600" b="1" dirty="0" smtClean="0">
                <a:solidFill>
                  <a:schemeClr val="accent2">
                    <a:lumMod val="75000"/>
                  </a:schemeClr>
                </a:solidFill>
              </a:rPr>
              <a:t>..</a:t>
            </a:r>
            <a:r>
              <a:rPr lang="en-US" sz="1600" dirty="0" smtClean="0">
                <a:solidFill>
                  <a:srgbClr val="ECDA2D"/>
                </a:solidFill>
              </a:rPr>
              <a:t> 10;  print the number ; end            #  counts to 10</a:t>
            </a:r>
          </a:p>
          <a:p>
            <a:pPr marL="0" indent="0">
              <a:spcBef>
                <a:spcPts val="600"/>
              </a:spcBef>
              <a:buNone/>
            </a:pPr>
            <a:r>
              <a:rPr lang="en-US" sz="1600" dirty="0" smtClean="0">
                <a:solidFill>
                  <a:srgbClr val="ECDA2D"/>
                </a:solidFill>
              </a:rPr>
              <a:t>for </a:t>
            </a:r>
            <a:r>
              <a:rPr lang="en-US" sz="1600" dirty="0">
                <a:solidFill>
                  <a:srgbClr val="ECDA2D"/>
                </a:solidFill>
              </a:rPr>
              <a:t>x in 1 </a:t>
            </a:r>
            <a:r>
              <a:rPr lang="en-US" sz="1600" b="1" dirty="0" smtClean="0"/>
              <a:t>…</a:t>
            </a:r>
            <a:r>
              <a:rPr lang="en-US" sz="1600" dirty="0" smtClean="0">
                <a:solidFill>
                  <a:srgbClr val="ECDA2D"/>
                </a:solidFill>
              </a:rPr>
              <a:t> </a:t>
            </a:r>
            <a:r>
              <a:rPr lang="en-US" sz="1600" dirty="0">
                <a:solidFill>
                  <a:srgbClr val="ECDA2D"/>
                </a:solidFill>
              </a:rPr>
              <a:t>10; print the number ; end </a:t>
            </a:r>
            <a:r>
              <a:rPr lang="en-US" sz="1600" dirty="0" smtClean="0">
                <a:solidFill>
                  <a:srgbClr val="ECDA2D"/>
                </a:solidFill>
              </a:rPr>
              <a:t>           #  counts </a:t>
            </a:r>
            <a:r>
              <a:rPr lang="en-US" sz="1600" dirty="0">
                <a:solidFill>
                  <a:srgbClr val="ECDA2D"/>
                </a:solidFill>
              </a:rPr>
              <a:t>to </a:t>
            </a:r>
            <a:r>
              <a:rPr lang="en-US" sz="1600" dirty="0" smtClean="0">
                <a:solidFill>
                  <a:srgbClr val="ECDA2D"/>
                </a:solidFill>
              </a:rPr>
              <a:t>9</a:t>
            </a:r>
          </a:p>
          <a:p>
            <a:pPr marL="0" indent="0">
              <a:spcBef>
                <a:spcPts val="600"/>
              </a:spcBef>
              <a:buNone/>
            </a:pPr>
            <a:r>
              <a:rPr lang="en-US" sz="1600" dirty="0" err="1" smtClean="0">
                <a:solidFill>
                  <a:srgbClr val="F8A28B"/>
                </a:solidFill>
              </a:rPr>
              <a:t>Kotlin</a:t>
            </a:r>
            <a:endParaRPr lang="en-US" sz="1600" dirty="0" smtClean="0">
              <a:solidFill>
                <a:srgbClr val="F8A28B"/>
              </a:solidFill>
            </a:endParaRPr>
          </a:p>
          <a:p>
            <a:pPr marL="0" indent="0">
              <a:spcBef>
                <a:spcPts val="600"/>
              </a:spcBef>
              <a:buNone/>
            </a:pPr>
            <a:r>
              <a:rPr lang="en-US" sz="1600" dirty="0" smtClean="0">
                <a:solidFill>
                  <a:srgbClr val="ECDA2D"/>
                </a:solidFill>
              </a:rPr>
              <a:t>for (x </a:t>
            </a:r>
            <a:r>
              <a:rPr lang="en-US" sz="1600" dirty="0">
                <a:solidFill>
                  <a:srgbClr val="ECDA2D"/>
                </a:solidFill>
              </a:rPr>
              <a:t>in 1 </a:t>
            </a:r>
            <a:r>
              <a:rPr lang="en-US" sz="1600" b="1" dirty="0">
                <a:solidFill>
                  <a:schemeClr val="accent2">
                    <a:lumMod val="75000"/>
                  </a:schemeClr>
                </a:solidFill>
              </a:rPr>
              <a:t>..</a:t>
            </a:r>
            <a:r>
              <a:rPr lang="en-US" sz="1600" dirty="0">
                <a:solidFill>
                  <a:srgbClr val="ECDA2D"/>
                </a:solidFill>
              </a:rPr>
              <a:t> </a:t>
            </a:r>
            <a:r>
              <a:rPr lang="en-US" sz="1600" dirty="0" smtClean="0">
                <a:solidFill>
                  <a:srgbClr val="ECDA2D"/>
                </a:solidFill>
              </a:rPr>
              <a:t>10)  </a:t>
            </a:r>
            <a:r>
              <a:rPr lang="en-US" sz="1600" dirty="0">
                <a:solidFill>
                  <a:srgbClr val="ECDA2D"/>
                </a:solidFill>
              </a:rPr>
              <a:t>print the number </a:t>
            </a:r>
            <a:r>
              <a:rPr lang="en-US" sz="1600" dirty="0" smtClean="0">
                <a:solidFill>
                  <a:srgbClr val="ECDA2D"/>
                </a:solidFill>
              </a:rPr>
              <a:t>                    // counts </a:t>
            </a:r>
            <a:r>
              <a:rPr lang="en-US" sz="1600" dirty="0">
                <a:solidFill>
                  <a:srgbClr val="ECDA2D"/>
                </a:solidFill>
              </a:rPr>
              <a:t>to 10</a:t>
            </a:r>
          </a:p>
          <a:p>
            <a:pPr marL="0" indent="0">
              <a:spcBef>
                <a:spcPts val="600"/>
              </a:spcBef>
              <a:buNone/>
            </a:pPr>
            <a:r>
              <a:rPr lang="en-US" sz="1600" dirty="0" smtClean="0">
                <a:solidFill>
                  <a:srgbClr val="F8A28B"/>
                </a:solidFill>
              </a:rPr>
              <a:t>Rust</a:t>
            </a:r>
          </a:p>
          <a:p>
            <a:pPr marL="0" indent="0">
              <a:spcBef>
                <a:spcPts val="600"/>
              </a:spcBef>
              <a:buNone/>
            </a:pPr>
            <a:r>
              <a:rPr lang="en-US" sz="1600" dirty="0">
                <a:solidFill>
                  <a:srgbClr val="ECDA2D"/>
                </a:solidFill>
              </a:rPr>
              <a:t>f</a:t>
            </a:r>
            <a:r>
              <a:rPr lang="en-US" sz="1600" dirty="0" smtClean="0">
                <a:solidFill>
                  <a:srgbClr val="ECDA2D"/>
                </a:solidFill>
              </a:rPr>
              <a:t>or x in 1 </a:t>
            </a:r>
            <a:r>
              <a:rPr lang="en-US" sz="1600" b="1" dirty="0" smtClean="0">
                <a:solidFill>
                  <a:schemeClr val="accent2">
                    <a:lumMod val="75000"/>
                  </a:schemeClr>
                </a:solidFill>
              </a:rPr>
              <a:t>..</a:t>
            </a:r>
            <a:r>
              <a:rPr lang="en-US" sz="1600" dirty="0" smtClean="0">
                <a:solidFill>
                  <a:srgbClr val="ECDA2D"/>
                </a:solidFill>
              </a:rPr>
              <a:t> 10  { print the number }                   // counts to </a:t>
            </a:r>
            <a:r>
              <a:rPr lang="en-US" sz="1600" dirty="0" smtClean="0">
                <a:solidFill>
                  <a:srgbClr val="C00000"/>
                </a:solidFill>
              </a:rPr>
              <a:t>9</a:t>
            </a:r>
          </a:p>
          <a:p>
            <a:pPr marL="0" indent="0">
              <a:spcBef>
                <a:spcPts val="600"/>
              </a:spcBef>
              <a:buNone/>
            </a:pPr>
            <a:r>
              <a:rPr lang="en-US" sz="1600" dirty="0" smtClean="0">
                <a:solidFill>
                  <a:srgbClr val="ECDA2D"/>
                </a:solidFill>
              </a:rPr>
              <a:t>for x </a:t>
            </a:r>
            <a:r>
              <a:rPr lang="en-US" sz="1600" dirty="0">
                <a:solidFill>
                  <a:srgbClr val="ECDA2D"/>
                </a:solidFill>
              </a:rPr>
              <a:t>in 1 </a:t>
            </a:r>
            <a:r>
              <a:rPr lang="en-US" sz="1600" b="1" dirty="0" smtClean="0">
                <a:solidFill>
                  <a:srgbClr val="00B050"/>
                </a:solidFill>
              </a:rPr>
              <a:t>..=</a:t>
            </a:r>
            <a:r>
              <a:rPr lang="en-US" sz="1600" dirty="0" smtClean="0">
                <a:solidFill>
                  <a:srgbClr val="ECDA2D"/>
                </a:solidFill>
              </a:rPr>
              <a:t> </a:t>
            </a:r>
            <a:r>
              <a:rPr lang="en-US" sz="1600" dirty="0">
                <a:solidFill>
                  <a:srgbClr val="ECDA2D"/>
                </a:solidFill>
              </a:rPr>
              <a:t>10 { print the number } </a:t>
            </a:r>
            <a:r>
              <a:rPr lang="en-US" sz="1600" dirty="0" smtClean="0">
                <a:solidFill>
                  <a:srgbClr val="ECDA2D"/>
                </a:solidFill>
              </a:rPr>
              <a:t>                 </a:t>
            </a:r>
            <a:r>
              <a:rPr lang="en-US" sz="1600" dirty="0">
                <a:solidFill>
                  <a:srgbClr val="ECDA2D"/>
                </a:solidFill>
              </a:rPr>
              <a:t>// counts to </a:t>
            </a:r>
            <a:r>
              <a:rPr lang="en-US" sz="1600" dirty="0" smtClean="0">
                <a:solidFill>
                  <a:srgbClr val="ECDA2D"/>
                </a:solidFill>
              </a:rPr>
              <a:t>10</a:t>
            </a:r>
          </a:p>
          <a:p>
            <a:pPr marL="0" indent="0">
              <a:spcBef>
                <a:spcPts val="600"/>
              </a:spcBef>
              <a:buNone/>
            </a:pPr>
            <a:r>
              <a:rPr lang="en-US" sz="1600" dirty="0" smtClean="0">
                <a:solidFill>
                  <a:srgbClr val="F8A28B"/>
                </a:solidFill>
              </a:rPr>
              <a:t>Swift</a:t>
            </a:r>
            <a:endParaRPr lang="en-US" sz="1600" dirty="0">
              <a:solidFill>
                <a:srgbClr val="F8A28B"/>
              </a:solidFill>
            </a:endParaRPr>
          </a:p>
          <a:p>
            <a:pPr marL="0" indent="0">
              <a:spcBef>
                <a:spcPts val="600"/>
              </a:spcBef>
              <a:buNone/>
            </a:pPr>
            <a:r>
              <a:rPr lang="en-US" sz="1600" dirty="0">
                <a:solidFill>
                  <a:srgbClr val="ECDA2D"/>
                </a:solidFill>
              </a:rPr>
              <a:t>for x in 1 </a:t>
            </a:r>
            <a:r>
              <a:rPr lang="en-US" sz="1600" b="1" dirty="0" smtClean="0"/>
              <a:t>...</a:t>
            </a:r>
            <a:r>
              <a:rPr lang="en-US" sz="1600" dirty="0" smtClean="0">
                <a:solidFill>
                  <a:srgbClr val="ECDA2D"/>
                </a:solidFill>
              </a:rPr>
              <a:t> 10  </a:t>
            </a:r>
            <a:r>
              <a:rPr lang="en-US" sz="1600" dirty="0">
                <a:solidFill>
                  <a:srgbClr val="ECDA2D"/>
                </a:solidFill>
              </a:rPr>
              <a:t>{ print the number } </a:t>
            </a:r>
            <a:r>
              <a:rPr lang="en-US" sz="1600" dirty="0" smtClean="0">
                <a:solidFill>
                  <a:srgbClr val="ECDA2D"/>
                </a:solidFill>
              </a:rPr>
              <a:t>                  </a:t>
            </a:r>
            <a:r>
              <a:rPr lang="en-US" sz="1600" dirty="0">
                <a:solidFill>
                  <a:srgbClr val="ECDA2D"/>
                </a:solidFill>
              </a:rPr>
              <a:t>// counts to </a:t>
            </a:r>
            <a:r>
              <a:rPr lang="en-US" sz="1600" dirty="0" smtClean="0">
                <a:solidFill>
                  <a:srgbClr val="C00000"/>
                </a:solidFill>
              </a:rPr>
              <a:t>10</a:t>
            </a:r>
            <a:endParaRPr lang="en-US" sz="1600" dirty="0">
              <a:solidFill>
                <a:srgbClr val="C00000"/>
              </a:solidFill>
            </a:endParaRPr>
          </a:p>
          <a:p>
            <a:pPr marL="0" indent="0">
              <a:spcBef>
                <a:spcPts val="600"/>
              </a:spcBef>
              <a:buNone/>
            </a:pPr>
            <a:r>
              <a:rPr lang="en-US" sz="1600" dirty="0">
                <a:solidFill>
                  <a:srgbClr val="ECDA2D"/>
                </a:solidFill>
              </a:rPr>
              <a:t>for x in 1 </a:t>
            </a:r>
            <a:r>
              <a:rPr lang="en-US" sz="1600" b="1" dirty="0" smtClean="0">
                <a:solidFill>
                  <a:srgbClr val="00B0F0"/>
                </a:solidFill>
              </a:rPr>
              <a:t>..&lt;</a:t>
            </a:r>
            <a:r>
              <a:rPr lang="en-US" sz="1600" dirty="0" smtClean="0">
                <a:solidFill>
                  <a:srgbClr val="ECDA2D"/>
                </a:solidFill>
              </a:rPr>
              <a:t> </a:t>
            </a:r>
            <a:r>
              <a:rPr lang="en-US" sz="1600" dirty="0">
                <a:solidFill>
                  <a:srgbClr val="ECDA2D"/>
                </a:solidFill>
              </a:rPr>
              <a:t>10 { print the number </a:t>
            </a:r>
            <a:r>
              <a:rPr lang="en-US" sz="1600" dirty="0" smtClean="0">
                <a:solidFill>
                  <a:srgbClr val="ECDA2D"/>
                </a:solidFill>
              </a:rPr>
              <a:t>}                   </a:t>
            </a:r>
            <a:r>
              <a:rPr lang="en-US" sz="1600" dirty="0">
                <a:solidFill>
                  <a:srgbClr val="ECDA2D"/>
                </a:solidFill>
              </a:rPr>
              <a:t>// counts to 9</a:t>
            </a:r>
          </a:p>
          <a:p>
            <a:pPr marL="0" indent="0">
              <a:spcBef>
                <a:spcPts val="600"/>
              </a:spcBef>
              <a:buNone/>
            </a:pPr>
            <a:endParaRPr lang="en-US" sz="1600" dirty="0">
              <a:solidFill>
                <a:srgbClr val="F8A28B"/>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610937418"/>
              </p:ext>
            </p:extLst>
          </p:nvPr>
        </p:nvGraphicFramePr>
        <p:xfrm>
          <a:off x="941830" y="1929384"/>
          <a:ext cx="8098352" cy="1097280"/>
        </p:xfrm>
        <a:graphic>
          <a:graphicData uri="http://schemas.openxmlformats.org/drawingml/2006/table">
            <a:tbl>
              <a:tblPr firstRow="1" bandRow="1">
                <a:tableStyleId>{5C22544A-7EE6-4342-B048-85BDC9FD1C3A}</a:tableStyleId>
              </a:tblPr>
              <a:tblGrid>
                <a:gridCol w="506147"/>
                <a:gridCol w="506147"/>
                <a:gridCol w="506147"/>
                <a:gridCol w="506147"/>
                <a:gridCol w="506147"/>
                <a:gridCol w="506147"/>
                <a:gridCol w="506147"/>
                <a:gridCol w="506147"/>
                <a:gridCol w="506147"/>
                <a:gridCol w="506147"/>
                <a:gridCol w="506147"/>
                <a:gridCol w="506147"/>
                <a:gridCol w="506147"/>
                <a:gridCol w="506147"/>
                <a:gridCol w="506147"/>
                <a:gridCol w="506147"/>
              </a:tblGrid>
              <a:tr h="258318">
                <a:tc>
                  <a:txBody>
                    <a:bodyPr/>
                    <a:lstStyle/>
                    <a:p>
                      <a:r>
                        <a:rPr lang="en-US" sz="1200" dirty="0" smtClean="0"/>
                        <a:t>J</a:t>
                      </a:r>
                      <a:endParaRPr lang="en-US" sz="1200" dirty="0"/>
                    </a:p>
                  </a:txBody>
                  <a:tcPr/>
                </a:tc>
                <a:tc>
                  <a:txBody>
                    <a:bodyPr/>
                    <a:lstStyle/>
                    <a:p>
                      <a:r>
                        <a:rPr lang="en-US" sz="1200" dirty="0" smtClean="0"/>
                        <a:t>O</a:t>
                      </a:r>
                      <a:endParaRPr lang="en-US" sz="1200" dirty="0"/>
                    </a:p>
                  </a:txBody>
                  <a:tcPr/>
                </a:tc>
                <a:tc>
                  <a:txBody>
                    <a:bodyPr/>
                    <a:lstStyle/>
                    <a:p>
                      <a:r>
                        <a:rPr lang="en-US" sz="1200" dirty="0" smtClean="0"/>
                        <a:t>H</a:t>
                      </a:r>
                      <a:endParaRPr lang="en-US" sz="1200" dirty="0"/>
                    </a:p>
                  </a:txBody>
                  <a:tcPr/>
                </a:tc>
                <a:tc>
                  <a:txBody>
                    <a:bodyPr/>
                    <a:lstStyle/>
                    <a:p>
                      <a:r>
                        <a:rPr lang="en-US" sz="1200" dirty="0" smtClean="0"/>
                        <a:t>N</a:t>
                      </a:r>
                      <a:endParaRPr lang="en-US" sz="1200" dirty="0"/>
                    </a:p>
                  </a:txBody>
                  <a:tcPr/>
                </a:tc>
                <a:tc>
                  <a:txBody>
                    <a:bodyPr/>
                    <a:lstStyle/>
                    <a:p>
                      <a:r>
                        <a:rPr lang="en-US" sz="1200" dirty="0" smtClean="0"/>
                        <a:t>S</a:t>
                      </a:r>
                      <a:endParaRPr lang="en-US" sz="1200" dirty="0"/>
                    </a:p>
                  </a:txBody>
                  <a:tcPr/>
                </a:tc>
                <a:tc>
                  <a:txBody>
                    <a:bodyPr/>
                    <a:lstStyle/>
                    <a:p>
                      <a:r>
                        <a:rPr lang="en-US" sz="1200" dirty="0" smtClean="0"/>
                        <a:t>O</a:t>
                      </a:r>
                      <a:endParaRPr lang="en-US" sz="1200" dirty="0"/>
                    </a:p>
                  </a:txBody>
                  <a:tcPr/>
                </a:tc>
                <a:tc>
                  <a:txBody>
                    <a:bodyPr/>
                    <a:lstStyle/>
                    <a:p>
                      <a:r>
                        <a:rPr lang="en-US" sz="1200" dirty="0" smtClean="0"/>
                        <a:t>N</a:t>
                      </a:r>
                      <a:endParaRPr lang="en-US" sz="1200" dirty="0"/>
                    </a:p>
                  </a:txBody>
                  <a:tcPr/>
                </a:tc>
                <a:tc>
                  <a:txBody>
                    <a:bodyPr/>
                    <a:lstStyle/>
                    <a:p>
                      <a:r>
                        <a:rPr lang="en-US" sz="1200" dirty="0" smtClean="0"/>
                        <a:t>-</a:t>
                      </a:r>
                      <a:endParaRPr lang="en-US" sz="1200" dirty="0"/>
                    </a:p>
                  </a:txBody>
                  <a:tcPr/>
                </a:tc>
                <a:tc>
                  <a:txBody>
                    <a:bodyPr/>
                    <a:lstStyle/>
                    <a:p>
                      <a:r>
                        <a:rPr lang="en-US" sz="1200" dirty="0" smtClean="0"/>
                        <a:t>S</a:t>
                      </a:r>
                      <a:endParaRPr lang="en-US" sz="1200" dirty="0"/>
                    </a:p>
                  </a:txBody>
                  <a:tcPr/>
                </a:tc>
                <a:tc>
                  <a:txBody>
                    <a:bodyPr/>
                    <a:lstStyle/>
                    <a:p>
                      <a:r>
                        <a:rPr lang="en-US" sz="1200" dirty="0" smtClean="0"/>
                        <a:t>M</a:t>
                      </a:r>
                      <a:endParaRPr lang="en-US" sz="1200" dirty="0"/>
                    </a:p>
                  </a:txBody>
                  <a:tcPr/>
                </a:tc>
                <a:tc>
                  <a:txBody>
                    <a:bodyPr/>
                    <a:lstStyle/>
                    <a:p>
                      <a:r>
                        <a:rPr lang="en-US" sz="1200" dirty="0" smtClean="0"/>
                        <a:t>I</a:t>
                      </a:r>
                      <a:endParaRPr lang="en-US" sz="1200" dirty="0"/>
                    </a:p>
                  </a:txBody>
                  <a:tcPr/>
                </a:tc>
                <a:tc>
                  <a:txBody>
                    <a:bodyPr/>
                    <a:lstStyle/>
                    <a:p>
                      <a:r>
                        <a:rPr lang="en-US" sz="1200" dirty="0" smtClean="0"/>
                        <a:t>T</a:t>
                      </a:r>
                      <a:endParaRPr lang="en-US" sz="1200" dirty="0"/>
                    </a:p>
                  </a:txBody>
                  <a:tcPr/>
                </a:tc>
                <a:tc>
                  <a:txBody>
                    <a:bodyPr/>
                    <a:lstStyle/>
                    <a:p>
                      <a:r>
                        <a:rPr lang="en-US" sz="1200" dirty="0" smtClean="0"/>
                        <a:t>H</a:t>
                      </a:r>
                      <a:endParaRPr lang="en-US" sz="1200" dirty="0"/>
                    </a:p>
                  </a:txBody>
                  <a:tcPr/>
                </a:tc>
                <a:tc>
                  <a:txBody>
                    <a:bodyPr/>
                    <a:lstStyle/>
                    <a:p>
                      <a:r>
                        <a:rPr lang="en-US" sz="1200" dirty="0" smtClean="0"/>
                        <a:t>\0</a:t>
                      </a:r>
                      <a:endParaRPr lang="en-US" sz="1200" dirty="0"/>
                    </a:p>
                  </a:txBody>
                  <a:tcPr/>
                </a:tc>
                <a:tc>
                  <a:txBody>
                    <a:bodyPr/>
                    <a:lstStyle/>
                    <a:p>
                      <a:r>
                        <a:rPr lang="en-US" sz="1200" dirty="0" smtClean="0">
                          <a:solidFill>
                            <a:srgbClr val="C00000"/>
                          </a:solidFill>
                        </a:rPr>
                        <a:t>???</a:t>
                      </a:r>
                      <a:endParaRPr lang="en-US" sz="1200" dirty="0">
                        <a:solidFill>
                          <a:srgbClr val="C00000"/>
                        </a:solidFill>
                      </a:endParaRPr>
                    </a:p>
                  </a:txBody>
                  <a:tcPr/>
                </a:tc>
                <a:tc>
                  <a:txBody>
                    <a:bodyPr/>
                    <a:lstStyle/>
                    <a:p>
                      <a:r>
                        <a:rPr lang="en-US" sz="1200" dirty="0" smtClean="0">
                          <a:solidFill>
                            <a:srgbClr val="C00000"/>
                          </a:solidFill>
                        </a:rPr>
                        <a:t>???</a:t>
                      </a:r>
                      <a:endParaRPr lang="en-US" sz="1200" dirty="0">
                        <a:solidFill>
                          <a:srgbClr val="C00000"/>
                        </a:solidFill>
                      </a:endParaRPr>
                    </a:p>
                  </a:txBody>
                  <a:tcPr/>
                </a:tc>
              </a:tr>
              <a:tr h="258318">
                <a:tc>
                  <a:txBody>
                    <a:bodyPr/>
                    <a:lstStyle/>
                    <a:p>
                      <a:r>
                        <a:rPr lang="en-US" sz="1200" dirty="0" smtClean="0"/>
                        <a:t>4012</a:t>
                      </a:r>
                      <a:endParaRPr lang="en-US" sz="1200" dirty="0"/>
                    </a:p>
                  </a:txBody>
                  <a:tcPr/>
                </a:tc>
                <a:tc>
                  <a:txBody>
                    <a:bodyPr/>
                    <a:lstStyle/>
                    <a:p>
                      <a:r>
                        <a:rPr lang="en-US" sz="1200" dirty="0" smtClean="0"/>
                        <a:t>4013</a:t>
                      </a:r>
                      <a:endParaRPr lang="en-US" sz="1200" dirty="0"/>
                    </a:p>
                  </a:txBody>
                  <a:tcPr/>
                </a:tc>
                <a:tc>
                  <a:txBody>
                    <a:bodyPr/>
                    <a:lstStyle/>
                    <a:p>
                      <a:r>
                        <a:rPr lang="en-US" sz="1200" dirty="0" smtClean="0"/>
                        <a:t>4014</a:t>
                      </a:r>
                      <a:endParaRPr lang="en-US" sz="1200" dirty="0"/>
                    </a:p>
                  </a:txBody>
                  <a:tcPr/>
                </a:tc>
                <a:tc>
                  <a:txBody>
                    <a:bodyPr/>
                    <a:lstStyle/>
                    <a:p>
                      <a:r>
                        <a:rPr lang="en-US" sz="1200" dirty="0" smtClean="0"/>
                        <a:t>4015</a:t>
                      </a:r>
                      <a:endParaRPr lang="en-US" sz="1200" dirty="0"/>
                    </a:p>
                  </a:txBody>
                  <a:tcPr/>
                </a:tc>
                <a:tc>
                  <a:txBody>
                    <a:bodyPr/>
                    <a:lstStyle/>
                    <a:p>
                      <a:r>
                        <a:rPr lang="en-US" sz="1200" dirty="0" smtClean="0"/>
                        <a:t>4016</a:t>
                      </a:r>
                      <a:endParaRPr lang="en-US" sz="1200" dirty="0"/>
                    </a:p>
                  </a:txBody>
                  <a:tcPr/>
                </a:tc>
                <a:tc>
                  <a:txBody>
                    <a:bodyPr/>
                    <a:lstStyle/>
                    <a:p>
                      <a:r>
                        <a:rPr lang="en-US" sz="1200" dirty="0" smtClean="0"/>
                        <a:t>4017</a:t>
                      </a:r>
                      <a:endParaRPr lang="en-US" sz="1200" dirty="0"/>
                    </a:p>
                  </a:txBody>
                  <a:tcPr/>
                </a:tc>
                <a:tc>
                  <a:txBody>
                    <a:bodyPr/>
                    <a:lstStyle/>
                    <a:p>
                      <a:r>
                        <a:rPr lang="en-US" sz="1200" dirty="0" smtClean="0"/>
                        <a:t>4018</a:t>
                      </a:r>
                      <a:endParaRPr lang="en-US" sz="1200" dirty="0"/>
                    </a:p>
                  </a:txBody>
                  <a:tcPr/>
                </a:tc>
                <a:tc>
                  <a:txBody>
                    <a:bodyPr/>
                    <a:lstStyle/>
                    <a:p>
                      <a:r>
                        <a:rPr lang="en-US" sz="1200" dirty="0" smtClean="0"/>
                        <a:t>4019</a:t>
                      </a:r>
                      <a:endParaRPr lang="en-US" sz="1200" dirty="0"/>
                    </a:p>
                  </a:txBody>
                  <a:tcPr/>
                </a:tc>
                <a:tc>
                  <a:txBody>
                    <a:bodyPr/>
                    <a:lstStyle/>
                    <a:p>
                      <a:r>
                        <a:rPr lang="en-US" sz="1200" dirty="0" smtClean="0"/>
                        <a:t>4020</a:t>
                      </a:r>
                      <a:endParaRPr lang="en-US" sz="1200" dirty="0"/>
                    </a:p>
                  </a:txBody>
                  <a:tcPr/>
                </a:tc>
                <a:tc>
                  <a:txBody>
                    <a:bodyPr/>
                    <a:lstStyle/>
                    <a:p>
                      <a:r>
                        <a:rPr lang="en-US" sz="1200" dirty="0" smtClean="0"/>
                        <a:t>4021</a:t>
                      </a:r>
                      <a:endParaRPr lang="en-US" sz="1200" dirty="0"/>
                    </a:p>
                  </a:txBody>
                  <a:tcPr/>
                </a:tc>
                <a:tc>
                  <a:txBody>
                    <a:bodyPr/>
                    <a:lstStyle/>
                    <a:p>
                      <a:r>
                        <a:rPr lang="en-US" sz="1200" dirty="0" smtClean="0"/>
                        <a:t>4022</a:t>
                      </a:r>
                      <a:endParaRPr lang="en-US" sz="1200" dirty="0"/>
                    </a:p>
                  </a:txBody>
                  <a:tcPr/>
                </a:tc>
                <a:tc>
                  <a:txBody>
                    <a:bodyPr/>
                    <a:lstStyle/>
                    <a:p>
                      <a:r>
                        <a:rPr lang="en-US" sz="1200" dirty="0" smtClean="0"/>
                        <a:t>4023</a:t>
                      </a:r>
                      <a:endParaRPr lang="en-US" sz="1200" dirty="0"/>
                    </a:p>
                  </a:txBody>
                  <a:tcPr/>
                </a:tc>
                <a:tc>
                  <a:txBody>
                    <a:bodyPr/>
                    <a:lstStyle/>
                    <a:p>
                      <a:r>
                        <a:rPr lang="en-US" sz="1200" dirty="0" smtClean="0"/>
                        <a:t>4024</a:t>
                      </a:r>
                      <a:endParaRPr lang="en-US" sz="1200" dirty="0"/>
                    </a:p>
                  </a:txBody>
                  <a:tcPr/>
                </a:tc>
                <a:tc>
                  <a:txBody>
                    <a:bodyPr/>
                    <a:lstStyle/>
                    <a:p>
                      <a:r>
                        <a:rPr lang="en-US" sz="1200" dirty="0" smtClean="0"/>
                        <a:t>4025</a:t>
                      </a:r>
                      <a:endParaRPr lang="en-US" sz="1200" dirty="0"/>
                    </a:p>
                  </a:txBody>
                  <a:tcPr/>
                </a:tc>
                <a:tc>
                  <a:txBody>
                    <a:bodyPr/>
                    <a:lstStyle/>
                    <a:p>
                      <a:r>
                        <a:rPr lang="en-US" sz="1200" dirty="0" smtClean="0"/>
                        <a:t>4026</a:t>
                      </a:r>
                      <a:endParaRPr lang="en-US" sz="1200" dirty="0"/>
                    </a:p>
                  </a:txBody>
                  <a:tcPr/>
                </a:tc>
                <a:tc>
                  <a:txBody>
                    <a:bodyPr/>
                    <a:lstStyle/>
                    <a:p>
                      <a:r>
                        <a:rPr lang="en-US" sz="1200" dirty="0" smtClean="0"/>
                        <a:t>4027</a:t>
                      </a:r>
                      <a:endParaRPr lang="en-US" sz="1200" dirty="0"/>
                    </a:p>
                  </a:txBody>
                  <a:tcPr/>
                </a:tc>
              </a:tr>
              <a:tr h="258318">
                <a:tc>
                  <a:txBody>
                    <a:bodyPr/>
                    <a:lstStyle/>
                    <a:p>
                      <a:r>
                        <a:rPr lang="en-US" sz="1200" b="1" dirty="0" smtClean="0">
                          <a:solidFill>
                            <a:srgbClr val="0070C0"/>
                          </a:solidFill>
                        </a:rPr>
                        <a:t>0</a:t>
                      </a:r>
                      <a:endParaRPr lang="en-US" sz="1200" b="1" dirty="0">
                        <a:solidFill>
                          <a:srgbClr val="0070C0"/>
                        </a:solidFill>
                      </a:endParaRPr>
                    </a:p>
                  </a:txBody>
                  <a:tcPr/>
                </a:tc>
                <a:tc>
                  <a:txBody>
                    <a:bodyPr/>
                    <a:lstStyle/>
                    <a:p>
                      <a:r>
                        <a:rPr lang="en-US" sz="1200" dirty="0" smtClean="0"/>
                        <a:t>1</a:t>
                      </a:r>
                      <a:endParaRPr lang="en-US" sz="1200" dirty="0"/>
                    </a:p>
                  </a:txBody>
                  <a:tcPr/>
                </a:tc>
                <a:tc>
                  <a:txBody>
                    <a:bodyPr/>
                    <a:lstStyle/>
                    <a:p>
                      <a:r>
                        <a:rPr lang="en-US" sz="1200" dirty="0" smtClean="0"/>
                        <a:t>2</a:t>
                      </a:r>
                      <a:endParaRPr lang="en-US" sz="1200" dirty="0"/>
                    </a:p>
                  </a:txBody>
                  <a:tcPr/>
                </a:tc>
                <a:tc>
                  <a:txBody>
                    <a:bodyPr/>
                    <a:lstStyle/>
                    <a:p>
                      <a:r>
                        <a:rPr lang="en-US" sz="1200" dirty="0" smtClean="0"/>
                        <a:t>3</a:t>
                      </a:r>
                      <a:endParaRPr lang="en-US" sz="1200" dirty="0"/>
                    </a:p>
                  </a:txBody>
                  <a:tcPr/>
                </a:tc>
                <a:tc>
                  <a:txBody>
                    <a:bodyPr/>
                    <a:lstStyle/>
                    <a:p>
                      <a:r>
                        <a:rPr lang="en-US" sz="1200" dirty="0" smtClean="0"/>
                        <a:t>4</a:t>
                      </a:r>
                      <a:endParaRPr lang="en-US" sz="1200" dirty="0"/>
                    </a:p>
                  </a:txBody>
                  <a:tcPr/>
                </a:tc>
                <a:tc>
                  <a:txBody>
                    <a:bodyPr/>
                    <a:lstStyle/>
                    <a:p>
                      <a:r>
                        <a:rPr lang="en-US" sz="1200" dirty="0" smtClean="0"/>
                        <a:t>5</a:t>
                      </a:r>
                      <a:endParaRPr lang="en-US" sz="1200" dirty="0"/>
                    </a:p>
                  </a:txBody>
                  <a:tcPr/>
                </a:tc>
                <a:tc>
                  <a:txBody>
                    <a:bodyPr/>
                    <a:lstStyle/>
                    <a:p>
                      <a:r>
                        <a:rPr lang="en-US" sz="1200" dirty="0" smtClean="0"/>
                        <a:t>6</a:t>
                      </a:r>
                      <a:endParaRPr lang="en-US" sz="1200" dirty="0"/>
                    </a:p>
                  </a:txBody>
                  <a:tcPr/>
                </a:tc>
                <a:tc>
                  <a:txBody>
                    <a:bodyPr/>
                    <a:lstStyle/>
                    <a:p>
                      <a:r>
                        <a:rPr lang="en-US" sz="1200" dirty="0" smtClean="0"/>
                        <a:t>7</a:t>
                      </a:r>
                      <a:endParaRPr lang="en-US" sz="1200" dirty="0"/>
                    </a:p>
                  </a:txBody>
                  <a:tcPr/>
                </a:tc>
                <a:tc>
                  <a:txBody>
                    <a:bodyPr/>
                    <a:lstStyle/>
                    <a:p>
                      <a:r>
                        <a:rPr lang="en-US" sz="1200" dirty="0" smtClean="0"/>
                        <a:t>8</a:t>
                      </a:r>
                      <a:endParaRPr lang="en-US" sz="1200" dirty="0"/>
                    </a:p>
                  </a:txBody>
                  <a:tcPr/>
                </a:tc>
                <a:tc>
                  <a:txBody>
                    <a:bodyPr/>
                    <a:lstStyle/>
                    <a:p>
                      <a:r>
                        <a:rPr lang="en-US" sz="1200" dirty="0" smtClean="0"/>
                        <a:t>9</a:t>
                      </a:r>
                      <a:endParaRPr lang="en-US" sz="1200" dirty="0"/>
                    </a:p>
                  </a:txBody>
                  <a:tcPr/>
                </a:tc>
                <a:tc>
                  <a:txBody>
                    <a:bodyPr/>
                    <a:lstStyle/>
                    <a:p>
                      <a:r>
                        <a:rPr lang="en-US" sz="1200" dirty="0" smtClean="0"/>
                        <a:t>10</a:t>
                      </a:r>
                      <a:endParaRPr lang="en-US" sz="1200" dirty="0"/>
                    </a:p>
                  </a:txBody>
                  <a:tcPr/>
                </a:tc>
                <a:tc>
                  <a:txBody>
                    <a:bodyPr/>
                    <a:lstStyle/>
                    <a:p>
                      <a:r>
                        <a:rPr lang="en-US" sz="1200" dirty="0" smtClean="0"/>
                        <a:t>11</a:t>
                      </a:r>
                      <a:endParaRPr lang="en-US" sz="1200" dirty="0"/>
                    </a:p>
                  </a:txBody>
                  <a:tcPr/>
                </a:tc>
                <a:tc>
                  <a:txBody>
                    <a:bodyPr/>
                    <a:lstStyle/>
                    <a:p>
                      <a:r>
                        <a:rPr lang="en-US" sz="1200" dirty="0" smtClean="0"/>
                        <a:t>12</a:t>
                      </a:r>
                      <a:endParaRPr lang="en-US" sz="1200" dirty="0"/>
                    </a:p>
                  </a:txBody>
                  <a:tcPr/>
                </a:tc>
                <a:tc>
                  <a:txBody>
                    <a:bodyPr/>
                    <a:lstStyle/>
                    <a:p>
                      <a:r>
                        <a:rPr lang="en-US" sz="1200" dirty="0" smtClean="0"/>
                        <a:t>13</a:t>
                      </a:r>
                      <a:endParaRPr lang="en-US" sz="1200" dirty="0"/>
                    </a:p>
                  </a:txBody>
                  <a:tcPr/>
                </a:tc>
                <a:tc>
                  <a:txBody>
                    <a:bodyPr/>
                    <a:lstStyle/>
                    <a:p>
                      <a:r>
                        <a:rPr lang="en-US" sz="1200" dirty="0" smtClean="0"/>
                        <a:t>14</a:t>
                      </a:r>
                      <a:endParaRPr lang="en-US" sz="1200" dirty="0"/>
                    </a:p>
                  </a:txBody>
                  <a:tcPr/>
                </a:tc>
                <a:tc>
                  <a:txBody>
                    <a:bodyPr/>
                    <a:lstStyle/>
                    <a:p>
                      <a:r>
                        <a:rPr lang="en-US" sz="1200" dirty="0" smtClean="0"/>
                        <a:t>15</a:t>
                      </a:r>
                      <a:endParaRPr lang="en-US" sz="1200" dirty="0"/>
                    </a:p>
                  </a:txBody>
                  <a:tcPr/>
                </a:tc>
              </a:tr>
              <a:tr h="258318">
                <a:tc>
                  <a:txBody>
                    <a:bodyPr/>
                    <a:lstStyle/>
                    <a:p>
                      <a:r>
                        <a:rPr lang="en-US" sz="1200" b="1" dirty="0" smtClean="0">
                          <a:solidFill>
                            <a:schemeClr val="accent2">
                              <a:lumMod val="75000"/>
                            </a:schemeClr>
                          </a:solidFill>
                        </a:rPr>
                        <a:t>1</a:t>
                      </a:r>
                      <a:endParaRPr lang="en-US" sz="1200" b="1" dirty="0">
                        <a:solidFill>
                          <a:schemeClr val="accent2">
                            <a:lumMod val="75000"/>
                          </a:schemeClr>
                        </a:solidFill>
                      </a:endParaRPr>
                    </a:p>
                  </a:txBody>
                  <a:tcPr/>
                </a:tc>
                <a:tc>
                  <a:txBody>
                    <a:bodyPr/>
                    <a:lstStyle/>
                    <a:p>
                      <a:r>
                        <a:rPr lang="en-US" sz="1200" dirty="0" smtClean="0"/>
                        <a:t>2</a:t>
                      </a:r>
                      <a:endParaRPr lang="en-US" sz="1200" dirty="0"/>
                    </a:p>
                  </a:txBody>
                  <a:tcPr/>
                </a:tc>
                <a:tc>
                  <a:txBody>
                    <a:bodyPr/>
                    <a:lstStyle/>
                    <a:p>
                      <a:r>
                        <a:rPr lang="en-US" sz="1200" dirty="0" smtClean="0"/>
                        <a:t>3</a:t>
                      </a:r>
                      <a:endParaRPr lang="en-US" sz="1200" dirty="0"/>
                    </a:p>
                  </a:txBody>
                  <a:tcPr/>
                </a:tc>
                <a:tc>
                  <a:txBody>
                    <a:bodyPr/>
                    <a:lstStyle/>
                    <a:p>
                      <a:r>
                        <a:rPr lang="en-US" sz="1200" dirty="0" smtClean="0"/>
                        <a:t>4</a:t>
                      </a:r>
                      <a:endParaRPr lang="en-US" sz="1200" dirty="0"/>
                    </a:p>
                  </a:txBody>
                  <a:tcPr/>
                </a:tc>
                <a:tc>
                  <a:txBody>
                    <a:bodyPr/>
                    <a:lstStyle/>
                    <a:p>
                      <a:r>
                        <a:rPr lang="en-US" sz="1200" dirty="0" smtClean="0"/>
                        <a:t>5</a:t>
                      </a:r>
                      <a:endParaRPr lang="en-US" sz="1200" dirty="0"/>
                    </a:p>
                  </a:txBody>
                  <a:tcPr/>
                </a:tc>
                <a:tc>
                  <a:txBody>
                    <a:bodyPr/>
                    <a:lstStyle/>
                    <a:p>
                      <a:r>
                        <a:rPr lang="en-US" sz="1200" dirty="0" smtClean="0"/>
                        <a:t>6</a:t>
                      </a:r>
                      <a:endParaRPr lang="en-US" sz="1200" dirty="0"/>
                    </a:p>
                  </a:txBody>
                  <a:tcPr/>
                </a:tc>
                <a:tc>
                  <a:txBody>
                    <a:bodyPr/>
                    <a:lstStyle/>
                    <a:p>
                      <a:r>
                        <a:rPr lang="en-US" sz="1200" dirty="0" smtClean="0"/>
                        <a:t>7</a:t>
                      </a:r>
                      <a:endParaRPr lang="en-US" sz="1200" dirty="0"/>
                    </a:p>
                  </a:txBody>
                  <a:tcPr/>
                </a:tc>
                <a:tc>
                  <a:txBody>
                    <a:bodyPr/>
                    <a:lstStyle/>
                    <a:p>
                      <a:r>
                        <a:rPr lang="en-US" sz="1200" dirty="0" smtClean="0"/>
                        <a:t>8</a:t>
                      </a:r>
                      <a:endParaRPr lang="en-US" sz="1200" dirty="0"/>
                    </a:p>
                  </a:txBody>
                  <a:tcPr/>
                </a:tc>
                <a:tc>
                  <a:txBody>
                    <a:bodyPr/>
                    <a:lstStyle/>
                    <a:p>
                      <a:r>
                        <a:rPr lang="en-US" sz="1200" dirty="0" smtClean="0"/>
                        <a:t>9</a:t>
                      </a:r>
                      <a:endParaRPr lang="en-US" sz="1200" dirty="0"/>
                    </a:p>
                  </a:txBody>
                  <a:tcPr/>
                </a:tc>
                <a:tc>
                  <a:txBody>
                    <a:bodyPr/>
                    <a:lstStyle/>
                    <a:p>
                      <a:r>
                        <a:rPr lang="en-US" sz="1200" dirty="0" smtClean="0"/>
                        <a:t>10</a:t>
                      </a:r>
                      <a:endParaRPr lang="en-US" sz="1200" dirty="0"/>
                    </a:p>
                  </a:txBody>
                  <a:tcPr/>
                </a:tc>
                <a:tc>
                  <a:txBody>
                    <a:bodyPr/>
                    <a:lstStyle/>
                    <a:p>
                      <a:r>
                        <a:rPr lang="en-US" sz="1200" dirty="0" smtClean="0"/>
                        <a:t>11</a:t>
                      </a:r>
                      <a:endParaRPr lang="en-US" sz="1200" dirty="0"/>
                    </a:p>
                  </a:txBody>
                  <a:tcPr/>
                </a:tc>
                <a:tc>
                  <a:txBody>
                    <a:bodyPr/>
                    <a:lstStyle/>
                    <a:p>
                      <a:r>
                        <a:rPr lang="en-US" sz="1200" dirty="0" smtClean="0"/>
                        <a:t>12</a:t>
                      </a:r>
                      <a:endParaRPr lang="en-US" sz="1200" dirty="0"/>
                    </a:p>
                  </a:txBody>
                  <a:tcPr/>
                </a:tc>
                <a:tc>
                  <a:txBody>
                    <a:bodyPr/>
                    <a:lstStyle/>
                    <a:p>
                      <a:r>
                        <a:rPr lang="en-US" sz="1200" dirty="0" smtClean="0"/>
                        <a:t>13</a:t>
                      </a:r>
                      <a:endParaRPr lang="en-US" sz="1200" dirty="0"/>
                    </a:p>
                  </a:txBody>
                  <a:tcPr/>
                </a:tc>
                <a:tc>
                  <a:txBody>
                    <a:bodyPr/>
                    <a:lstStyle/>
                    <a:p>
                      <a:r>
                        <a:rPr lang="en-US" sz="1200" dirty="0" smtClean="0"/>
                        <a:t>14</a:t>
                      </a:r>
                      <a:endParaRPr lang="en-US" sz="1200" dirty="0"/>
                    </a:p>
                  </a:txBody>
                  <a:tcPr/>
                </a:tc>
                <a:tc>
                  <a:txBody>
                    <a:bodyPr/>
                    <a:lstStyle/>
                    <a:p>
                      <a:r>
                        <a:rPr lang="en-US" sz="1200" dirty="0" smtClean="0"/>
                        <a:t>15</a:t>
                      </a:r>
                      <a:endParaRPr lang="en-US" sz="1200" dirty="0"/>
                    </a:p>
                  </a:txBody>
                  <a:tcPr/>
                </a:tc>
                <a:tc>
                  <a:txBody>
                    <a:bodyPr/>
                    <a:lstStyle/>
                    <a:p>
                      <a:r>
                        <a:rPr lang="en-US" sz="1200" dirty="0" smtClean="0"/>
                        <a:t>16</a:t>
                      </a:r>
                      <a:endParaRPr lang="en-US" sz="1200" dirty="0"/>
                    </a:p>
                  </a:txBody>
                  <a:tcPr/>
                </a:tc>
              </a:tr>
            </a:tbl>
          </a:graphicData>
        </a:graphic>
      </p:graphicFrame>
      <p:cxnSp>
        <p:nvCxnSpPr>
          <p:cNvPr id="11" name="Straight Arrow Connector 10"/>
          <p:cNvCxnSpPr/>
          <p:nvPr/>
        </p:nvCxnSpPr>
        <p:spPr>
          <a:xfrm flipV="1">
            <a:off x="420624" y="2350008"/>
            <a:ext cx="417576" cy="356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02694" y="2657332"/>
            <a:ext cx="548640" cy="369332"/>
          </a:xfrm>
          <a:prstGeom prst="rect">
            <a:avLst/>
          </a:prstGeom>
          <a:noFill/>
        </p:spPr>
        <p:txBody>
          <a:bodyPr wrap="square" rtlCol="0">
            <a:spAutoFit/>
          </a:bodyPr>
          <a:lstStyle/>
          <a:p>
            <a:r>
              <a:rPr lang="en-US" dirty="0" smtClean="0">
                <a:solidFill>
                  <a:srgbClr val="00B050"/>
                </a:solidFill>
              </a:rPr>
              <a:t>PTR</a:t>
            </a:r>
            <a:endParaRPr lang="en-US" dirty="0">
              <a:solidFill>
                <a:srgbClr val="00B050"/>
              </a:solidFill>
            </a:endParaRPr>
          </a:p>
        </p:txBody>
      </p:sp>
      <p:sp>
        <p:nvSpPr>
          <p:cNvPr id="13" name="TextBox 12"/>
          <p:cNvSpPr txBox="1"/>
          <p:nvPr/>
        </p:nvSpPr>
        <p:spPr>
          <a:xfrm>
            <a:off x="9040182" y="2165342"/>
            <a:ext cx="2133786" cy="369332"/>
          </a:xfrm>
          <a:prstGeom prst="rect">
            <a:avLst/>
          </a:prstGeom>
          <a:noFill/>
        </p:spPr>
        <p:txBody>
          <a:bodyPr wrap="square" rtlCol="0">
            <a:spAutoFit/>
          </a:bodyPr>
          <a:lstStyle/>
          <a:p>
            <a:r>
              <a:rPr lang="en-US" dirty="0" smtClean="0"/>
              <a:t>Mem Addresses</a:t>
            </a:r>
            <a:endParaRPr lang="en-US" dirty="0"/>
          </a:p>
        </p:txBody>
      </p:sp>
      <p:sp>
        <p:nvSpPr>
          <p:cNvPr id="14" name="TextBox 13"/>
          <p:cNvSpPr txBox="1"/>
          <p:nvPr/>
        </p:nvSpPr>
        <p:spPr>
          <a:xfrm>
            <a:off x="9127048" y="2450592"/>
            <a:ext cx="1690304" cy="369332"/>
          </a:xfrm>
          <a:prstGeom prst="rect">
            <a:avLst/>
          </a:prstGeom>
          <a:noFill/>
        </p:spPr>
        <p:txBody>
          <a:bodyPr wrap="square" rtlCol="0">
            <a:spAutoFit/>
          </a:bodyPr>
          <a:lstStyle/>
          <a:p>
            <a:r>
              <a:rPr lang="en-US" dirty="0" smtClean="0"/>
              <a:t>Index</a:t>
            </a:r>
            <a:endParaRPr lang="en-US" dirty="0"/>
          </a:p>
        </p:txBody>
      </p:sp>
      <p:sp>
        <p:nvSpPr>
          <p:cNvPr id="15" name="TextBox 14"/>
          <p:cNvSpPr txBox="1"/>
          <p:nvPr/>
        </p:nvSpPr>
        <p:spPr>
          <a:xfrm>
            <a:off x="9127048" y="2770632"/>
            <a:ext cx="2705288" cy="369332"/>
          </a:xfrm>
          <a:prstGeom prst="rect">
            <a:avLst/>
          </a:prstGeom>
          <a:noFill/>
        </p:spPr>
        <p:txBody>
          <a:bodyPr wrap="square" rtlCol="0">
            <a:spAutoFit/>
          </a:bodyPr>
          <a:lstStyle/>
          <a:p>
            <a:r>
              <a:rPr lang="en-US" dirty="0" smtClean="0"/>
              <a:t>Subscript</a:t>
            </a:r>
            <a:endParaRPr lang="en-US" dirty="0"/>
          </a:p>
        </p:txBody>
      </p:sp>
      <p:sp>
        <p:nvSpPr>
          <p:cNvPr id="4" name="TextBox 3"/>
          <p:cNvSpPr txBox="1"/>
          <p:nvPr/>
        </p:nvSpPr>
        <p:spPr>
          <a:xfrm>
            <a:off x="7571232" y="4664440"/>
            <a:ext cx="2724912" cy="1200329"/>
          </a:xfrm>
          <a:prstGeom prst="rect">
            <a:avLst/>
          </a:prstGeom>
          <a:noFill/>
        </p:spPr>
        <p:txBody>
          <a:bodyPr wrap="square" rtlCol="0">
            <a:spAutoFit/>
          </a:bodyPr>
          <a:lstStyle/>
          <a:p>
            <a:r>
              <a:rPr lang="en-US" dirty="0" smtClean="0"/>
              <a:t>There are numerous vulnerabilities in the CVE database that are caused by “counting” errors … …</a:t>
            </a:r>
            <a:endParaRPr lang="en-US" dirty="0"/>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50</a:t>
            </a:fld>
            <a:endParaRPr lang="en-US"/>
          </a:p>
        </p:txBody>
      </p:sp>
    </p:spTree>
    <p:extLst>
      <p:ext uri="{BB962C8B-B14F-4D97-AF65-F5344CB8AC3E}">
        <p14:creationId xmlns:p14="http://schemas.microsoft.com/office/powerpoint/2010/main" val="5378144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Traditional Resources for </a:t>
            </a:r>
            <a:r>
              <a:rPr lang="en-US" dirty="0" smtClean="0">
                <a:solidFill>
                  <a:srgbClr val="ECDA2D"/>
                </a:solidFill>
                <a:latin typeface="Bahnschrift SemiBold SemiConden" panose="020B0502040204020203" pitchFamily="34" charset="0"/>
              </a:rPr>
              <a:t>Vulnerability </a:t>
            </a:r>
            <a:r>
              <a:rPr lang="en-US" dirty="0">
                <a:solidFill>
                  <a:srgbClr val="ECDA2D"/>
                </a:solidFill>
                <a:latin typeface="Bahnschrift SemiBold SemiConden" panose="020B0502040204020203" pitchFamily="34" charset="0"/>
              </a:rPr>
              <a:t>Prevention</a:t>
            </a:r>
          </a:p>
        </p:txBody>
      </p:sp>
      <p:sp>
        <p:nvSpPr>
          <p:cNvPr id="3" name="Content Placeholder 2"/>
          <p:cNvSpPr>
            <a:spLocks noGrp="1"/>
          </p:cNvSpPr>
          <p:nvPr>
            <p:ph idx="1"/>
          </p:nvPr>
        </p:nvSpPr>
        <p:spPr/>
        <p:txBody>
          <a:bodyPr>
            <a:normAutofit fontScale="62500" lnSpcReduction="20000"/>
          </a:bodyPr>
          <a:lstStyle/>
          <a:p>
            <a:pPr marL="0" indent="0">
              <a:spcBef>
                <a:spcPts val="600"/>
              </a:spcBef>
              <a:buNone/>
            </a:pPr>
            <a:r>
              <a:rPr lang="en-US" dirty="0" smtClean="0">
                <a:solidFill>
                  <a:srgbClr val="F8A28B"/>
                </a:solidFill>
              </a:rPr>
              <a:t>CVE Database by </a:t>
            </a:r>
            <a:r>
              <a:rPr lang="en-US" dirty="0" err="1" smtClean="0">
                <a:solidFill>
                  <a:srgbClr val="F8A28B"/>
                </a:solidFill>
              </a:rPr>
              <a:t>Mitre</a:t>
            </a:r>
            <a:r>
              <a:rPr lang="en-US" dirty="0" smtClean="0">
                <a:solidFill>
                  <a:srgbClr val="F8A28B"/>
                </a:solidFill>
              </a:rPr>
              <a:t> Corp - cvs.mitre.org  --transitioning-to--&gt;  www.cve.org</a:t>
            </a:r>
          </a:p>
          <a:p>
            <a:pPr marL="0" indent="0">
              <a:spcBef>
                <a:spcPts val="600"/>
              </a:spcBef>
              <a:buNone/>
            </a:pPr>
            <a:r>
              <a:rPr lang="en-US" dirty="0" smtClean="0">
                <a:solidFill>
                  <a:srgbClr val="81C8BD"/>
                </a:solidFill>
              </a:rPr>
              <a:t>	</a:t>
            </a:r>
            <a:r>
              <a:rPr lang="en-US" sz="2600" dirty="0" smtClean="0">
                <a:solidFill>
                  <a:srgbClr val="81C8BD"/>
                </a:solidFill>
              </a:rPr>
              <a:t>Search - cvs.mitre.org/</a:t>
            </a:r>
            <a:r>
              <a:rPr lang="en-US" sz="2600" dirty="0" err="1" smtClean="0">
                <a:solidFill>
                  <a:srgbClr val="81C8BD"/>
                </a:solidFill>
              </a:rPr>
              <a:t>cve</a:t>
            </a:r>
            <a:r>
              <a:rPr lang="en-US" sz="2600" dirty="0" smtClean="0">
                <a:solidFill>
                  <a:srgbClr val="81C8BD"/>
                </a:solidFill>
              </a:rPr>
              <a:t>/search_cve_list.html</a:t>
            </a:r>
          </a:p>
          <a:p>
            <a:pPr marL="0" indent="0">
              <a:spcBef>
                <a:spcPts val="600"/>
              </a:spcBef>
              <a:buNone/>
            </a:pPr>
            <a:endParaRPr lang="en-US" dirty="0" smtClean="0">
              <a:solidFill>
                <a:srgbClr val="81C8BD"/>
              </a:solidFill>
            </a:endParaRPr>
          </a:p>
          <a:p>
            <a:pPr marL="0" indent="0">
              <a:spcBef>
                <a:spcPts val="600"/>
              </a:spcBef>
              <a:buNone/>
            </a:pPr>
            <a:r>
              <a:rPr lang="en-US" dirty="0" smtClean="0">
                <a:solidFill>
                  <a:srgbClr val="F8A28B"/>
                </a:solidFill>
              </a:rPr>
              <a:t>NIST National Vulnerability Database</a:t>
            </a:r>
          </a:p>
          <a:p>
            <a:pPr marL="0" indent="0">
              <a:spcBef>
                <a:spcPts val="600"/>
              </a:spcBef>
              <a:buNone/>
            </a:pPr>
            <a:r>
              <a:rPr lang="en-US" dirty="0" smtClean="0">
                <a:solidFill>
                  <a:srgbClr val="81C8BD"/>
                </a:solidFill>
              </a:rPr>
              <a:t>	</a:t>
            </a:r>
            <a:r>
              <a:rPr lang="en-US" sz="2600" dirty="0" smtClean="0">
                <a:solidFill>
                  <a:srgbClr val="81C8BD"/>
                </a:solidFill>
              </a:rPr>
              <a:t>nvd.nist.gov/</a:t>
            </a:r>
            <a:r>
              <a:rPr lang="en-US" sz="2600" dirty="0" err="1" smtClean="0">
                <a:solidFill>
                  <a:srgbClr val="81C8BD"/>
                </a:solidFill>
              </a:rPr>
              <a:t>vuln</a:t>
            </a:r>
            <a:r>
              <a:rPr lang="en-US" sz="2600" dirty="0" smtClean="0">
                <a:solidFill>
                  <a:srgbClr val="81C8BD"/>
                </a:solidFill>
              </a:rPr>
              <a:t>/detail/CVE-</a:t>
            </a:r>
            <a:r>
              <a:rPr lang="en-US" sz="2600" dirty="0" err="1" smtClean="0">
                <a:solidFill>
                  <a:srgbClr val="81C8BD"/>
                </a:solidFill>
              </a:rPr>
              <a:t>yyyy</a:t>
            </a:r>
            <a:r>
              <a:rPr lang="en-US" sz="2600" dirty="0" smtClean="0">
                <a:solidFill>
                  <a:srgbClr val="81C8BD"/>
                </a:solidFill>
              </a:rPr>
              <a:t>-</a:t>
            </a:r>
            <a:r>
              <a:rPr lang="en-US" sz="2600" dirty="0" err="1" smtClean="0">
                <a:solidFill>
                  <a:srgbClr val="81C8BD"/>
                </a:solidFill>
              </a:rPr>
              <a:t>nnnnn</a:t>
            </a:r>
            <a:endParaRPr lang="en-US" sz="2600" dirty="0" smtClean="0">
              <a:solidFill>
                <a:srgbClr val="81C8BD"/>
              </a:solidFill>
            </a:endParaRPr>
          </a:p>
          <a:p>
            <a:pPr marL="0" indent="0">
              <a:spcBef>
                <a:spcPts val="600"/>
              </a:spcBef>
              <a:buNone/>
            </a:pPr>
            <a:endParaRPr lang="en-US" dirty="0" smtClean="0">
              <a:solidFill>
                <a:srgbClr val="81C8BD"/>
              </a:solidFill>
            </a:endParaRPr>
          </a:p>
          <a:p>
            <a:pPr marL="0" indent="0">
              <a:spcBef>
                <a:spcPts val="600"/>
              </a:spcBef>
              <a:buNone/>
            </a:pPr>
            <a:r>
              <a:rPr lang="en-US" dirty="0" smtClean="0">
                <a:solidFill>
                  <a:srgbClr val="F8A28B"/>
                </a:solidFill>
              </a:rPr>
              <a:t>Center for Internet Security  (CIS)</a:t>
            </a:r>
          </a:p>
          <a:p>
            <a:pPr marL="457200" lvl="1" indent="0">
              <a:spcBef>
                <a:spcPts val="600"/>
              </a:spcBef>
              <a:buNone/>
            </a:pPr>
            <a:r>
              <a:rPr lang="en-US" dirty="0" smtClean="0">
                <a:solidFill>
                  <a:srgbClr val="81C8BD"/>
                </a:solidFill>
              </a:rPr>
              <a:t>CIS Controls, CIS Benchmarks, Hardened Images</a:t>
            </a:r>
          </a:p>
          <a:p>
            <a:pPr marL="457200" lvl="1" indent="0">
              <a:spcBef>
                <a:spcPts val="600"/>
              </a:spcBef>
              <a:buNone/>
            </a:pPr>
            <a:r>
              <a:rPr lang="en-US" dirty="0" smtClean="0">
                <a:hlinkClick r:id="rId2"/>
              </a:rPr>
              <a:t>https://www.cisecurity.org/</a:t>
            </a:r>
            <a:endParaRPr lang="en-US" dirty="0" smtClean="0"/>
          </a:p>
          <a:p>
            <a:pPr marL="0" indent="0">
              <a:spcBef>
                <a:spcPts val="600"/>
              </a:spcBef>
              <a:buNone/>
            </a:pPr>
            <a:endParaRPr lang="en-US" dirty="0" smtClean="0"/>
          </a:p>
          <a:p>
            <a:pPr marL="0" indent="0">
              <a:spcBef>
                <a:spcPts val="600"/>
              </a:spcBef>
              <a:buNone/>
            </a:pPr>
            <a:r>
              <a:rPr lang="en-US" dirty="0" smtClean="0">
                <a:solidFill>
                  <a:srgbClr val="F8A28B"/>
                </a:solidFill>
              </a:rPr>
              <a:t>OWASP</a:t>
            </a:r>
          </a:p>
          <a:p>
            <a:pPr marL="457200" lvl="1" indent="0">
              <a:spcBef>
                <a:spcPts val="600"/>
              </a:spcBef>
              <a:buNone/>
            </a:pPr>
            <a:r>
              <a:rPr lang="en-US" dirty="0" err="1" smtClean="0">
                <a:solidFill>
                  <a:srgbClr val="81C8BD"/>
                </a:solidFill>
              </a:rPr>
              <a:t>Cheatsheat</a:t>
            </a:r>
            <a:r>
              <a:rPr lang="en-US" dirty="0" smtClean="0">
                <a:solidFill>
                  <a:srgbClr val="81C8BD"/>
                </a:solidFill>
              </a:rPr>
              <a:t> Series – Numerous languages, platforms, implementations, technologies, vulnerabilities</a:t>
            </a:r>
          </a:p>
          <a:p>
            <a:pPr marL="457200" lvl="1" indent="0">
              <a:spcBef>
                <a:spcPts val="600"/>
              </a:spcBef>
              <a:buNone/>
            </a:pPr>
            <a:r>
              <a:rPr lang="en-US" dirty="0" smtClean="0">
                <a:hlinkClick r:id="rId3"/>
              </a:rPr>
              <a:t>https://cheatsheetseries.owasp.org/IndexProactiveControls.html</a:t>
            </a:r>
            <a:endParaRPr lang="en-US" dirty="0" smtClean="0"/>
          </a:p>
          <a:p>
            <a:pPr marL="457200" lvl="1" indent="0">
              <a:spcBef>
                <a:spcPts val="600"/>
              </a:spcBef>
              <a:buNone/>
            </a:pPr>
            <a:endParaRPr lang="en-US" dirty="0" smtClean="0"/>
          </a:p>
          <a:p>
            <a:pPr marL="457200" lvl="1" indent="0">
              <a:spcBef>
                <a:spcPts val="600"/>
              </a:spcBef>
              <a:buNone/>
            </a:pPr>
            <a:r>
              <a:rPr lang="en-US" dirty="0" smtClean="0">
                <a:solidFill>
                  <a:srgbClr val="81C8BD"/>
                </a:solidFill>
              </a:rPr>
              <a:t>API Security Top 10 2019  (2023 release candidate is available; we can contribute)</a:t>
            </a:r>
          </a:p>
          <a:p>
            <a:pPr marL="457200" lvl="1" indent="0">
              <a:spcBef>
                <a:spcPts val="600"/>
              </a:spcBef>
              <a:buNone/>
            </a:pPr>
            <a:r>
              <a:rPr lang="en-US" dirty="0" smtClean="0">
                <a:hlinkClick r:id="rId4"/>
              </a:rPr>
              <a:t>https://owasp.org/www-project-api-security/</a:t>
            </a:r>
            <a:endParaRPr lang="en-US" dirty="0" smtClean="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6612" y="1690688"/>
            <a:ext cx="2475724" cy="3796638"/>
          </a:xfrm>
          <a:prstGeom prst="rect">
            <a:avLst/>
          </a:prstGeom>
        </p:spPr>
      </p:pic>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51</a:t>
            </a:fld>
            <a:endParaRPr lang="en-US"/>
          </a:p>
        </p:txBody>
      </p:sp>
    </p:spTree>
    <p:extLst>
      <p:ext uri="{BB962C8B-B14F-4D97-AF65-F5344CB8AC3E}">
        <p14:creationId xmlns:p14="http://schemas.microsoft.com/office/powerpoint/2010/main" val="21522856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Conclusion</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913503"/>
          </a:xfrm>
        </p:spPr>
        <p:txBody>
          <a:bodyPr>
            <a:normAutofit/>
          </a:bodyPr>
          <a:lstStyle/>
          <a:p>
            <a:pPr marL="0" indent="0">
              <a:buNone/>
            </a:pPr>
            <a:r>
              <a:rPr lang="en-US" sz="1800" dirty="0" err="1" smtClean="0">
                <a:solidFill>
                  <a:srgbClr val="F8A28B"/>
                </a:solidFill>
                <a:cs typeface="Times New Roman" panose="02020603050405020304" pitchFamily="18" charset="0"/>
              </a:rPr>
              <a:t>Sooo</a:t>
            </a:r>
            <a:r>
              <a:rPr lang="en-US" sz="1800" dirty="0" smtClean="0">
                <a:solidFill>
                  <a:srgbClr val="F8A28B"/>
                </a:solidFill>
                <a:cs typeface="Times New Roman" panose="02020603050405020304" pitchFamily="18" charset="0"/>
              </a:rPr>
              <a:t>, which language SHOULD we use for less vulnerable code??</a:t>
            </a:r>
            <a:endParaRPr lang="en-US" sz="1800" dirty="0">
              <a:solidFill>
                <a:srgbClr val="F8A28B"/>
              </a:solidFill>
              <a:cs typeface="Times New Roman" panose="02020603050405020304" pitchFamily="18" charset="0"/>
            </a:endParaRPr>
          </a:p>
          <a:p>
            <a:pPr marL="0" indent="0">
              <a:buNone/>
            </a:pPr>
            <a:r>
              <a:rPr lang="en-US" sz="1800" b="1" dirty="0" smtClean="0">
                <a:solidFill>
                  <a:srgbClr val="81C8BD"/>
                </a:solidFill>
                <a:cs typeface="Times New Roman" panose="02020603050405020304" pitchFamily="18" charset="0"/>
              </a:rPr>
              <a:t>No Single Winner.  But </a:t>
            </a:r>
            <a:r>
              <a:rPr lang="en-US" sz="1800" dirty="0" smtClean="0">
                <a:solidFill>
                  <a:srgbClr val="81C8BD"/>
                </a:solidFill>
                <a:cs typeface="Times New Roman" panose="02020603050405020304" pitchFamily="18" charset="0"/>
              </a:rPr>
              <a:t>… …</a:t>
            </a:r>
          </a:p>
          <a:p>
            <a:pPr marL="0" indent="0">
              <a:buNone/>
            </a:pPr>
            <a:r>
              <a:rPr lang="en-US" sz="1800" dirty="0">
                <a:solidFill>
                  <a:srgbClr val="81C8BD"/>
                </a:solidFill>
                <a:cs typeface="Times New Roman" panose="02020603050405020304" pitchFamily="18" charset="0"/>
              </a:rPr>
              <a:t>Newer languages (e.g. </a:t>
            </a:r>
            <a:r>
              <a:rPr lang="en-US" sz="1800" dirty="0" err="1">
                <a:solidFill>
                  <a:srgbClr val="00B050"/>
                </a:solidFill>
                <a:cs typeface="Times New Roman" panose="02020603050405020304" pitchFamily="18" charset="0"/>
              </a:rPr>
              <a:t>Kotlin</a:t>
            </a:r>
            <a:r>
              <a:rPr lang="en-US" sz="1800" dirty="0">
                <a:solidFill>
                  <a:srgbClr val="00B050"/>
                </a:solidFill>
                <a:cs typeface="Times New Roman" panose="02020603050405020304" pitchFamily="18" charset="0"/>
              </a:rPr>
              <a:t>, Swift, Go, Rust</a:t>
            </a:r>
            <a:r>
              <a:rPr lang="en-US" sz="1800" dirty="0">
                <a:solidFill>
                  <a:srgbClr val="81C8BD"/>
                </a:solidFill>
                <a:cs typeface="Times New Roman" panose="02020603050405020304" pitchFamily="18" charset="0"/>
              </a:rPr>
              <a:t>) provide some features that reduce bugs in some </a:t>
            </a:r>
            <a:r>
              <a:rPr lang="en-US" sz="1800" dirty="0" smtClean="0">
                <a:solidFill>
                  <a:srgbClr val="81C8BD"/>
                </a:solidFill>
                <a:cs typeface="Times New Roman" panose="02020603050405020304" pitchFamily="18" charset="0"/>
              </a:rPr>
              <a:t>cases</a:t>
            </a:r>
            <a:endParaRPr lang="en-US" sz="1800" dirty="0">
              <a:solidFill>
                <a:srgbClr val="81C8BD"/>
              </a:solidFill>
              <a:cs typeface="Times New Roman" panose="02020603050405020304" pitchFamily="18" charset="0"/>
            </a:endParaRPr>
          </a:p>
          <a:p>
            <a:r>
              <a:rPr lang="en-US" sz="1400" dirty="0" smtClean="0">
                <a:solidFill>
                  <a:srgbClr val="ECDA2D"/>
                </a:solidFill>
                <a:cs typeface="Times New Roman" panose="02020603050405020304" pitchFamily="18" charset="0"/>
              </a:rPr>
              <a:t>Objects / OO-</a:t>
            </a:r>
            <a:r>
              <a:rPr lang="en-US" sz="1400" dirty="0" err="1" smtClean="0">
                <a:solidFill>
                  <a:srgbClr val="ECDA2D"/>
                </a:solidFill>
                <a:cs typeface="Times New Roman" panose="02020603050405020304" pitchFamily="18" charset="0"/>
              </a:rPr>
              <a:t>ish</a:t>
            </a:r>
            <a:r>
              <a:rPr lang="en-US" sz="1400" dirty="0" smtClean="0">
                <a:solidFill>
                  <a:srgbClr val="ECDA2D"/>
                </a:solidFill>
                <a:cs typeface="Times New Roman" panose="02020603050405020304" pitchFamily="18" charset="0"/>
              </a:rPr>
              <a:t> behavior </a:t>
            </a:r>
            <a:r>
              <a:rPr lang="en-US" sz="1400" dirty="0">
                <a:solidFill>
                  <a:srgbClr val="ECDA2D"/>
                </a:solidFill>
                <a:cs typeface="Times New Roman" panose="02020603050405020304" pitchFamily="18" charset="0"/>
              </a:rPr>
              <a:t>(they don’t overrun easily</a:t>
            </a:r>
            <a:r>
              <a:rPr lang="en-US" sz="1400" dirty="0" smtClean="0">
                <a:solidFill>
                  <a:srgbClr val="ECDA2D"/>
                </a:solidFill>
                <a:cs typeface="Times New Roman" panose="02020603050405020304" pitchFamily="18" charset="0"/>
              </a:rPr>
              <a:t>);  </a:t>
            </a:r>
            <a:r>
              <a:rPr lang="en-US" sz="1400" dirty="0">
                <a:solidFill>
                  <a:srgbClr val="ECDA2D"/>
                </a:solidFill>
                <a:cs typeface="Times New Roman" panose="02020603050405020304" pitchFamily="18" charset="0"/>
              </a:rPr>
              <a:t>Better/easier object </a:t>
            </a:r>
            <a:r>
              <a:rPr lang="en-US" sz="1400" dirty="0" smtClean="0">
                <a:solidFill>
                  <a:srgbClr val="ECDA2D"/>
                </a:solidFill>
                <a:cs typeface="Times New Roman" panose="02020603050405020304" pitchFamily="18" charset="0"/>
              </a:rPr>
              <a:t>handling;  intelligent, efficient </a:t>
            </a:r>
            <a:r>
              <a:rPr lang="en-US" sz="1400" dirty="0">
                <a:solidFill>
                  <a:srgbClr val="ECDA2D"/>
                </a:solidFill>
                <a:cs typeface="Times New Roman" panose="02020603050405020304" pitchFamily="18" charset="0"/>
              </a:rPr>
              <a:t>garbage collection</a:t>
            </a:r>
          </a:p>
          <a:p>
            <a:r>
              <a:rPr lang="en-US" sz="1400" dirty="0">
                <a:solidFill>
                  <a:srgbClr val="ECDA2D"/>
                </a:solidFill>
                <a:cs typeface="Times New Roman" panose="02020603050405020304" pitchFamily="18" charset="0"/>
              </a:rPr>
              <a:t>Less dependence on </a:t>
            </a:r>
            <a:r>
              <a:rPr lang="en-US" sz="1400" dirty="0" smtClean="0">
                <a:solidFill>
                  <a:srgbClr val="ECDA2D"/>
                </a:solidFill>
                <a:cs typeface="Times New Roman" panose="02020603050405020304" pitchFamily="18" charset="0"/>
              </a:rPr>
              <a:t>pointers</a:t>
            </a:r>
            <a:endParaRPr lang="en-US" sz="1400" dirty="0" smtClean="0">
              <a:solidFill>
                <a:srgbClr val="81C8BD"/>
              </a:solidFill>
              <a:cs typeface="Times New Roman" panose="02020603050405020304" pitchFamily="18" charset="0"/>
            </a:endParaRPr>
          </a:p>
          <a:p>
            <a:pPr marL="0" indent="0">
              <a:buNone/>
            </a:pPr>
            <a:r>
              <a:rPr lang="en-US" sz="1800" dirty="0" smtClean="0">
                <a:solidFill>
                  <a:srgbClr val="81C8BD"/>
                </a:solidFill>
                <a:cs typeface="Times New Roman" panose="02020603050405020304" pitchFamily="18" charset="0"/>
              </a:rPr>
              <a:t>Interpreters offer good input protection &amp; protection of variables but are less suited for systems work</a:t>
            </a:r>
          </a:p>
          <a:p>
            <a:pPr marL="0" indent="0">
              <a:buNone/>
            </a:pPr>
            <a:r>
              <a:rPr lang="en-US" sz="1800" dirty="0">
                <a:solidFill>
                  <a:srgbClr val="81C8BD"/>
                </a:solidFill>
                <a:cs typeface="Times New Roman" panose="02020603050405020304" pitchFamily="18" charset="0"/>
              </a:rPr>
              <a:t>ALL languages have some desirable use-cases </a:t>
            </a:r>
            <a:r>
              <a:rPr lang="en-US" sz="1800" dirty="0" smtClean="0">
                <a:solidFill>
                  <a:srgbClr val="81C8BD"/>
                </a:solidFill>
                <a:cs typeface="Times New Roman" panose="02020603050405020304" pitchFamily="18" charset="0"/>
              </a:rPr>
              <a:t>  (</a:t>
            </a:r>
            <a:r>
              <a:rPr lang="en-US" sz="1800" dirty="0">
                <a:solidFill>
                  <a:srgbClr val="81C8BD"/>
                </a:solidFill>
                <a:cs typeface="Times New Roman" panose="02020603050405020304" pitchFamily="18" charset="0"/>
              </a:rPr>
              <a:t>even </a:t>
            </a:r>
            <a:r>
              <a:rPr lang="en-US" sz="1800" dirty="0">
                <a:solidFill>
                  <a:srgbClr val="C00000"/>
                </a:solidFill>
                <a:cs typeface="Times New Roman" panose="02020603050405020304" pitchFamily="18" charset="0"/>
              </a:rPr>
              <a:t>C</a:t>
            </a:r>
            <a:r>
              <a:rPr lang="en-US" sz="1800" dirty="0">
                <a:solidFill>
                  <a:srgbClr val="81C8BD"/>
                </a:solidFill>
                <a:cs typeface="Times New Roman" panose="02020603050405020304" pitchFamily="18" charset="0"/>
              </a:rPr>
              <a:t> for OSes and languages)</a:t>
            </a:r>
          </a:p>
          <a:p>
            <a:pPr marL="0" indent="0">
              <a:buNone/>
            </a:pPr>
            <a:r>
              <a:rPr lang="en-US" sz="1800" dirty="0" smtClean="0">
                <a:solidFill>
                  <a:srgbClr val="81C8BD"/>
                </a:solidFill>
                <a:cs typeface="Times New Roman" panose="02020603050405020304" pitchFamily="18" charset="0"/>
              </a:rPr>
              <a:t>For </a:t>
            </a:r>
            <a:r>
              <a:rPr lang="en-US" sz="1800" dirty="0" smtClean="0">
                <a:solidFill>
                  <a:srgbClr val="00B050"/>
                </a:solidFill>
                <a:cs typeface="Times New Roman" panose="02020603050405020304" pitchFamily="18" charset="0"/>
              </a:rPr>
              <a:t>ANY</a:t>
            </a:r>
            <a:r>
              <a:rPr lang="en-US" sz="1800" dirty="0" smtClean="0">
                <a:solidFill>
                  <a:srgbClr val="81C8BD"/>
                </a:solidFill>
                <a:cs typeface="Times New Roman" panose="02020603050405020304" pitchFamily="18" charset="0"/>
              </a:rPr>
              <a:t> language we </a:t>
            </a:r>
            <a:r>
              <a:rPr lang="en-US" sz="1800" dirty="0" smtClean="0">
                <a:solidFill>
                  <a:srgbClr val="00B050"/>
                </a:solidFill>
                <a:cs typeface="Times New Roman" panose="02020603050405020304" pitchFamily="18" charset="0"/>
              </a:rPr>
              <a:t>still need to exercise due care </a:t>
            </a:r>
            <a:r>
              <a:rPr lang="en-US" sz="1800" dirty="0" smtClean="0">
                <a:solidFill>
                  <a:srgbClr val="81C8BD"/>
                </a:solidFill>
                <a:cs typeface="Times New Roman" panose="02020603050405020304" pitchFamily="18" charset="0"/>
              </a:rPr>
              <a:t>with the ideas that are presented here today</a:t>
            </a:r>
            <a:endParaRPr lang="en-US" sz="1800" dirty="0">
              <a:solidFill>
                <a:srgbClr val="81C8BD"/>
              </a:solidFill>
              <a:cs typeface="Times New Roman" panose="02020603050405020304" pitchFamily="18" charset="0"/>
            </a:endParaRPr>
          </a:p>
          <a:p>
            <a:pPr marL="0" indent="0">
              <a:buNone/>
            </a:pPr>
            <a:endParaRPr lang="en-US" sz="1800" dirty="0" smtClean="0">
              <a:solidFill>
                <a:srgbClr val="F8A28B"/>
              </a:solidFill>
              <a:cs typeface="Times New Roman" panose="02020603050405020304" pitchFamily="18" charset="0"/>
            </a:endParaRPr>
          </a:p>
          <a:p>
            <a:pPr marL="0" indent="0">
              <a:buNone/>
            </a:pPr>
            <a:r>
              <a:rPr lang="en-US" sz="1800" dirty="0" smtClean="0">
                <a:solidFill>
                  <a:srgbClr val="F8A28B"/>
                </a:solidFill>
                <a:cs typeface="Times New Roman" panose="02020603050405020304" pitchFamily="18" charset="0"/>
              </a:rPr>
              <a:t>We have outlined </a:t>
            </a:r>
            <a:r>
              <a:rPr lang="en-US" sz="1800" dirty="0">
                <a:solidFill>
                  <a:srgbClr val="F8A28B"/>
                </a:solidFill>
                <a:cs typeface="Times New Roman" panose="02020603050405020304" pitchFamily="18" charset="0"/>
              </a:rPr>
              <a:t>a few ways </a:t>
            </a:r>
            <a:r>
              <a:rPr lang="en-US" sz="1800" dirty="0" smtClean="0">
                <a:solidFill>
                  <a:srgbClr val="F8A28B"/>
                </a:solidFill>
                <a:cs typeface="Times New Roman" panose="02020603050405020304" pitchFamily="18" charset="0"/>
              </a:rPr>
              <a:t>to foster </a:t>
            </a:r>
            <a:r>
              <a:rPr lang="en-US" sz="1800" dirty="0">
                <a:solidFill>
                  <a:srgbClr val="F8A28B"/>
                </a:solidFill>
                <a:cs typeface="Times New Roman" panose="02020603050405020304" pitchFamily="18" charset="0"/>
              </a:rPr>
              <a:t>less buggy/vulnerable code</a:t>
            </a:r>
          </a:p>
          <a:p>
            <a:pPr marL="0" indent="0">
              <a:buNone/>
            </a:pPr>
            <a:endParaRPr lang="en-US" sz="1800" dirty="0" smtClean="0">
              <a:solidFill>
                <a:srgbClr val="F8A28B"/>
              </a:solidFill>
              <a:cs typeface="Times New Roman" panose="02020603050405020304" pitchFamily="18" charset="0"/>
            </a:endParaRPr>
          </a:p>
          <a:p>
            <a:pPr marL="0" indent="0">
              <a:buNone/>
            </a:pPr>
            <a:r>
              <a:rPr lang="en-US" sz="1800" dirty="0" smtClean="0">
                <a:solidFill>
                  <a:srgbClr val="F8A28B"/>
                </a:solidFill>
                <a:cs typeface="Times New Roman" panose="02020603050405020304" pitchFamily="18" charset="0"/>
              </a:rPr>
              <a:t>We have provided Examples and Information </a:t>
            </a:r>
            <a:r>
              <a:rPr lang="en-US" sz="1800" dirty="0">
                <a:solidFill>
                  <a:srgbClr val="F8A28B"/>
                </a:solidFill>
                <a:cs typeface="Times New Roman" panose="02020603050405020304" pitchFamily="18" charset="0"/>
              </a:rPr>
              <a:t>to start </a:t>
            </a:r>
            <a:r>
              <a:rPr lang="en-US" sz="1800" dirty="0" smtClean="0">
                <a:solidFill>
                  <a:srgbClr val="F8A28B"/>
                </a:solidFill>
                <a:cs typeface="Times New Roman" panose="02020603050405020304" pitchFamily="18" charset="0"/>
              </a:rPr>
              <a:t>programming in 11 languages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104" y="91440"/>
            <a:ext cx="3763264" cy="2516683"/>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52</a:t>
            </a:fld>
            <a:endParaRPr lang="en-US"/>
          </a:p>
        </p:txBody>
      </p:sp>
    </p:spTree>
    <p:extLst>
      <p:ext uri="{BB962C8B-B14F-4D97-AF65-F5344CB8AC3E}">
        <p14:creationId xmlns:p14="http://schemas.microsoft.com/office/powerpoint/2010/main" val="38473254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solidFill>
                  <a:srgbClr val="ECDA2D"/>
                </a:solidFill>
                <a:latin typeface="Bahnschrift" panose="020B0502040204020203" pitchFamily="34" charset="0"/>
              </a:rPr>
              <a:t>Remember:</a:t>
            </a:r>
            <a:r>
              <a:rPr lang="en-US" dirty="0" smtClean="0">
                <a:latin typeface="Bahnschrift" panose="020B0502040204020203" pitchFamily="34" charset="0"/>
              </a:rPr>
              <a:t>  There is ALWAYS another …</a:t>
            </a:r>
            <a:br>
              <a:rPr lang="en-US" dirty="0" smtClean="0">
                <a:latin typeface="Bahnschrift" panose="020B0502040204020203" pitchFamily="34" charset="0"/>
              </a:rPr>
            </a:br>
            <a:r>
              <a:rPr lang="en-US" dirty="0" smtClean="0">
                <a:latin typeface="Bahnschrift" panose="020B0502040204020203" pitchFamily="34" charset="0"/>
              </a:rPr>
              <a:t>B </a:t>
            </a:r>
            <a:r>
              <a:rPr lang="en-US" dirty="0" err="1" smtClean="0">
                <a:latin typeface="Bahnschrift" panose="020B0502040204020203" pitchFamily="34" charset="0"/>
              </a:rPr>
              <a:t>ug</a:t>
            </a:r>
            <a:r>
              <a:rPr lang="en-US" dirty="0" smtClean="0">
                <a:latin typeface="Bahnschrift" panose="020B0502040204020203" pitchFamily="34" charset="0"/>
              </a:rPr>
              <a:t> … …</a:t>
            </a:r>
            <a:endParaRPr lang="en-US" dirty="0">
              <a:latin typeface="Bahnschrift" panose="020B0502040204020203" pitchFamily="34" charset="0"/>
            </a:endParaRPr>
          </a:p>
        </p:txBody>
      </p:sp>
      <p:sp>
        <p:nvSpPr>
          <p:cNvPr id="5" name="Content Placeholder 4"/>
          <p:cNvSpPr>
            <a:spLocks noGrp="1"/>
          </p:cNvSpPr>
          <p:nvPr>
            <p:ph idx="1"/>
          </p:nvPr>
        </p:nvSpPr>
        <p:spPr/>
        <p:txBody>
          <a:bodyPr/>
          <a:lstStyle/>
          <a:p>
            <a:pPr marL="0" indent="0" algn="ctr">
              <a:buNone/>
            </a:pPr>
            <a:endParaRPr lang="en-US" sz="6000" dirty="0" smtClean="0">
              <a:solidFill>
                <a:srgbClr val="686EA0"/>
              </a:solidFill>
              <a:latin typeface="Bahnschrift SemiBold SemiConden" panose="020B0502040204020203" pitchFamily="34" charset="0"/>
            </a:endParaRPr>
          </a:p>
          <a:p>
            <a:pPr marL="0" indent="0" algn="ctr">
              <a:buNone/>
            </a:pPr>
            <a:r>
              <a:rPr lang="en-US" sz="4400" dirty="0" smtClean="0">
                <a:solidFill>
                  <a:srgbClr val="686EA0"/>
                </a:solidFill>
                <a:latin typeface="Bahnschrift SemiBold SemiConden" panose="020B0502040204020203" pitchFamily="34" charset="0"/>
              </a:rPr>
              <a:t>Thank </a:t>
            </a:r>
            <a:r>
              <a:rPr lang="en-US" sz="4400" dirty="0">
                <a:solidFill>
                  <a:srgbClr val="686EA0"/>
                </a:solidFill>
                <a:latin typeface="Bahnschrift SemiBold SemiConden" panose="020B0502040204020203" pitchFamily="34" charset="0"/>
              </a:rPr>
              <a:t>you!</a:t>
            </a:r>
            <a:r>
              <a:rPr lang="en-US" dirty="0"/>
              <a:t/>
            </a:r>
            <a:br>
              <a:rPr lang="en-US" dirty="0"/>
            </a:br>
            <a:r>
              <a:rPr lang="en-US" dirty="0"/>
              <a:t/>
            </a:r>
            <a:br>
              <a:rPr lang="en-US" dirty="0"/>
            </a:br>
            <a:r>
              <a:rPr lang="en-US" dirty="0">
                <a:solidFill>
                  <a:srgbClr val="81C8BD"/>
                </a:solidFill>
                <a:latin typeface="Times New Roman" panose="02020603050405020304" pitchFamily="18" charset="0"/>
                <a:cs typeface="Times New Roman" panose="02020603050405020304" pitchFamily="18" charset="0"/>
              </a:rPr>
              <a:t>D.J. </a:t>
            </a:r>
            <a:r>
              <a:rPr lang="en-US" dirty="0" smtClean="0">
                <a:solidFill>
                  <a:srgbClr val="81C8BD"/>
                </a:solidFill>
                <a:latin typeface="Times New Roman" panose="02020603050405020304" pitchFamily="18" charset="0"/>
                <a:cs typeface="Times New Roman" panose="02020603050405020304" pitchFamily="18" charset="0"/>
              </a:rPr>
              <a:t>Davis  </a:t>
            </a:r>
            <a:r>
              <a:rPr lang="en-US" dirty="0">
                <a:solidFill>
                  <a:srgbClr val="81C8BD"/>
                </a:solidFill>
                <a:latin typeface="Times New Roman" panose="02020603050405020304" pitchFamily="18" charset="0"/>
                <a:cs typeface="Times New Roman" panose="02020603050405020304" pitchFamily="18" charset="0"/>
              </a:rPr>
              <a:t>(</a:t>
            </a:r>
            <a:r>
              <a:rPr lang="en-US" dirty="0" err="1">
                <a:solidFill>
                  <a:srgbClr val="F8A28B"/>
                </a:solidFill>
                <a:latin typeface="Times New Roman" panose="02020603050405020304" pitchFamily="18" charset="0"/>
                <a:cs typeface="Times New Roman" panose="02020603050405020304" pitchFamily="18" charset="0"/>
              </a:rPr>
              <a:t>Zero</a:t>
            </a:r>
            <a:r>
              <a:rPr lang="en-US" dirty="0" err="1">
                <a:solidFill>
                  <a:srgbClr val="ECDA2D"/>
                </a:solidFill>
                <a:latin typeface="Times New Roman" panose="02020603050405020304" pitchFamily="18" charset="0"/>
                <a:cs typeface="Times New Roman" panose="02020603050405020304" pitchFamily="18" charset="0"/>
              </a:rPr>
              <a:t>Ring</a:t>
            </a:r>
            <a:r>
              <a:rPr lang="en-US" dirty="0" err="1">
                <a:solidFill>
                  <a:srgbClr val="F8A28B"/>
                </a:solidFill>
                <a:latin typeface="Times New Roman" panose="02020603050405020304" pitchFamily="18" charset="0"/>
                <a:cs typeface="Times New Roman" panose="02020603050405020304" pitchFamily="18" charset="0"/>
              </a:rPr>
              <a:t>Defender</a:t>
            </a:r>
            <a:r>
              <a:rPr lang="en-US" dirty="0">
                <a:solidFill>
                  <a:srgbClr val="81C8BD"/>
                </a:solidFill>
                <a:latin typeface="Times New Roman" panose="02020603050405020304" pitchFamily="18" charset="0"/>
                <a:cs typeface="Times New Roman" panose="02020603050405020304" pitchFamily="18" charset="0"/>
              </a:rPr>
              <a:t>)</a:t>
            </a:r>
            <a:br>
              <a:rPr lang="en-US" dirty="0">
                <a:solidFill>
                  <a:srgbClr val="81C8BD"/>
                </a:solidFill>
                <a:latin typeface="Times New Roman" panose="02020603050405020304" pitchFamily="18" charset="0"/>
                <a:cs typeface="Times New Roman" panose="02020603050405020304" pitchFamily="18" charset="0"/>
              </a:rPr>
            </a:br>
            <a:r>
              <a:rPr lang="en-US" dirty="0">
                <a:solidFill>
                  <a:srgbClr val="F8A28B"/>
                </a:solidFill>
                <a:latin typeface="Times New Roman" panose="02020603050405020304" pitchFamily="18" charset="0"/>
                <a:cs typeface="Times New Roman" panose="02020603050405020304" pitchFamily="18" charset="0"/>
              </a:rPr>
              <a:t>Zero</a:t>
            </a:r>
            <a:r>
              <a:rPr lang="en-US" dirty="0">
                <a:solidFill>
                  <a:srgbClr val="ECDA2D"/>
                </a:solidFill>
                <a:latin typeface="Times New Roman" panose="02020603050405020304" pitchFamily="18" charset="0"/>
                <a:cs typeface="Times New Roman" panose="02020603050405020304" pitchFamily="18" charset="0"/>
              </a:rPr>
              <a:t>Ring</a:t>
            </a:r>
            <a:r>
              <a:rPr lang="en-US" dirty="0">
                <a:solidFill>
                  <a:srgbClr val="F8A28B"/>
                </a:solidFill>
                <a:latin typeface="Times New Roman" panose="02020603050405020304" pitchFamily="18" charset="0"/>
                <a:cs typeface="Times New Roman" panose="02020603050405020304" pitchFamily="18" charset="0"/>
              </a:rPr>
              <a:t>D</a:t>
            </a:r>
            <a:r>
              <a:rPr lang="en-US" dirty="0">
                <a:solidFill>
                  <a:srgbClr val="686EA0"/>
                </a:solidFill>
                <a:latin typeface="Times New Roman" panose="02020603050405020304" pitchFamily="18" charset="0"/>
                <a:cs typeface="Times New Roman" panose="02020603050405020304" pitchFamily="18" charset="0"/>
              </a:rPr>
              <a:t>@</a:t>
            </a:r>
            <a:r>
              <a:rPr lang="en-US" dirty="0">
                <a:solidFill>
                  <a:srgbClr val="81C8BD"/>
                </a:solidFill>
                <a:latin typeface="Times New Roman" panose="02020603050405020304" pitchFamily="18" charset="0"/>
                <a:cs typeface="Times New Roman" panose="02020603050405020304" pitchFamily="18" charset="0"/>
              </a:rPr>
              <a:t>gmail.com</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81C8BD"/>
                </a:solidFill>
                <a:latin typeface="Times New Roman" panose="02020603050405020304" pitchFamily="18" charset="0"/>
                <a:cs typeface="Times New Roman" panose="02020603050405020304" pitchFamily="18" charset="0"/>
              </a:rPr>
              <a:t>Twitter</a:t>
            </a:r>
            <a:r>
              <a:rPr lang="en-US" dirty="0" smtClean="0">
                <a:solidFill>
                  <a:srgbClr val="81C8BD"/>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solidFill>
                  <a:srgbClr val="686EA0"/>
                </a:solidFill>
                <a:latin typeface="Times New Roman" panose="02020603050405020304" pitchFamily="18" charset="0"/>
                <a:cs typeface="Times New Roman" panose="02020603050405020304" pitchFamily="18" charset="0"/>
              </a:rPr>
              <a:t>@</a:t>
            </a:r>
            <a:r>
              <a:rPr lang="en-US" dirty="0" err="1" smtClean="0">
                <a:solidFill>
                  <a:srgbClr val="F8A28B"/>
                </a:solidFill>
                <a:latin typeface="Times New Roman" panose="02020603050405020304" pitchFamily="18" charset="0"/>
                <a:cs typeface="Times New Roman" panose="02020603050405020304" pitchFamily="18" charset="0"/>
              </a:rPr>
              <a:t>Zero</a:t>
            </a:r>
            <a:r>
              <a:rPr lang="en-US" dirty="0" err="1" smtClean="0">
                <a:solidFill>
                  <a:srgbClr val="ECDA2D"/>
                </a:solidFill>
                <a:latin typeface="Times New Roman" panose="02020603050405020304" pitchFamily="18" charset="0"/>
                <a:cs typeface="Times New Roman" panose="02020603050405020304" pitchFamily="18" charset="0"/>
              </a:rPr>
              <a:t>Ring</a:t>
            </a:r>
            <a:r>
              <a:rPr lang="en-US" dirty="0" err="1" smtClean="0">
                <a:solidFill>
                  <a:srgbClr val="F8A28B"/>
                </a:solidFill>
                <a:latin typeface="Times New Roman" panose="02020603050405020304" pitchFamily="18" charset="0"/>
                <a:cs typeface="Times New Roman" panose="02020603050405020304" pitchFamily="18" charset="0"/>
              </a:rPr>
              <a:t>D</a:t>
            </a:r>
            <a:endParaRPr lang="en-US" dirty="0" smtClean="0">
              <a:solidFill>
                <a:srgbClr val="F8A28B"/>
              </a:solidFill>
              <a:latin typeface="Times New Roman" panose="02020603050405020304" pitchFamily="18" charset="0"/>
              <a:cs typeface="Times New Roman" panose="02020603050405020304" pitchFamily="18" charset="0"/>
            </a:endParaRPr>
          </a:p>
          <a:p>
            <a:pPr marL="0" indent="0" algn="ctr">
              <a:buNone/>
            </a:pPr>
            <a:endParaRPr lang="en-US" dirty="0">
              <a:solidFill>
                <a:srgbClr val="F8A28B"/>
              </a:solidFill>
              <a:latin typeface="Times New Roman" panose="02020603050405020304" pitchFamily="18" charset="0"/>
              <a:cs typeface="Times New Roman" panose="02020603050405020304" pitchFamily="18" charset="0"/>
            </a:endParaRPr>
          </a:p>
          <a:p>
            <a:pPr marL="0" indent="0" algn="ctr">
              <a:buNone/>
            </a:pPr>
            <a:r>
              <a:rPr lang="en-US" dirty="0"/>
              <a:t>https://</a:t>
            </a:r>
            <a:r>
              <a:rPr lang="en-US" dirty="0" smtClean="0"/>
              <a:t>github.com/ipv3/DC31-BIC/</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318325" y="1542765"/>
            <a:ext cx="2909454" cy="2182091"/>
          </a:xfrm>
          <a:prstGeom prst="rect">
            <a:avLst/>
          </a:prstGeom>
        </p:spPr>
      </p:pic>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53</a:t>
            </a:fld>
            <a:endParaRPr lang="en-US"/>
          </a:p>
        </p:txBody>
      </p:sp>
    </p:spTree>
    <p:extLst>
      <p:ext uri="{BB962C8B-B14F-4D97-AF65-F5344CB8AC3E}">
        <p14:creationId xmlns:p14="http://schemas.microsoft.com/office/powerpoint/2010/main" val="2784432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cs typeface="Times New Roman" panose="02020603050405020304" pitchFamily="18" charset="0"/>
              </a:rPr>
              <a:t>About  D.J.</a:t>
            </a:r>
            <a:endParaRPr lang="en-US" dirty="0">
              <a:solidFill>
                <a:srgbClr val="ECDA2D"/>
              </a:solidFill>
              <a:latin typeface="Bahnschrift SemiBold SemiConden" panose="020B0502040204020203"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1800" dirty="0" smtClean="0">
                <a:solidFill>
                  <a:srgbClr val="F8A28B"/>
                </a:solidFill>
                <a:cs typeface="Times New Roman" panose="02020603050405020304" pitchFamily="18" charset="0"/>
              </a:rPr>
              <a:t>Background:   </a:t>
            </a:r>
          </a:p>
          <a:p>
            <a:pPr marL="457200" lvl="1" indent="0">
              <a:buNone/>
            </a:pPr>
            <a:r>
              <a:rPr lang="en-US" sz="1800" dirty="0" smtClean="0">
                <a:solidFill>
                  <a:srgbClr val="81C8BD"/>
                </a:solidFill>
                <a:cs typeface="Times New Roman" panose="02020603050405020304" pitchFamily="18" charset="0"/>
              </a:rPr>
              <a:t>Ops, Dev, Mainframe Eng, Network Eng, WAN Design Eng, IT Integration, Sustaining Eng, Computer Security</a:t>
            </a:r>
          </a:p>
          <a:p>
            <a:r>
              <a:rPr lang="en-US" sz="1800" dirty="0">
                <a:solidFill>
                  <a:srgbClr val="F8A28B"/>
                </a:solidFill>
                <a:cs typeface="Times New Roman" panose="02020603050405020304" pitchFamily="18" charset="0"/>
              </a:rPr>
              <a:t>Locale:   </a:t>
            </a:r>
          </a:p>
          <a:p>
            <a:pPr marL="457200" lvl="1" indent="0">
              <a:buNone/>
            </a:pPr>
            <a:r>
              <a:rPr lang="en-US" sz="1800" dirty="0" smtClean="0">
                <a:solidFill>
                  <a:srgbClr val="81C8BD"/>
                </a:solidFill>
                <a:cs typeface="Times New Roman" panose="02020603050405020304" pitchFamily="18" charset="0"/>
              </a:rPr>
              <a:t>Live/work/play </a:t>
            </a:r>
            <a:r>
              <a:rPr lang="en-US" sz="1800" dirty="0">
                <a:solidFill>
                  <a:srgbClr val="81C8BD"/>
                </a:solidFill>
                <a:cs typeface="Times New Roman" panose="02020603050405020304" pitchFamily="18" charset="0"/>
              </a:rPr>
              <a:t>in Washington DC </a:t>
            </a:r>
            <a:r>
              <a:rPr lang="en-US" sz="1800" dirty="0" smtClean="0">
                <a:solidFill>
                  <a:srgbClr val="81C8BD"/>
                </a:solidFill>
                <a:cs typeface="Times New Roman" panose="02020603050405020304" pitchFamily="18" charset="0"/>
              </a:rPr>
              <a:t>region</a:t>
            </a:r>
            <a:endParaRPr lang="en-US" sz="1800" dirty="0" smtClean="0">
              <a:solidFill>
                <a:srgbClr val="F8A28B"/>
              </a:solidFill>
              <a:cs typeface="Times New Roman" panose="02020603050405020304" pitchFamily="18" charset="0"/>
            </a:endParaRPr>
          </a:p>
          <a:p>
            <a:r>
              <a:rPr lang="en-US" sz="1800" dirty="0" smtClean="0">
                <a:solidFill>
                  <a:srgbClr val="F8A28B"/>
                </a:solidFill>
                <a:cs typeface="Times New Roman" panose="02020603050405020304" pitchFamily="18" charset="0"/>
              </a:rPr>
              <a:t>My humble beginnings… …</a:t>
            </a:r>
          </a:p>
          <a:p>
            <a:pPr marL="457200" lvl="1" indent="0">
              <a:buNone/>
            </a:pPr>
            <a:r>
              <a:rPr lang="en-US" sz="1800" dirty="0" smtClean="0">
                <a:solidFill>
                  <a:srgbClr val="81C8BD"/>
                </a:solidFill>
                <a:cs typeface="Times New Roman" panose="02020603050405020304" pitchFamily="18" charset="0"/>
              </a:rPr>
              <a:t>COBOL/CICS,  EasyTrieve Plus,  Business BASIC (police/dispatch Midrange, Electronic Cash Register PC)</a:t>
            </a:r>
          </a:p>
          <a:p>
            <a:r>
              <a:rPr lang="en-US" sz="1800" dirty="0" smtClean="0">
                <a:solidFill>
                  <a:srgbClr val="F8A28B"/>
                </a:solidFill>
                <a:cs typeface="Times New Roman" panose="02020603050405020304" pitchFamily="18" charset="0"/>
              </a:rPr>
              <a:t>Alma Mater:   </a:t>
            </a:r>
          </a:p>
          <a:p>
            <a:pPr marL="457200" lvl="1" indent="0">
              <a:buNone/>
            </a:pPr>
            <a:r>
              <a:rPr lang="en-US" sz="1800" dirty="0" smtClean="0">
                <a:solidFill>
                  <a:srgbClr val="81C8BD"/>
                </a:solidFill>
                <a:cs typeface="Times New Roman" panose="02020603050405020304" pitchFamily="18" charset="0"/>
              </a:rPr>
              <a:t>Virginia Commonwealth University  -  Go Rams!!   </a:t>
            </a:r>
          </a:p>
          <a:p>
            <a:pPr marL="457200" lvl="1" indent="0">
              <a:buNone/>
            </a:pPr>
            <a:r>
              <a:rPr lang="en-US" sz="1800" dirty="0" smtClean="0">
                <a:solidFill>
                  <a:srgbClr val="686EA0"/>
                </a:solidFill>
                <a:cs typeface="Times New Roman" panose="02020603050405020304" pitchFamily="18" charset="0"/>
              </a:rPr>
              <a:t>BS Business, Info Sys;  MS Business, Info Sys - IT Management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1512" y="4540758"/>
            <a:ext cx="1768856" cy="66332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5480" y="4206812"/>
            <a:ext cx="2313432" cy="1539878"/>
          </a:xfrm>
          <a:prstGeom prst="rect">
            <a:avLst/>
          </a:prstGeom>
        </p:spPr>
      </p:pic>
      <p:sp>
        <p:nvSpPr>
          <p:cNvPr id="7" name="Footer Placeholder 6"/>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6</a:t>
            </a:fld>
            <a:endParaRPr lang="en-US"/>
          </a:p>
        </p:txBody>
      </p:sp>
    </p:spTree>
    <p:extLst>
      <p:ext uri="{BB962C8B-B14F-4D97-AF65-F5344CB8AC3E}">
        <p14:creationId xmlns:p14="http://schemas.microsoft.com/office/powerpoint/2010/main" val="769146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some Old-school LEGACY G-P Ls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1800" dirty="0" smtClean="0">
                <a:solidFill>
                  <a:srgbClr val="81C8BD"/>
                </a:solidFill>
              </a:rPr>
              <a:t>Fortran  - </a:t>
            </a:r>
            <a:r>
              <a:rPr lang="en-US" sz="1800" dirty="0" smtClean="0">
                <a:solidFill>
                  <a:srgbClr val="686EA0"/>
                </a:solidFill>
              </a:rPr>
              <a:t>1957</a:t>
            </a:r>
            <a:r>
              <a:rPr lang="en-US" sz="1800" dirty="0" smtClean="0">
                <a:solidFill>
                  <a:srgbClr val="81C8BD"/>
                </a:solidFill>
              </a:rPr>
              <a:t> - </a:t>
            </a:r>
            <a:r>
              <a:rPr lang="en-US" sz="1800" b="1" dirty="0" smtClean="0">
                <a:solidFill>
                  <a:srgbClr val="81C8BD"/>
                </a:solidFill>
              </a:rPr>
              <a:t>First</a:t>
            </a:r>
            <a:r>
              <a:rPr lang="en-US" sz="1800" dirty="0" smtClean="0">
                <a:solidFill>
                  <a:srgbClr val="81C8BD"/>
                </a:solidFill>
              </a:rPr>
              <a:t> </a:t>
            </a:r>
            <a:r>
              <a:rPr lang="en-US" sz="1800" b="1" dirty="0" smtClean="0">
                <a:solidFill>
                  <a:srgbClr val="81C8BD"/>
                </a:solidFill>
              </a:rPr>
              <a:t>compiler</a:t>
            </a:r>
            <a:r>
              <a:rPr lang="en-US" sz="1800" dirty="0" smtClean="0">
                <a:solidFill>
                  <a:srgbClr val="81C8BD"/>
                </a:solidFill>
              </a:rPr>
              <a:t>. Math / science / engineering.  </a:t>
            </a:r>
            <a:r>
              <a:rPr lang="en-US" sz="1800" b="1" dirty="0" smtClean="0">
                <a:solidFill>
                  <a:srgbClr val="F8A28B"/>
                </a:solidFill>
              </a:rPr>
              <a:t>First 3GL</a:t>
            </a:r>
          </a:p>
          <a:p>
            <a:pPr marL="0" indent="0">
              <a:buNone/>
            </a:pPr>
            <a:r>
              <a:rPr lang="en-US" sz="1800" dirty="0" smtClean="0">
                <a:solidFill>
                  <a:srgbClr val="81C8BD"/>
                </a:solidFill>
              </a:rPr>
              <a:t>Lisp        - </a:t>
            </a:r>
            <a:r>
              <a:rPr lang="en-US" sz="1800" dirty="0" smtClean="0">
                <a:solidFill>
                  <a:srgbClr val="686EA0"/>
                </a:solidFill>
              </a:rPr>
              <a:t>1958</a:t>
            </a:r>
            <a:r>
              <a:rPr lang="en-US" sz="1800" dirty="0" smtClean="0">
                <a:solidFill>
                  <a:srgbClr val="81C8BD"/>
                </a:solidFill>
              </a:rPr>
              <a:t> - </a:t>
            </a:r>
            <a:r>
              <a:rPr lang="en-US" sz="1800" b="1" dirty="0" smtClean="0">
                <a:solidFill>
                  <a:srgbClr val="81C8BD"/>
                </a:solidFill>
              </a:rPr>
              <a:t>First</a:t>
            </a:r>
            <a:r>
              <a:rPr lang="en-US" sz="1800" dirty="0" smtClean="0">
                <a:solidFill>
                  <a:srgbClr val="81C8BD"/>
                </a:solidFill>
              </a:rPr>
              <a:t> </a:t>
            </a:r>
            <a:r>
              <a:rPr lang="en-US" sz="1800" b="1" dirty="0" smtClean="0">
                <a:solidFill>
                  <a:srgbClr val="81C8BD"/>
                </a:solidFill>
              </a:rPr>
              <a:t>interpreter</a:t>
            </a:r>
            <a:r>
              <a:rPr lang="en-US" sz="1800" dirty="0" smtClean="0">
                <a:solidFill>
                  <a:srgbClr val="81C8BD"/>
                </a:solidFill>
              </a:rPr>
              <a:t>. Math, AI research. </a:t>
            </a:r>
            <a:r>
              <a:rPr lang="en-US" sz="1800" b="1" dirty="0" smtClean="0">
                <a:solidFill>
                  <a:srgbClr val="F8A28B"/>
                </a:solidFill>
              </a:rPr>
              <a:t>Second-oldest 3GL</a:t>
            </a:r>
          </a:p>
          <a:p>
            <a:pPr marL="0" indent="0">
              <a:buNone/>
            </a:pPr>
            <a:r>
              <a:rPr lang="en-US" sz="1800" dirty="0" smtClean="0">
                <a:solidFill>
                  <a:srgbClr val="81C8BD"/>
                </a:solidFill>
              </a:rPr>
              <a:t>ALGOL   - </a:t>
            </a:r>
            <a:r>
              <a:rPr lang="en-US" sz="1800" dirty="0" smtClean="0">
                <a:solidFill>
                  <a:srgbClr val="686EA0"/>
                </a:solidFill>
              </a:rPr>
              <a:t>1958</a:t>
            </a:r>
            <a:r>
              <a:rPr lang="en-US" sz="1800" dirty="0" smtClean="0">
                <a:solidFill>
                  <a:srgbClr val="81C8BD"/>
                </a:solidFill>
              </a:rPr>
              <a:t> - compiler. General computing. </a:t>
            </a:r>
            <a:r>
              <a:rPr lang="en-US" sz="1800" b="1" dirty="0" smtClean="0">
                <a:solidFill>
                  <a:srgbClr val="F8A28B"/>
                </a:solidFill>
              </a:rPr>
              <a:t>Father of several languages</a:t>
            </a:r>
          </a:p>
          <a:p>
            <a:pPr marL="0" indent="0">
              <a:buNone/>
            </a:pPr>
            <a:r>
              <a:rPr lang="en-US" sz="1800" dirty="0" smtClean="0">
                <a:solidFill>
                  <a:srgbClr val="81C8BD"/>
                </a:solidFill>
              </a:rPr>
              <a:t>COBOL   - </a:t>
            </a:r>
            <a:r>
              <a:rPr lang="en-US" sz="1800" dirty="0" smtClean="0">
                <a:solidFill>
                  <a:srgbClr val="686EA0"/>
                </a:solidFill>
              </a:rPr>
              <a:t>1959</a:t>
            </a:r>
            <a:r>
              <a:rPr lang="en-US" sz="1800" dirty="0" smtClean="0">
                <a:solidFill>
                  <a:srgbClr val="81C8BD"/>
                </a:solidFill>
              </a:rPr>
              <a:t> - compiler. </a:t>
            </a:r>
            <a:r>
              <a:rPr lang="en-US" sz="1800" b="1" dirty="0" smtClean="0">
                <a:solidFill>
                  <a:srgbClr val="81C8BD"/>
                </a:solidFill>
              </a:rPr>
              <a:t>Business record </a:t>
            </a:r>
            <a:r>
              <a:rPr lang="en-US" sz="1800" dirty="0" smtClean="0">
                <a:solidFill>
                  <a:srgbClr val="81C8BD"/>
                </a:solidFill>
              </a:rPr>
              <a:t>processing. </a:t>
            </a:r>
            <a:r>
              <a:rPr lang="en-US" sz="1800" b="1" dirty="0" smtClean="0">
                <a:solidFill>
                  <a:srgbClr val="F8A28B"/>
                </a:solidFill>
              </a:rPr>
              <a:t>IBM mainframes</a:t>
            </a:r>
          </a:p>
          <a:p>
            <a:pPr marL="0" indent="0">
              <a:buNone/>
            </a:pPr>
            <a:r>
              <a:rPr lang="en-US" sz="1800" dirty="0" smtClean="0">
                <a:solidFill>
                  <a:srgbClr val="81C8BD"/>
                </a:solidFill>
              </a:rPr>
              <a:t>BASIC     - </a:t>
            </a:r>
            <a:r>
              <a:rPr lang="en-US" sz="1800" dirty="0" smtClean="0">
                <a:solidFill>
                  <a:srgbClr val="686EA0"/>
                </a:solidFill>
              </a:rPr>
              <a:t>1964</a:t>
            </a:r>
            <a:r>
              <a:rPr lang="en-US" sz="1800" dirty="0" smtClean="0">
                <a:solidFill>
                  <a:srgbClr val="81C8BD"/>
                </a:solidFill>
              </a:rPr>
              <a:t> - interpreter. Teaching, PCs, Mid-range, home/commercial use</a:t>
            </a:r>
          </a:p>
          <a:p>
            <a:pPr marL="0" indent="0">
              <a:buNone/>
            </a:pPr>
            <a:r>
              <a:rPr lang="en-US" sz="1800" dirty="0" smtClean="0">
                <a:solidFill>
                  <a:srgbClr val="81C8BD"/>
                </a:solidFill>
              </a:rPr>
              <a:t>PL/1       - </a:t>
            </a:r>
            <a:r>
              <a:rPr lang="en-US" sz="1800" dirty="0" smtClean="0">
                <a:solidFill>
                  <a:srgbClr val="686EA0"/>
                </a:solidFill>
              </a:rPr>
              <a:t>1964</a:t>
            </a:r>
            <a:r>
              <a:rPr lang="en-US" sz="1800" dirty="0" smtClean="0">
                <a:solidFill>
                  <a:srgbClr val="81C8BD"/>
                </a:solidFill>
              </a:rPr>
              <a:t> - compiler. Business (COBOL) and scientific (Fortran) use. </a:t>
            </a:r>
            <a:r>
              <a:rPr lang="en-US" sz="1800" b="1" dirty="0" smtClean="0">
                <a:solidFill>
                  <a:srgbClr val="F8A28B"/>
                </a:solidFill>
              </a:rPr>
              <a:t>IBM mainframes</a:t>
            </a:r>
          </a:p>
          <a:p>
            <a:pPr marL="0" indent="0">
              <a:buNone/>
            </a:pPr>
            <a:r>
              <a:rPr lang="en-US" sz="1800" dirty="0" smtClean="0">
                <a:solidFill>
                  <a:srgbClr val="81C8BD"/>
                </a:solidFill>
              </a:rPr>
              <a:t>APL        - </a:t>
            </a:r>
            <a:r>
              <a:rPr lang="en-US" sz="1800" dirty="0" smtClean="0">
                <a:solidFill>
                  <a:srgbClr val="686EA0"/>
                </a:solidFill>
              </a:rPr>
              <a:t>1966</a:t>
            </a:r>
            <a:r>
              <a:rPr lang="en-US" sz="1800" dirty="0" smtClean="0">
                <a:solidFill>
                  <a:srgbClr val="81C8BD"/>
                </a:solidFill>
              </a:rPr>
              <a:t> - interpreter. Math, finance, AI, image manipulation</a:t>
            </a:r>
          </a:p>
          <a:p>
            <a:pPr marL="0" indent="0">
              <a:buNone/>
            </a:pPr>
            <a:r>
              <a:rPr lang="en-US" sz="1800" dirty="0" smtClean="0">
                <a:solidFill>
                  <a:srgbClr val="81C8BD"/>
                </a:solidFill>
              </a:rPr>
              <a:t>Pascal    - </a:t>
            </a:r>
            <a:r>
              <a:rPr lang="en-US" sz="1800" dirty="0" smtClean="0">
                <a:solidFill>
                  <a:srgbClr val="686EA0"/>
                </a:solidFill>
              </a:rPr>
              <a:t>1970</a:t>
            </a:r>
            <a:r>
              <a:rPr lang="en-US" sz="1800" dirty="0" smtClean="0">
                <a:solidFill>
                  <a:srgbClr val="81C8BD"/>
                </a:solidFill>
              </a:rPr>
              <a:t> - compiler. Teaching, commercial use</a:t>
            </a:r>
          </a:p>
          <a:p>
            <a:pPr marL="0" indent="0">
              <a:buNone/>
            </a:pPr>
            <a:endParaRPr lang="en-US" sz="18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8351088" y="4001294"/>
            <a:ext cx="2905176" cy="2371572"/>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7</a:t>
            </a:fld>
            <a:endParaRPr lang="en-US"/>
          </a:p>
        </p:txBody>
      </p:sp>
    </p:spTree>
    <p:extLst>
      <p:ext uri="{BB962C8B-B14F-4D97-AF65-F5344CB8AC3E}">
        <p14:creationId xmlns:p14="http://schemas.microsoft.com/office/powerpoint/2010/main" val="3370441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some CURRENT  G-P Ls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fontScale="70000" lnSpcReduction="20000"/>
          </a:bodyPr>
          <a:lstStyle/>
          <a:p>
            <a:pPr marL="0" indent="0">
              <a:spcBef>
                <a:spcPts val="600"/>
              </a:spcBef>
              <a:buNone/>
            </a:pPr>
            <a:r>
              <a:rPr lang="en-US" dirty="0" smtClean="0">
                <a:solidFill>
                  <a:srgbClr val="81C8BD"/>
                </a:solidFill>
              </a:rPr>
              <a:t>C          		- </a:t>
            </a:r>
            <a:r>
              <a:rPr lang="en-US" dirty="0" smtClean="0">
                <a:solidFill>
                  <a:srgbClr val="686EA0"/>
                </a:solidFill>
              </a:rPr>
              <a:t>1972</a:t>
            </a:r>
            <a:r>
              <a:rPr lang="en-US" dirty="0" smtClean="0">
                <a:solidFill>
                  <a:srgbClr val="81C8BD"/>
                </a:solidFill>
              </a:rPr>
              <a:t> 	- compiled</a:t>
            </a:r>
          </a:p>
          <a:p>
            <a:pPr marL="0" indent="0">
              <a:spcBef>
                <a:spcPts val="600"/>
              </a:spcBef>
              <a:buNone/>
            </a:pPr>
            <a:r>
              <a:rPr lang="en-US" dirty="0" smtClean="0">
                <a:solidFill>
                  <a:schemeClr val="tx2">
                    <a:lumMod val="25000"/>
                  </a:schemeClr>
                </a:solidFill>
              </a:rPr>
              <a:t>Objective-C	- 1984 </a:t>
            </a:r>
            <a:r>
              <a:rPr lang="en-US" dirty="0">
                <a:solidFill>
                  <a:schemeClr val="tx2">
                    <a:lumMod val="25000"/>
                  </a:schemeClr>
                </a:solidFill>
              </a:rPr>
              <a:t>	</a:t>
            </a:r>
            <a:r>
              <a:rPr lang="en-US" dirty="0" smtClean="0">
                <a:solidFill>
                  <a:schemeClr val="tx2">
                    <a:lumMod val="25000"/>
                  </a:schemeClr>
                </a:solidFill>
              </a:rPr>
              <a:t>- compiled</a:t>
            </a:r>
          </a:p>
          <a:p>
            <a:pPr marL="0" indent="0">
              <a:spcBef>
                <a:spcPts val="600"/>
              </a:spcBef>
              <a:buNone/>
            </a:pPr>
            <a:r>
              <a:rPr lang="en-US" dirty="0" smtClean="0">
                <a:solidFill>
                  <a:srgbClr val="81C8BD"/>
                </a:solidFill>
              </a:rPr>
              <a:t>C++        		- </a:t>
            </a:r>
            <a:r>
              <a:rPr lang="en-US" dirty="0" smtClean="0">
                <a:solidFill>
                  <a:srgbClr val="686EA0"/>
                </a:solidFill>
              </a:rPr>
              <a:t>1985</a:t>
            </a:r>
            <a:r>
              <a:rPr lang="en-US" dirty="0" smtClean="0">
                <a:solidFill>
                  <a:srgbClr val="81C8BD"/>
                </a:solidFill>
              </a:rPr>
              <a:t> 	- compiled</a:t>
            </a:r>
          </a:p>
          <a:p>
            <a:pPr marL="0" indent="0">
              <a:spcBef>
                <a:spcPts val="600"/>
              </a:spcBef>
              <a:buNone/>
            </a:pPr>
            <a:r>
              <a:rPr lang="en-US" dirty="0" smtClean="0">
                <a:solidFill>
                  <a:schemeClr val="tx2">
                    <a:lumMod val="25000"/>
                  </a:schemeClr>
                </a:solidFill>
              </a:rPr>
              <a:t>Perl       		- 1987 	- interpreted</a:t>
            </a:r>
          </a:p>
          <a:p>
            <a:pPr marL="0" indent="0">
              <a:spcBef>
                <a:spcPts val="600"/>
              </a:spcBef>
              <a:buNone/>
            </a:pPr>
            <a:r>
              <a:rPr lang="en-US" dirty="0" smtClean="0">
                <a:solidFill>
                  <a:srgbClr val="81C8BD"/>
                </a:solidFill>
              </a:rPr>
              <a:t>Python     	- </a:t>
            </a:r>
            <a:r>
              <a:rPr lang="en-US" dirty="0" smtClean="0">
                <a:solidFill>
                  <a:srgbClr val="686EA0"/>
                </a:solidFill>
              </a:rPr>
              <a:t>1991</a:t>
            </a:r>
            <a:r>
              <a:rPr lang="en-US" dirty="0" smtClean="0">
                <a:solidFill>
                  <a:srgbClr val="81C8BD"/>
                </a:solidFill>
              </a:rPr>
              <a:t> 	- </a:t>
            </a:r>
            <a:r>
              <a:rPr lang="en-US" dirty="0" smtClean="0">
                <a:solidFill>
                  <a:srgbClr val="F8A28B"/>
                </a:solidFill>
              </a:rPr>
              <a:t>interpreted </a:t>
            </a:r>
          </a:p>
          <a:p>
            <a:pPr marL="0" indent="0">
              <a:spcBef>
                <a:spcPts val="600"/>
              </a:spcBef>
              <a:buNone/>
            </a:pPr>
            <a:r>
              <a:rPr lang="en-US" dirty="0" smtClean="0">
                <a:solidFill>
                  <a:srgbClr val="81C8BD"/>
                </a:solidFill>
              </a:rPr>
              <a:t>JavaScript 	- </a:t>
            </a:r>
            <a:r>
              <a:rPr lang="en-US" dirty="0" smtClean="0">
                <a:solidFill>
                  <a:srgbClr val="686EA0"/>
                </a:solidFill>
              </a:rPr>
              <a:t>1995</a:t>
            </a:r>
            <a:r>
              <a:rPr lang="en-US" dirty="0" smtClean="0">
                <a:solidFill>
                  <a:srgbClr val="81C8BD"/>
                </a:solidFill>
              </a:rPr>
              <a:t> 	- </a:t>
            </a:r>
            <a:r>
              <a:rPr lang="en-US" dirty="0" smtClean="0">
                <a:solidFill>
                  <a:srgbClr val="F8A28B"/>
                </a:solidFill>
              </a:rPr>
              <a:t>interpreted</a:t>
            </a:r>
          </a:p>
          <a:p>
            <a:pPr marL="0" indent="0">
              <a:spcBef>
                <a:spcPts val="600"/>
              </a:spcBef>
              <a:buNone/>
            </a:pPr>
            <a:r>
              <a:rPr lang="en-US" dirty="0" smtClean="0">
                <a:solidFill>
                  <a:srgbClr val="81C8BD"/>
                </a:solidFill>
              </a:rPr>
              <a:t>PHP        		- </a:t>
            </a:r>
            <a:r>
              <a:rPr lang="en-US" dirty="0" smtClean="0">
                <a:solidFill>
                  <a:srgbClr val="686EA0"/>
                </a:solidFill>
              </a:rPr>
              <a:t>1995</a:t>
            </a:r>
            <a:r>
              <a:rPr lang="en-US" dirty="0" smtClean="0">
                <a:solidFill>
                  <a:srgbClr val="81C8BD"/>
                </a:solidFill>
              </a:rPr>
              <a:t> 	- </a:t>
            </a:r>
            <a:r>
              <a:rPr lang="en-US" dirty="0" smtClean="0">
                <a:solidFill>
                  <a:srgbClr val="F8A28B"/>
                </a:solidFill>
              </a:rPr>
              <a:t>interpreted</a:t>
            </a:r>
          </a:p>
          <a:p>
            <a:pPr marL="0" indent="0">
              <a:spcBef>
                <a:spcPts val="600"/>
              </a:spcBef>
              <a:buNone/>
            </a:pPr>
            <a:r>
              <a:rPr lang="en-US" dirty="0" smtClean="0">
                <a:solidFill>
                  <a:srgbClr val="81C8BD"/>
                </a:solidFill>
              </a:rPr>
              <a:t>Ruby       	- </a:t>
            </a:r>
            <a:r>
              <a:rPr lang="en-US" dirty="0" smtClean="0">
                <a:solidFill>
                  <a:srgbClr val="686EA0"/>
                </a:solidFill>
              </a:rPr>
              <a:t>1995</a:t>
            </a:r>
            <a:r>
              <a:rPr lang="en-US" dirty="0" smtClean="0">
                <a:solidFill>
                  <a:srgbClr val="81C8BD"/>
                </a:solidFill>
              </a:rPr>
              <a:t> 	- </a:t>
            </a:r>
            <a:r>
              <a:rPr lang="en-US" dirty="0" smtClean="0">
                <a:solidFill>
                  <a:srgbClr val="F8A28B"/>
                </a:solidFill>
              </a:rPr>
              <a:t>interpreted</a:t>
            </a:r>
          </a:p>
          <a:p>
            <a:pPr marL="0" indent="0">
              <a:spcBef>
                <a:spcPts val="600"/>
              </a:spcBef>
              <a:buNone/>
            </a:pPr>
            <a:r>
              <a:rPr lang="en-US" dirty="0" smtClean="0">
                <a:solidFill>
                  <a:srgbClr val="81C8BD"/>
                </a:solidFill>
              </a:rPr>
              <a:t>Java       		- </a:t>
            </a:r>
            <a:r>
              <a:rPr lang="en-US" dirty="0" smtClean="0">
                <a:solidFill>
                  <a:srgbClr val="686EA0"/>
                </a:solidFill>
              </a:rPr>
              <a:t>1995</a:t>
            </a:r>
            <a:r>
              <a:rPr lang="en-US" dirty="0" smtClean="0">
                <a:solidFill>
                  <a:srgbClr val="81C8BD"/>
                </a:solidFill>
              </a:rPr>
              <a:t> 	- compiled</a:t>
            </a:r>
            <a:r>
              <a:rPr lang="en-US" dirty="0" smtClean="0">
                <a:solidFill>
                  <a:srgbClr val="ECDA2D"/>
                </a:solidFill>
              </a:rPr>
              <a:t> to Java bytecode</a:t>
            </a:r>
          </a:p>
          <a:p>
            <a:pPr marL="0" indent="0">
              <a:spcBef>
                <a:spcPts val="600"/>
              </a:spcBef>
              <a:buNone/>
            </a:pPr>
            <a:r>
              <a:rPr lang="en-US" dirty="0" smtClean="0">
                <a:solidFill>
                  <a:srgbClr val="81C8BD"/>
                </a:solidFill>
              </a:rPr>
              <a:t>C#         		- </a:t>
            </a:r>
            <a:r>
              <a:rPr lang="en-US" dirty="0" smtClean="0">
                <a:solidFill>
                  <a:srgbClr val="686EA0"/>
                </a:solidFill>
              </a:rPr>
              <a:t>2000</a:t>
            </a:r>
            <a:r>
              <a:rPr lang="en-US" dirty="0" smtClean="0">
                <a:solidFill>
                  <a:srgbClr val="81C8BD"/>
                </a:solidFill>
              </a:rPr>
              <a:t> 	- compiled</a:t>
            </a:r>
            <a:r>
              <a:rPr lang="en-US" dirty="0" smtClean="0">
                <a:solidFill>
                  <a:srgbClr val="ECDA2D"/>
                </a:solidFill>
              </a:rPr>
              <a:t> to .Net IL bytecode</a:t>
            </a:r>
          </a:p>
          <a:p>
            <a:pPr marL="0" indent="0">
              <a:spcBef>
                <a:spcPts val="600"/>
              </a:spcBef>
              <a:buNone/>
            </a:pPr>
            <a:r>
              <a:rPr lang="en-US" dirty="0" smtClean="0">
                <a:solidFill>
                  <a:srgbClr val="81C8BD"/>
                </a:solidFill>
              </a:rPr>
              <a:t>Kotlin     		- </a:t>
            </a:r>
            <a:r>
              <a:rPr lang="en-US" dirty="0" smtClean="0">
                <a:solidFill>
                  <a:srgbClr val="686EA0"/>
                </a:solidFill>
              </a:rPr>
              <a:t>2011</a:t>
            </a:r>
            <a:r>
              <a:rPr lang="en-US" dirty="0" smtClean="0">
                <a:solidFill>
                  <a:srgbClr val="81C8BD"/>
                </a:solidFill>
              </a:rPr>
              <a:t> 	- compiled</a:t>
            </a:r>
            <a:r>
              <a:rPr lang="en-US" dirty="0" smtClean="0">
                <a:solidFill>
                  <a:srgbClr val="ECDA2D"/>
                </a:solidFill>
              </a:rPr>
              <a:t> to Java bytecode</a:t>
            </a:r>
          </a:p>
          <a:p>
            <a:pPr marL="0" indent="0">
              <a:spcBef>
                <a:spcPts val="600"/>
              </a:spcBef>
              <a:buNone/>
            </a:pPr>
            <a:r>
              <a:rPr lang="en-US" dirty="0" smtClean="0">
                <a:solidFill>
                  <a:srgbClr val="81C8BD"/>
                </a:solidFill>
              </a:rPr>
              <a:t>Go        	 	- </a:t>
            </a:r>
            <a:r>
              <a:rPr lang="en-US" dirty="0" smtClean="0">
                <a:solidFill>
                  <a:srgbClr val="686EA0"/>
                </a:solidFill>
              </a:rPr>
              <a:t>2009</a:t>
            </a:r>
            <a:r>
              <a:rPr lang="en-US" dirty="0" smtClean="0">
                <a:solidFill>
                  <a:srgbClr val="81C8BD"/>
                </a:solidFill>
              </a:rPr>
              <a:t> 	- compiled </a:t>
            </a:r>
          </a:p>
          <a:p>
            <a:pPr marL="0" indent="0">
              <a:spcBef>
                <a:spcPts val="600"/>
              </a:spcBef>
              <a:buNone/>
            </a:pPr>
            <a:r>
              <a:rPr lang="en-US" dirty="0" smtClean="0">
                <a:solidFill>
                  <a:srgbClr val="81C8BD"/>
                </a:solidFill>
              </a:rPr>
              <a:t>Rust       		- </a:t>
            </a:r>
            <a:r>
              <a:rPr lang="en-US" dirty="0" smtClean="0">
                <a:solidFill>
                  <a:srgbClr val="686EA0"/>
                </a:solidFill>
              </a:rPr>
              <a:t>2010</a:t>
            </a:r>
            <a:r>
              <a:rPr lang="en-US" dirty="0" smtClean="0">
                <a:solidFill>
                  <a:srgbClr val="81C8BD"/>
                </a:solidFill>
              </a:rPr>
              <a:t> 	- compiled </a:t>
            </a:r>
          </a:p>
          <a:p>
            <a:pPr marL="0" indent="0">
              <a:spcBef>
                <a:spcPts val="600"/>
              </a:spcBef>
              <a:buNone/>
            </a:pPr>
            <a:r>
              <a:rPr lang="en-US" dirty="0" smtClean="0">
                <a:solidFill>
                  <a:srgbClr val="81C8BD"/>
                </a:solidFill>
              </a:rPr>
              <a:t>Swift      		- </a:t>
            </a:r>
            <a:r>
              <a:rPr lang="en-US" dirty="0" smtClean="0">
                <a:solidFill>
                  <a:srgbClr val="686EA0"/>
                </a:solidFill>
              </a:rPr>
              <a:t>2014</a:t>
            </a:r>
            <a:r>
              <a:rPr lang="en-US" dirty="0" smtClean="0">
                <a:solidFill>
                  <a:srgbClr val="81C8BD"/>
                </a:solidFill>
              </a:rPr>
              <a:t> 	- compiled</a:t>
            </a:r>
            <a:endParaRPr lang="en-US" dirty="0">
              <a:solidFill>
                <a:srgbClr val="81C8BD"/>
              </a:solidFill>
            </a:endParaRPr>
          </a:p>
        </p:txBody>
      </p:sp>
      <p:sp>
        <p:nvSpPr>
          <p:cNvPr id="4" name="Arc 3"/>
          <p:cNvSpPr/>
          <p:nvPr/>
        </p:nvSpPr>
        <p:spPr>
          <a:xfrm rot="293749">
            <a:off x="6676926" y="3303217"/>
            <a:ext cx="932688" cy="1285789"/>
          </a:xfrm>
          <a:prstGeom prst="arc">
            <a:avLst>
              <a:gd name="adj1" fmla="val 16200000"/>
              <a:gd name="adj2" fmla="val 44492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7763256" y="3584448"/>
            <a:ext cx="3136392" cy="646331"/>
          </a:xfrm>
          <a:prstGeom prst="rect">
            <a:avLst/>
          </a:prstGeom>
          <a:noFill/>
        </p:spPr>
        <p:txBody>
          <a:bodyPr wrap="square" rtlCol="0">
            <a:spAutoFit/>
          </a:bodyPr>
          <a:lstStyle/>
          <a:p>
            <a:r>
              <a:rPr lang="en-US" dirty="0" smtClean="0"/>
              <a:t>Initial growth of the World-Wide Web</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7310" y="4327525"/>
            <a:ext cx="3048000" cy="2028825"/>
          </a:xfrm>
          <a:prstGeom prst="rect">
            <a:avLst/>
          </a:prstGeom>
        </p:spPr>
      </p:pic>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8</a:t>
            </a:fld>
            <a:endParaRPr lang="en-US"/>
          </a:p>
        </p:txBody>
      </p:sp>
    </p:spTree>
    <p:extLst>
      <p:ext uri="{BB962C8B-B14F-4D97-AF65-F5344CB8AC3E}">
        <p14:creationId xmlns:p14="http://schemas.microsoft.com/office/powerpoint/2010/main" val="2896787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How We Started - LEGACY G-P Ls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1800" dirty="0" smtClean="0">
                <a:solidFill>
                  <a:srgbClr val="686EA0"/>
                </a:solidFill>
              </a:rPr>
              <a:t>Let's Go Old-school For 4 Minutes... ...</a:t>
            </a:r>
          </a:p>
          <a:p>
            <a:pPr marL="0" indent="0">
              <a:buNone/>
            </a:pPr>
            <a:endParaRPr lang="en-US" sz="1800" dirty="0" smtClean="0">
              <a:solidFill>
                <a:srgbClr val="81C8BD"/>
              </a:solidFill>
            </a:endParaRPr>
          </a:p>
          <a:p>
            <a:pPr marL="0" indent="0">
              <a:buNone/>
            </a:pPr>
            <a:r>
              <a:rPr lang="en-US" sz="1800" dirty="0" smtClean="0">
                <a:solidFill>
                  <a:srgbClr val="F8A28B"/>
                </a:solidFill>
              </a:rPr>
              <a:t>Note:</a:t>
            </a:r>
            <a:r>
              <a:rPr lang="en-US" sz="1800" dirty="0" smtClean="0">
                <a:solidFill>
                  <a:srgbClr val="81C8BD"/>
                </a:solidFill>
              </a:rPr>
              <a:t> older languages are still available today and have evolved</a:t>
            </a:r>
          </a:p>
          <a:p>
            <a:pPr marL="0" indent="0">
              <a:buNone/>
            </a:pPr>
            <a:r>
              <a:rPr lang="en-US" sz="1800" dirty="0" smtClean="0">
                <a:solidFill>
                  <a:srgbClr val="81C8BD"/>
                </a:solidFill>
              </a:rPr>
              <a:t>Fortran is a popular language on supercomputers</a:t>
            </a:r>
          </a:p>
          <a:p>
            <a:pPr marL="0" indent="0">
              <a:buNone/>
            </a:pPr>
            <a:r>
              <a:rPr lang="en-US" sz="1800" dirty="0" smtClean="0">
                <a:solidFill>
                  <a:srgbClr val="81C8BD"/>
                </a:solidFill>
              </a:rPr>
              <a:t>Several legacy languages have OO versions</a:t>
            </a:r>
          </a:p>
          <a:p>
            <a:pPr marL="0" indent="0">
              <a:buNone/>
            </a:pPr>
            <a:r>
              <a:rPr lang="en-US" sz="1800" dirty="0" smtClean="0">
                <a:solidFill>
                  <a:srgbClr val="81C8BD"/>
                </a:solidFill>
              </a:rPr>
              <a:t>A given language can be set up as both a compiler and an interpreter (e.g. APL, BASIC)</a:t>
            </a:r>
          </a:p>
          <a:p>
            <a:pPr marL="0" indent="0">
              <a:buNone/>
            </a:pPr>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650" y="4350486"/>
            <a:ext cx="4467606" cy="200586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1196" y="4378870"/>
            <a:ext cx="3048000" cy="2009775"/>
          </a:xfrm>
          <a:prstGeom prst="rect">
            <a:avLst/>
          </a:prstGeom>
        </p:spPr>
      </p:pic>
      <p:sp>
        <p:nvSpPr>
          <p:cNvPr id="7" name="Footer Placeholder 6"/>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9</a:t>
            </a:fld>
            <a:endParaRPr lang="en-US"/>
          </a:p>
        </p:txBody>
      </p:sp>
    </p:spTree>
    <p:extLst>
      <p:ext uri="{BB962C8B-B14F-4D97-AF65-F5344CB8AC3E}">
        <p14:creationId xmlns:p14="http://schemas.microsoft.com/office/powerpoint/2010/main" val="25059324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16900</TotalTime>
  <Words>7493</Words>
  <Application>Microsoft Office PowerPoint</Application>
  <PresentationFormat>Widescreen</PresentationFormat>
  <Paragraphs>1094</Paragraphs>
  <Slides>53</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Bahnschrift</vt:lpstr>
      <vt:lpstr>Bahnschrift SemiBold SemiConden</vt:lpstr>
      <vt:lpstr>Calibri</vt:lpstr>
      <vt:lpstr>Calibri Light</vt:lpstr>
      <vt:lpstr>Courier New</vt:lpstr>
      <vt:lpstr>Times New Roman</vt:lpstr>
      <vt:lpstr>Wingdings</vt:lpstr>
      <vt:lpstr>Office Theme</vt:lpstr>
      <vt:lpstr>PowerPoint Presentation</vt:lpstr>
      <vt:lpstr>General-Purpose Languages: What Are Your Habits??</vt:lpstr>
      <vt:lpstr>Objectives</vt:lpstr>
      <vt:lpstr>Prerequisites</vt:lpstr>
      <vt:lpstr>Our Game Plan … … …</vt:lpstr>
      <vt:lpstr>About  D.J.</vt:lpstr>
      <vt:lpstr>some Old-school LEGACY G-P Ls</vt:lpstr>
      <vt:lpstr>some CURRENT  G-P Ls</vt:lpstr>
      <vt:lpstr>How We Started - LEGACY G-P Ls</vt:lpstr>
      <vt:lpstr>BASIC  -  1964  -  interpreted</vt:lpstr>
      <vt:lpstr>COBOL – 1959 - compiled</vt:lpstr>
      <vt:lpstr>Pascal  - 1970  -  compiled</vt:lpstr>
      <vt:lpstr>PL/1  -  1964  -  compiled</vt:lpstr>
      <vt:lpstr>Common Themes in Legacy G-P Ls</vt:lpstr>
      <vt:lpstr>Some language characteristics to observe …</vt:lpstr>
      <vt:lpstr>C  -  1972  -  compiled   (#1 of 12)</vt:lpstr>
      <vt:lpstr>C’s behaviors       (ref)</vt:lpstr>
      <vt:lpstr>C++  -  1985  -  compiled (#2 of 12)</vt:lpstr>
      <vt:lpstr>C++’s behaviors       (ref)</vt:lpstr>
      <vt:lpstr>Python  -  1991  -  interpreted (#3 of 12)</vt:lpstr>
      <vt:lpstr>Python’s behaviors      (ref)</vt:lpstr>
      <vt:lpstr>JavaScript  -  1995  -  interpreted (#4 of 12)</vt:lpstr>
      <vt:lpstr>Javascript’s behaviors     (ref)</vt:lpstr>
      <vt:lpstr>PHP  -  1995  -  interpreted (#5 of 12)</vt:lpstr>
      <vt:lpstr>PHP’s behaviors      (ref)</vt:lpstr>
      <vt:lpstr>Ruby  -  1995  -  Interpreted (#6 of 12)</vt:lpstr>
      <vt:lpstr>Ruby’s behaviors      (ref)</vt:lpstr>
      <vt:lpstr>Java  -  1995  -  compiled to Java byte-code; run on Java virtual machine (#7 of 12)</vt:lpstr>
      <vt:lpstr>Java’s behaviors       (ref)</vt:lpstr>
      <vt:lpstr>Kotlin  -  2011  -  compiled to Java byte-code; run on Java virtual machine (#8 of 12) </vt:lpstr>
      <vt:lpstr>Kotlin’s behaviors        (ref)</vt:lpstr>
      <vt:lpstr>C#  -  2000  -  compiled  (Microsoft Windows platform) (#9 of 12)</vt:lpstr>
      <vt:lpstr>C#’s behaviors       (ref)</vt:lpstr>
      <vt:lpstr>Go  -  2009  -  compiled (#10 of 12)</vt:lpstr>
      <vt:lpstr>Go’s behaviors       (ref)</vt:lpstr>
      <vt:lpstr>Rust  -  2010  -  compiled (#11 of 12)</vt:lpstr>
      <vt:lpstr>Rust’s behaviors       (ref)</vt:lpstr>
      <vt:lpstr>Swift  -  2014  -  compiled (#12 of 12)</vt:lpstr>
      <vt:lpstr>Swift’s behaviors      (ref)</vt:lpstr>
      <vt:lpstr>“Hello World!” in Assembly  (Linux)</vt:lpstr>
      <vt:lpstr>Languages – Compile and Execution speeds</vt:lpstr>
      <vt:lpstr>G-P L vs Systems Language vs Applications Language </vt:lpstr>
      <vt:lpstr>Languages Used to write Compilers, Interpreters</vt:lpstr>
      <vt:lpstr>Languages Used to write OSes</vt:lpstr>
      <vt:lpstr>Brief considerations in choosing your language</vt:lpstr>
      <vt:lpstr>How does C-I-A manifest itself in code?</vt:lpstr>
      <vt:lpstr>Types of S/W Vulnerabilities in Languages  (1)</vt:lpstr>
      <vt:lpstr>Types of S/W Vulnerabilities in Languages  (2)</vt:lpstr>
      <vt:lpstr>Recommendations from Observations in Vulnerability Databases</vt:lpstr>
      <vt:lpstr>Counting things.   Variations in the Ways Languages Process Loops  </vt:lpstr>
      <vt:lpstr>Traditional Resources for Vulnerability Prevention</vt:lpstr>
      <vt:lpstr>Conclusion</vt:lpstr>
      <vt:lpstr>Remember:  There is ALWAYS another … B ug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DJ Davis</dc:creator>
  <cp:lastModifiedBy>DJ Davis</cp:lastModifiedBy>
  <cp:revision>377</cp:revision>
  <dcterms:created xsi:type="dcterms:W3CDTF">2023-04-06T08:58:34Z</dcterms:created>
  <dcterms:modified xsi:type="dcterms:W3CDTF">2023-07-29T20:09:30Z</dcterms:modified>
</cp:coreProperties>
</file>