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ECDA2D"/>
    <a:srgbClr val="686EA0"/>
    <a:srgbClr val="F8A2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D6C988-5A9F-43B3-B11F-62FBB2283760}" type="datetime1">
              <a:rPr lang="en-US" smtClean="0"/>
              <a:t>8/5/2023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D506C-771E-459B-B39E-4CC8DBC54817}" type="datetime1">
              <a:rPr lang="en-US" smtClean="0"/>
              <a:t>8/5/2023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FAAD5-29F5-4098-BD5A-438757414B07}" type="datetime1">
              <a:rPr lang="en-US" smtClean="0"/>
              <a:t>8/5/2023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8CBC8-D114-44EB-A3EE-301188320D6A}" type="datetime1">
              <a:rPr lang="en-US" smtClean="0"/>
              <a:t>8/5/2023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9217-A885-423F-BC6C-DE78E39907AE}" type="datetime1">
              <a:rPr lang="en-US" smtClean="0"/>
              <a:t>8/5/2023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E93FE-4E98-4306-B0CC-2B6696AD1CFB}" type="datetime1">
              <a:rPr lang="en-US" smtClean="0"/>
              <a:t>8/5/2023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04080-C194-4D4C-9F19-7AAC84251738}" type="datetime1">
              <a:rPr lang="en-US" smtClean="0"/>
              <a:t>8/5/2023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67A823-1B92-4025-BC0F-40F8975953C7}" type="datetime1">
              <a:rPr lang="en-US" smtClean="0"/>
              <a:t>8/5/2023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8C156-D538-43AE-9CDE-EB1B977F1905}" type="datetime1">
              <a:rPr lang="en-US" smtClean="0"/>
              <a:t>8/5/2023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1F5F7-F90E-4757-887B-E94C99372001}" type="datetime1">
              <a:rPr lang="en-US" smtClean="0"/>
              <a:t>8/5/2023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62B20-CAA1-452C-AF37-D65CE3C2B195}" type="datetime1">
              <a:rPr lang="en-US" smtClean="0"/>
              <a:t>8/5/2023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9E0BA-BB06-463A-8171-74210A00AD52}" type="datetime1">
              <a:rPr lang="en-US" smtClean="0"/>
              <a:t>8/5/2023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r>
              <a:rPr lang="en-US" dirty="0" smtClean="0"/>
              <a:t>Copyright © 2023 D.J. Davis.  All Rights Reserved.</a:t>
            </a:r>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a text 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I/O / div by zero / subscript overrun / invalid variable unless the language variant implemented 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variable length limited to 255 chars (max string length)</a:t>
            </a:r>
          </a:p>
          <a:p>
            <a:pPr marL="0" indent="0">
              <a:buNone/>
            </a:pPr>
            <a:r>
              <a:rPr lang="en-US" sz="1600" smtClean="0">
                <a:solidFill>
                  <a:srgbClr val="81C8BD"/>
                </a:solidFill>
              </a:rPr>
              <a:t>Could not </a:t>
            </a:r>
            <a:r>
              <a:rPr lang="en-US" sz="1600" dirty="0" smtClean="0">
                <a:solidFill>
                  <a:srgbClr val="81C8BD"/>
                </a:solidFill>
              </a:rPr>
              <a:t>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Very limited math support:  +  -  *  /  **  (  )</a:t>
            </a:r>
          </a:p>
          <a:p>
            <a:pPr marL="0" indent="0">
              <a:spcBef>
                <a:spcPts val="600"/>
              </a:spcBef>
              <a:buNone/>
            </a:pPr>
            <a:r>
              <a:rPr lang="en-US" sz="2900" dirty="0" smtClean="0">
                <a:solidFill>
                  <a:srgbClr val="81C8BD"/>
                </a:solidFill>
              </a:rPr>
              <a:t>Most often seen on IBM mainframes; most often used unit record I/O  (fixed-length records)</a:t>
            </a:r>
          </a:p>
          <a:p>
            <a:pPr marL="0" indent="0">
              <a:spcBef>
                <a:spcPts val="600"/>
              </a:spcBef>
              <a:buNone/>
            </a:pPr>
            <a:r>
              <a:rPr lang="en-US" sz="2900" dirty="0" smtClean="0">
                <a:solidFill>
                  <a:srgbClr val="81C8BD"/>
                </a:solidFill>
              </a:rPr>
              <a:t>Program abended (terminated) on invalid I/O  /  div by zero  /  invalid mem reference</a:t>
            </a:r>
          </a:p>
          <a:p>
            <a:pPr marL="0" indent="0">
              <a:spcBef>
                <a:spcPts val="600"/>
              </a:spcBef>
              <a:buNone/>
            </a:pPr>
            <a:r>
              <a:rPr lang="en-US" sz="2900" dirty="0" smtClean="0">
                <a:solidFill>
                  <a:srgbClr val="81C8BD"/>
                </a:solidFill>
              </a:rPr>
              <a:t>Generally did not overrun variables (fixed-length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an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a paper describing the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memory reference</a:t>
            </a:r>
          </a:p>
          <a:p>
            <a:pPr marL="0" indent="0">
              <a:spcBef>
                <a:spcPts val="600"/>
              </a:spcBef>
              <a:buNone/>
            </a:pPr>
            <a:r>
              <a:rPr lang="en-US" sz="1600" dirty="0" smtClean="0">
                <a:solidFill>
                  <a:srgbClr val="81C8BD"/>
                </a:solidFill>
              </a:rPr>
              <a:t>In general usage, it did not overrun (fixed-length) variables</a:t>
            </a:r>
          </a:p>
          <a:p>
            <a:pPr marL="0" indent="0">
              <a:spcBef>
                <a:spcPts val="600"/>
              </a:spcBef>
              <a:buNone/>
            </a:pPr>
            <a:r>
              <a:rPr lang="en-US" sz="1600" dirty="0" smtClean="0">
                <a:solidFill>
                  <a:srgbClr val="81C8BD"/>
                </a:solidFill>
              </a:rPr>
              <a:t>“Modern features” (e.g. dynamic mem allocation, Pointers including pointer arithmetic, multitasking)</a:t>
            </a:r>
          </a:p>
          <a:p>
            <a:pPr marL="0" indent="0">
              <a:spcBef>
                <a:spcPts val="600"/>
              </a:spcBef>
              <a:buNone/>
            </a:pPr>
            <a:r>
              <a:rPr lang="en-US" sz="1600" dirty="0">
                <a:solidFill>
                  <a:srgbClr val="81C8BD"/>
                </a:solidFill>
              </a:rPr>
              <a:t>Notice the </a:t>
            </a:r>
            <a:r>
              <a:rPr lang="en-US" sz="1600" dirty="0" smtClean="0">
                <a:solidFill>
                  <a:srgbClr val="81C8BD"/>
                </a:solidFill>
              </a:rPr>
              <a:t>line: </a:t>
            </a:r>
            <a:r>
              <a:rPr lang="en-US" sz="1600" dirty="0">
                <a:solidFill>
                  <a:srgbClr val="81C8BD"/>
                </a:solidFill>
              </a:rPr>
              <a:t>Procedure Options </a:t>
            </a:r>
            <a:r>
              <a:rPr lang="en-US" sz="1600" dirty="0">
                <a:solidFill>
                  <a:srgbClr val="00B050"/>
                </a:solidFill>
              </a:rPr>
              <a:t>Main</a:t>
            </a:r>
            <a:r>
              <a:rPr lang="en-US" sz="1600" dirty="0">
                <a:solidFill>
                  <a:srgbClr val="81C8BD"/>
                </a:solidFill>
              </a:rPr>
              <a:t>.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Themes from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80 / 96 character card </a:t>
            </a:r>
            <a:r>
              <a:rPr lang="en-US" sz="1800" dirty="0">
                <a:solidFill>
                  <a:srgbClr val="81C8BD"/>
                </a:solidFill>
              </a:rPr>
              <a:t>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smtClean="0">
                <a:solidFill>
                  <a:srgbClr val="81C8BD"/>
                </a:solidFill>
              </a:rPr>
              <a:t>Programs </a:t>
            </a:r>
            <a:r>
              <a:rPr lang="en-US" sz="1800" dirty="0">
                <a:solidFill>
                  <a:srgbClr val="81C8BD"/>
                </a:solidFill>
              </a:rPr>
              <a:t>terminated on divide by zero, subscript out of bounds, I/O </a:t>
            </a:r>
            <a:r>
              <a:rPr lang="en-US" sz="1800" dirty="0" smtClean="0">
                <a:solidFill>
                  <a:srgbClr val="81C8BD"/>
                </a:solidFill>
              </a:rPr>
              <a:t>error, bad data, invalid mem reference</a:t>
            </a:r>
            <a:endParaRPr lang="en-US" sz="1800" dirty="0">
              <a:solidFill>
                <a:srgbClr val="81C8BD"/>
              </a:solidFill>
            </a:endParaRP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 Internet</a:t>
            </a:r>
            <a:r>
              <a:rPr lang="en-US" sz="1800" dirty="0">
                <a:solidFill>
                  <a:srgbClr val="81C8BD"/>
                </a:solidFill>
              </a:rPr>
              <a:t> </a:t>
            </a:r>
            <a:r>
              <a:rPr lang="en-US" sz="1800" dirty="0" smtClean="0">
                <a:solidFill>
                  <a:srgbClr val="81C8BD"/>
                </a:solidFill>
              </a:rPr>
              <a:t>/ API Methods</a:t>
            </a:r>
            <a:r>
              <a:rPr lang="en-US" sz="1800" dirty="0">
                <a:solidFill>
                  <a:srgbClr val="81C8BD"/>
                </a:solidFill>
              </a:rPr>
              <a:t>, input was from </a:t>
            </a:r>
            <a:r>
              <a:rPr lang="en-US" sz="1800" dirty="0" smtClean="0">
                <a:solidFill>
                  <a:srgbClr val="81C8BD"/>
                </a:solidFill>
              </a:rPr>
              <a:t>keyboard / disk / </a:t>
            </a:r>
            <a:r>
              <a:rPr lang="en-US" sz="1800" dirty="0">
                <a:solidFill>
                  <a:srgbClr val="81C8BD"/>
                </a:solidFill>
              </a:rPr>
              <a:t>tape and </a:t>
            </a:r>
            <a:r>
              <a:rPr lang="en-US" sz="1800" dirty="0" smtClean="0">
                <a:solidFill>
                  <a:srgbClr val="81C8BD"/>
                </a:solidFill>
              </a:rPr>
              <a:t>did not need to be sanitized as much</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on effected program input and on Variables </a:t>
            </a:r>
            <a:r>
              <a:rPr lang="en-US" sz="1800" dirty="0">
                <a:solidFill>
                  <a:srgbClr val="81C8BD"/>
                </a:solidFill>
              </a:rPr>
              <a:t>to prevent </a:t>
            </a:r>
            <a:r>
              <a:rPr lang="en-US" sz="1800" dirty="0" smtClean="0">
                <a:solidFill>
                  <a:srgbClr val="81C8BD"/>
                </a:solidFill>
              </a:rPr>
              <a:t>data overruns</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they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out-of-bounds subscripts, data overruns, </a:t>
            </a:r>
            <a:r>
              <a:rPr lang="en-US" sz="1800" dirty="0" err="1" smtClean="0">
                <a:solidFill>
                  <a:srgbClr val="81C8BD"/>
                </a:solidFill>
              </a:rPr>
              <a:t>etc</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Any APIs </a:t>
            </a:r>
            <a:r>
              <a:rPr lang="en-US" sz="1800" dirty="0">
                <a:solidFill>
                  <a:srgbClr val="81C8BD"/>
                </a:solidFill>
              </a:rPr>
              <a:t>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dirty="0" smtClean="0"/>
              <a:t>Copyright © 2023 D.J. Davis.  All Rights Reserved.</a:t>
            </a:r>
            <a:endParaRPr lang="en-US" dirty="0"/>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a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a:t>
            </a:r>
            <a:r>
              <a:rPr lang="en-US" sz="1600" dirty="0" err="1" smtClean="0">
                <a:solidFill>
                  <a:srgbClr val="81C8BD"/>
                </a:solidFill>
              </a:rPr>
              <a:t>HardWare</a:t>
            </a:r>
            <a:r>
              <a:rPr lang="en-US" sz="1600" dirty="0" smtClean="0">
                <a:solidFill>
                  <a:srgbClr val="81C8BD"/>
                </a:solidFill>
              </a:rPr>
              <a:t>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(written in </a:t>
            </a:r>
            <a:r>
              <a:rPr lang="en-US" sz="1500" dirty="0" smtClean="0">
                <a:solidFill>
                  <a:srgbClr val="C00000"/>
                </a:solidFill>
              </a:rPr>
              <a:t>C</a:t>
            </a:r>
            <a:r>
              <a:rPr lang="en-US" sz="1500" dirty="0" smtClean="0">
                <a:solidFill>
                  <a:srgbClr val="81C8BD"/>
                </a:solidFill>
              </a:rPr>
              <a:t>) because </a:t>
            </a:r>
            <a:r>
              <a:rPr lang="en-US" sz="1500" b="1" dirty="0" smtClean="0">
                <a:solidFill>
                  <a:srgbClr val="00B050"/>
                </a:solidFill>
              </a:rPr>
              <a:t>C++ </a:t>
            </a:r>
            <a:r>
              <a:rPr lang="en-US" sz="1500" dirty="0" smtClean="0">
                <a:solidFill>
                  <a:srgbClr val="81C8BD"/>
                </a:solidFill>
              </a:rPr>
              <a:t>couldn't compile it</a:t>
            </a:r>
          </a:p>
          <a:p>
            <a:pPr marL="0" indent="0">
              <a:spcBef>
                <a:spcPts val="600"/>
              </a:spcBef>
              <a:buNone/>
            </a:pPr>
            <a:r>
              <a:rPr lang="en-US" sz="1500" dirty="0" smtClean="0">
                <a:solidFill>
                  <a:srgbClr val="81C8BD"/>
                </a:solidFill>
              </a:rPr>
              <a:t>Linus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fontScale="85000" lnSpcReduction="2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a:t>
            </a:r>
            <a:r>
              <a:rPr lang="en-US" dirty="0" smtClean="0">
                <a:solidFill>
                  <a:srgbClr val="686EA0"/>
                </a:solidFill>
                <a:latin typeface="Times New Roman" panose="02020603050405020304" pitchFamily="18" charset="0"/>
                <a:cs typeface="Times New Roman" panose="02020603050405020304" pitchFamily="18" charset="0"/>
              </a:rPr>
              <a:t>2023</a:t>
            </a:r>
          </a:p>
          <a:p>
            <a:r>
              <a:rPr lang="en-US" sz="1900" dirty="0" smtClean="0">
                <a:solidFill>
                  <a:srgbClr val="686EA0"/>
                </a:solidFill>
                <a:latin typeface="Times New Roman" panose="02020603050405020304" pitchFamily="18" charset="0"/>
                <a:cs typeface="Times New Roman" panose="02020603050405020304" pitchFamily="18" charset="0"/>
              </a:rPr>
              <a:t>Version 0.03</a:t>
            </a:r>
            <a:endParaRPr lang="en-US" sz="1900" dirty="0">
              <a:solidFill>
                <a:srgbClr val="686EA0"/>
              </a:solidFill>
              <a:latin typeface="Times New Roman" panose="02020603050405020304" pitchFamily="18" charset="0"/>
              <a:cs typeface="Times New Roman" panose="02020603050405020304" pitchFamily="18" charset="0"/>
            </a:endParaRP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8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a:t>
            </a:r>
          </a:p>
          <a:p>
            <a:pPr marL="0" indent="0">
              <a:spcBef>
                <a:spcPts val="0"/>
              </a:spcBef>
              <a:buNone/>
            </a:pPr>
            <a:r>
              <a:rPr lang="en-US" sz="1500" dirty="0" smtClean="0">
                <a:solidFill>
                  <a:srgbClr val="F8A28B"/>
                </a:solidFill>
              </a:rPr>
              <a:t># (on Linux the previous line specifies the interpreter)</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r>
              <a:rPr lang="en-US" sz="1500" dirty="0" smtClean="0">
                <a:solidFill>
                  <a:srgbClr val="F8A28B"/>
                </a:solidFill>
              </a:rPr>
              <a:t># To run on Windows and Linux:  python3 hello_py.py</a:t>
            </a: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 to provide dynamic effects to a web page</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JavaScript’s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(#5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(#6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page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On 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apple == 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 </a:t>
            </a:r>
            <a:r>
              <a:rPr lang="en-US" sz="2400" dirty="0" smtClean="0">
                <a:solidFill>
                  <a:srgbClr val="ECDA2D"/>
                </a:solidFill>
                <a:latin typeface="Bahnschrift SemiBold SemiConden" panose="020B0502040204020203" pitchFamily="34" charset="0"/>
              </a:rPr>
              <a:t>(#7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a:t>
            </a:r>
            <a:r>
              <a:rPr lang="en-US" dirty="0" smtClean="0">
                <a:solidFill>
                  <a:srgbClr val="81C8BD"/>
                </a:solidFill>
              </a:rPr>
              <a:t>the JVM: multi-platform </a:t>
            </a:r>
            <a:r>
              <a:rPr lang="en-US" dirty="0">
                <a:solidFill>
                  <a:srgbClr val="81C8BD"/>
                </a:solidFill>
              </a:rPr>
              <a:t>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input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Java is used frequently for the back-end of websites, and for business process logic</a:t>
            </a:r>
          </a:p>
          <a:p>
            <a:pPr marL="0" indent="0">
              <a:spcBef>
                <a:spcPts val="600"/>
              </a:spcBef>
              <a:buNone/>
            </a:pPr>
            <a:r>
              <a:rPr lang="en-US" dirty="0" smtClean="0">
                <a:solidFill>
                  <a:srgbClr val="81C8BD"/>
                </a:solidFill>
              </a:rPr>
              <a:t>Java was the official language for Android app development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621" y="3608553"/>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Byte,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a</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a:t>
            </a:r>
            <a:r>
              <a:rPr lang="en-US" sz="1800" smtClean="0">
                <a:solidFill>
                  <a:srgbClr val="686EA0"/>
                </a:solidFill>
                <a:cs typeface="Times New Roman" panose="02020603050405020304" pitchFamily="18" charset="0"/>
              </a:rPr>
              <a:t>MESS</a:t>
            </a:r>
            <a:r>
              <a:rPr lang="en-US" sz="1800" smtClean="0">
                <a:solidFill>
                  <a:srgbClr val="686EA0"/>
                </a:solidFill>
                <a:cs typeface="Times New Roman" panose="02020603050405020304" pitchFamily="18" charset="0"/>
              </a:rPr>
              <a:t>ED UP by </a:t>
            </a:r>
            <a:r>
              <a:rPr lang="en-US" sz="1800" dirty="0">
                <a:solidFill>
                  <a:srgbClr val="686EA0"/>
                </a:solidFill>
                <a:cs typeface="Times New Roman" panose="02020603050405020304" pitchFamily="18" charset="0"/>
              </a:rPr>
              <a:t>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a:t>
            </a:r>
            <a:r>
              <a:rPr lang="en-US" sz="1800" b="1" dirty="0" smtClean="0">
                <a:solidFill>
                  <a:srgbClr val="81C8BD"/>
                </a:solidFill>
                <a:cs typeface="Times New Roman" panose="02020603050405020304" pitchFamily="18" charset="0"/>
              </a:rPr>
              <a:t>languages</a:t>
            </a:r>
            <a:r>
              <a:rPr lang="en-US" sz="1800" dirty="0" smtClean="0">
                <a:solidFill>
                  <a:srgbClr val="81C8BD"/>
                </a:solidFill>
                <a:cs typeface="Times New Roman" panose="02020603050405020304" pitchFamily="18" charset="0"/>
              </a:rPr>
              <a:t> </a:t>
            </a:r>
            <a:r>
              <a:rPr lang="en-US" sz="1800" dirty="0" smtClean="0">
                <a:solidFill>
                  <a:srgbClr val="686EA0"/>
                </a:solidFill>
                <a:cs typeface="Times New Roman" panose="02020603050405020304" pitchFamily="18" charset="0"/>
              </a:rPr>
              <a:t>(not OSes; not configuration)</a:t>
            </a:r>
            <a:endParaRPr lang="en-US" sz="1800" dirty="0">
              <a:solidFill>
                <a:srgbClr val="686EA0"/>
              </a:solidFill>
              <a:cs typeface="Times New Roman" panose="02020603050405020304" pitchFamily="18" charset="0"/>
            </a:endParaRP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a </a:t>
            </a:r>
            <a:r>
              <a:rPr lang="en-US" sz="1800" dirty="0" smtClean="0">
                <a:solidFill>
                  <a:srgbClr val="81C8BD"/>
                </a:solidFill>
                <a:cs typeface="Times New Roman" panose="02020603050405020304" pitchFamily="18" charset="0"/>
              </a:rPr>
              <a:t>“Hello, World!” </a:t>
            </a:r>
            <a:r>
              <a:rPr lang="en-US" sz="1800" dirty="0" smtClean="0">
                <a:solidFill>
                  <a:srgbClr val="ECDA2D"/>
                </a:solidFill>
                <a:cs typeface="Times New Roman" panose="02020603050405020304" pitchFamily="18" charset="0"/>
              </a:rPr>
              <a:t>example, and information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900" dirty="0" smtClean="0">
                <a:solidFill>
                  <a:srgbClr val="ECDA2D"/>
                </a:solidFill>
                <a:latin typeface="Bahnschrift SemiBold SemiConden" panose="020B0502040204020203" pitchFamily="34" charset="0"/>
              </a:rPr>
              <a:t>Kotlin  -  2011  -  compiled to Java byte-code; run on Java virtual machine </a:t>
            </a:r>
            <a:r>
              <a:rPr lang="en-US" sz="2700" dirty="0" smtClean="0">
                <a:solidFill>
                  <a:srgbClr val="ECDA2D"/>
                </a:solidFill>
                <a:latin typeface="Bahnschrift SemiBold SemiConden" panose="020B0502040204020203" pitchFamily="34" charset="0"/>
              </a:rPr>
              <a:t>(#8 </a:t>
            </a:r>
            <a:r>
              <a:rPr lang="en-US" sz="2700" dirty="0">
                <a:solidFill>
                  <a:srgbClr val="ECDA2D"/>
                </a:solidFill>
                <a:latin typeface="Bahnschrift SemiBold SemiConden" panose="020B0502040204020203" pitchFamily="34" charset="0"/>
              </a:rPr>
              <a:t>of </a:t>
            </a:r>
            <a:r>
              <a:rPr lang="en-US" sz="2700" dirty="0" smtClean="0">
                <a:solidFill>
                  <a:srgbClr val="ECDA2D"/>
                </a:solidFill>
                <a:latin typeface="Bahnschrift SemiBold SemiConden" panose="020B0502040204020203" pitchFamily="34" charset="0"/>
              </a:rPr>
              <a:t>12)</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Byte, String, Boolean  </a:t>
            </a:r>
            <a:r>
              <a:rPr lang="en-US" dirty="0" smtClean="0">
                <a:solidFill>
                  <a:srgbClr val="00B050"/>
                </a:solidFill>
              </a:rPr>
              <a:t>(like Java; on JVM)</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r>
              <a:rPr lang="en-US" dirty="0">
                <a:solidFill>
                  <a:srgbClr val="ECDA2D"/>
                </a:solidFill>
                <a:latin typeface="Bahnschrift SemiBold SemiConden" panose="020B0502040204020203" pitchFamily="34" charset="0"/>
              </a:rPr>
              <a:t>) </a:t>
            </a:r>
            <a:r>
              <a:rPr lang="en-US" sz="2400" dirty="0" smtClean="0">
                <a:solidFill>
                  <a:srgbClr val="ECDA2D"/>
                </a:solidFill>
                <a:latin typeface="Bahnschrift SemiBold SemiConden" panose="020B0502040204020203" pitchFamily="34" charset="0"/>
              </a:rPr>
              <a:t>(#9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Thread and Task object classes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(#10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program to be "production-ready</a:t>
            </a:r>
            <a:r>
              <a:rPr lang="en-US" dirty="0">
                <a:solidFill>
                  <a:srgbClr val="81C8BD"/>
                </a:solidFill>
              </a:rPr>
              <a:t>"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(#11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a:t>
            </a:r>
            <a:r>
              <a:rPr lang="en-US" dirty="0" smtClean="0"/>
              <a:t>: No</a:t>
            </a:r>
            <a:endParaRPr lang="en-US" dirty="0"/>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Different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On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(but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(but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t>
            </a:r>
            <a:r>
              <a:rPr lang="en-US" dirty="0"/>
              <a:t>T</a:t>
            </a:r>
            <a:r>
              <a:rPr lang="en-US" dirty="0" smtClean="0"/>
              <a:t>he Moderate </a:t>
            </a:r>
            <a:r>
              <a:rPr lang="en-US" dirty="0" smtClean="0">
                <a:solidFill>
                  <a:srgbClr val="F8A28B"/>
                </a:solidFill>
              </a:rPr>
              <a:t>execution speed </a:t>
            </a:r>
            <a:r>
              <a:rPr lang="en-US" dirty="0" smtClean="0"/>
              <a:t>languages are similar, given the natural variances in the test trials and their tendencies of time spent in user and system execution.  They are also similar in wall-clock times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a:t>
            </a:r>
            <a:r>
              <a:rPr lang="en-US" sz="1800" dirty="0" smtClean="0">
                <a:solidFill>
                  <a:srgbClr val="81C8BD"/>
                </a:solidFill>
              </a:rPr>
              <a:t>the same </a:t>
            </a:r>
            <a:r>
              <a:rPr lang="en-US" sz="1800" dirty="0">
                <a:solidFill>
                  <a:srgbClr val="81C8BD"/>
                </a:solidFill>
              </a:rPr>
              <a:t>code on </a:t>
            </a:r>
            <a:r>
              <a:rPr lang="en-US" sz="1800" dirty="0" smtClean="0">
                <a:solidFill>
                  <a:srgbClr val="81C8BD"/>
                </a:solidFill>
              </a:rPr>
              <a:t>different </a:t>
            </a:r>
            <a:r>
              <a:rPr lang="en-US" sz="1800" dirty="0">
                <a:solidFill>
                  <a:srgbClr val="81C8BD"/>
                </a:solidFill>
              </a:rPr>
              <a:t>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smtClean="0">
                <a:solidFill>
                  <a:srgbClr val="81C8BD"/>
                </a:solidFill>
              </a:rPr>
              <a:t>– to create systems </a:t>
            </a:r>
            <a:r>
              <a:rPr lang="en-US" sz="1800" dirty="0">
                <a:solidFill>
                  <a:srgbClr val="81C8BD"/>
                </a:solidFill>
              </a:rPr>
              <a:t>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smtClean="0">
                <a:solidFill>
                  <a:srgbClr val="7030A0"/>
                </a:solidFill>
              </a:rPr>
              <a:t>Go</a:t>
            </a:r>
            <a:r>
              <a:rPr lang="en-US" dirty="0" smtClean="0">
                <a:solidFill>
                  <a:srgbClr val="81C8BD"/>
                </a:solidFill>
              </a:rPr>
              <a:t>, 6% Assembly;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dirty="0">
                <a:solidFill>
                  <a:srgbClr val="81C8BD"/>
                </a:solidFill>
              </a:rPr>
              <a:t>; </a:t>
            </a:r>
            <a:r>
              <a:rPr lang="en-US" dirty="0" err="1">
                <a:solidFill>
                  <a:srgbClr val="81C8BD"/>
                </a:solidFill>
              </a:rPr>
              <a:t>orig</a:t>
            </a:r>
            <a:r>
              <a:rPr lang="en-US" dirty="0">
                <a:solidFill>
                  <a:srgbClr val="81C8BD"/>
                </a:solidFill>
              </a:rPr>
              <a:t> </a:t>
            </a:r>
            <a:r>
              <a:rPr lang="en-US" dirty="0" err="1">
                <a:solidFill>
                  <a:srgbClr val="81C8BD"/>
                </a:solidFill>
              </a:rPr>
              <a:t>OCaml</a:t>
            </a:r>
            <a:r>
              <a:rPr lang="en-US" dirty="0">
                <a:solidFill>
                  <a:srgbClr val="81C8BD"/>
                </a:solidFill>
              </a:rPr>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a:t>
            </a:r>
            <a:r>
              <a:rPr lang="en-US" sz="1800" dirty="0" smtClean="0">
                <a:solidFill>
                  <a:srgbClr val="81C8BD"/>
                </a:solidFill>
              </a:rPr>
              <a:t>Python, Java, Ruby </a:t>
            </a:r>
            <a:r>
              <a:rPr lang="en-US" sz="1800" dirty="0">
                <a:solidFill>
                  <a:srgbClr val="81C8BD"/>
                </a:solidFill>
              </a:rPr>
              <a:t>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a:t>
            </a:r>
            <a:r>
              <a:rPr lang="en-US" sz="1800" dirty="0" smtClean="0">
                <a:solidFill>
                  <a:srgbClr val="81C8BD"/>
                </a:solidFill>
              </a:rPr>
              <a:t>other tasks </a:t>
            </a:r>
            <a:r>
              <a:rPr lang="en-US" sz="1800" dirty="0">
                <a:solidFill>
                  <a:srgbClr val="81C8BD"/>
                </a:solidFill>
              </a:rPr>
              <a:t>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 code, </a:t>
            </a:r>
            <a:r>
              <a:rPr lang="en-US" sz="1800" dirty="0">
                <a:solidFill>
                  <a:srgbClr val="81C8BD"/>
                </a:solidFill>
              </a:rPr>
              <a:t>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a:t>
            </a:r>
            <a:r>
              <a:rPr lang="en-US" sz="1600" dirty="0" smtClean="0">
                <a:solidFill>
                  <a:srgbClr val="81C8BD"/>
                </a:solidFill>
              </a:rPr>
              <a:t>a certain type </a:t>
            </a:r>
            <a:r>
              <a:rPr lang="en-US" sz="1600" dirty="0">
                <a:solidFill>
                  <a:srgbClr val="81C8BD"/>
                </a:solidFill>
              </a:rPr>
              <a:t>of </a:t>
            </a:r>
            <a:r>
              <a:rPr lang="en-US" sz="1600" dirty="0" smtClean="0">
                <a:solidFill>
                  <a:srgbClr val="81C8BD"/>
                </a:solidFill>
              </a:rPr>
              <a:t>program or </a:t>
            </a:r>
            <a:r>
              <a:rPr lang="en-US" sz="1600" dirty="0">
                <a:solidFill>
                  <a:srgbClr val="81C8BD"/>
                </a:solidFill>
              </a:rPr>
              <a:t>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a:t>
            </a:r>
            <a:r>
              <a:rPr lang="en-US" sz="1800" dirty="0" smtClean="0">
                <a:solidFill>
                  <a:srgbClr val="81C8BD"/>
                </a:solidFill>
              </a:rPr>
              <a:t>information 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a:t>
            </a:r>
            <a:r>
              <a:rPr lang="en-US" sz="1800" dirty="0" smtClean="0">
                <a:solidFill>
                  <a:srgbClr val="81C8BD"/>
                </a:solidFill>
              </a:rPr>
              <a:t>changed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t>
            </a:r>
            <a:r>
              <a:rPr lang="en-US" sz="1800" dirty="0" smtClean="0">
                <a:solidFill>
                  <a:srgbClr val="81C8BD"/>
                </a:solidFill>
              </a:rPr>
              <a:t>accessed and operated </a:t>
            </a:r>
            <a:r>
              <a:rPr lang="en-US" sz="1800" dirty="0">
                <a:solidFill>
                  <a:srgbClr val="81C8BD"/>
                </a:solidFill>
              </a:rPr>
              <a:t>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a:t>
            </a:r>
            <a:r>
              <a:rPr lang="en-US" sz="1800" dirty="0" smtClean="0">
                <a:solidFill>
                  <a:srgbClr val="81C8BD"/>
                </a:solidFill>
              </a:rPr>
              <a:t>an I/O </a:t>
            </a:r>
            <a:r>
              <a:rPr lang="en-US" sz="1800" dirty="0">
                <a:solidFill>
                  <a:srgbClr val="81C8BD"/>
                </a:solidFill>
              </a:rPr>
              <a:t>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a:t>
            </a:r>
            <a:r>
              <a:rPr lang="en-US" sz="5600" dirty="0" smtClean="0">
                <a:solidFill>
                  <a:srgbClr val="81C8BD"/>
                </a:solidFill>
              </a:rPr>
              <a:t>a variable because </a:t>
            </a:r>
            <a:r>
              <a:rPr lang="en-US" sz="5600" dirty="0">
                <a:solidFill>
                  <a:srgbClr val="81C8BD"/>
                </a:solidFill>
              </a:rPr>
              <a:t>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a:t>
            </a:r>
            <a:r>
              <a:rPr lang="en-US" sz="5600" dirty="0" smtClean="0">
                <a:solidFill>
                  <a:srgbClr val="81C8BD"/>
                </a:solidFill>
              </a:rPr>
              <a:t>Running </a:t>
            </a:r>
            <a:r>
              <a:rPr lang="en-US" sz="5600" dirty="0">
                <a:solidFill>
                  <a:srgbClr val="81C8BD"/>
                </a:solidFill>
              </a:rPr>
              <a:t>unintended </a:t>
            </a:r>
            <a:r>
              <a:rPr lang="en-US" sz="5600" dirty="0" smtClean="0">
                <a:solidFill>
                  <a:srgbClr val="81C8BD"/>
                </a:solidFill>
              </a:rPr>
              <a:t>queries/commands.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if we use the  exit  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truncate (round down) </a:t>
            </a:r>
            <a:r>
              <a:rPr lang="en-US" sz="6400" dirty="0">
                <a:solidFill>
                  <a:srgbClr val="81C8BD"/>
                </a:solidFill>
              </a:rPr>
              <a:t>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Mismatch between NASM </a:t>
            </a:r>
            <a:r>
              <a:rPr lang="en-US" sz="1600" dirty="0">
                <a:solidFill>
                  <a:srgbClr val="81C8BD"/>
                </a:solidFill>
              </a:rPr>
              <a:t>assembler </a:t>
            </a:r>
            <a:r>
              <a:rPr lang="en-US" sz="1600" dirty="0" smtClean="0">
                <a:solidFill>
                  <a:srgbClr val="81C8BD"/>
                </a:solidFill>
              </a:rPr>
              <a:t>and linker prevented 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Assembly instruction to move </a:t>
            </a:r>
            <a:r>
              <a:rPr lang="en-US" sz="1600" dirty="0">
                <a:solidFill>
                  <a:srgbClr val="81C8BD"/>
                </a:solidFill>
              </a:rPr>
              <a:t>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inserts </a:t>
            </a:r>
            <a:r>
              <a:rPr lang="en-US" sz="1600" dirty="0">
                <a:solidFill>
                  <a:srgbClr val="81C8BD"/>
                </a:solidFill>
              </a:rPr>
              <a:t>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a:t>
            </a:r>
            <a:r>
              <a:rPr lang="en-US" sz="1600" dirty="0" smtClean="0">
                <a:solidFill>
                  <a:srgbClr val="81C8BD"/>
                </a:solidFill>
              </a:rPr>
              <a:t>register: the lower </a:t>
            </a:r>
            <a:r>
              <a:rPr lang="en-US" sz="1600" dirty="0">
                <a:solidFill>
                  <a:srgbClr val="81C8BD"/>
                </a:solidFill>
              </a:rPr>
              <a:t>half of </a:t>
            </a:r>
            <a:r>
              <a:rPr lang="en-US" sz="1600" dirty="0" err="1" smtClean="0">
                <a:solidFill>
                  <a:srgbClr val="81C8BD"/>
                </a:solidFill>
              </a:rPr>
              <a:t>rax</a:t>
            </a:r>
            <a:endParaRPr lang="en-US" sz="1600" dirty="0" smtClean="0">
              <a:solidFill>
                <a:srgbClr val="81C8BD"/>
              </a:solidFill>
            </a:endParaRPr>
          </a:p>
          <a:p>
            <a:pPr>
              <a:spcBef>
                <a:spcPts val="300"/>
              </a:spcBef>
            </a:pPr>
            <a:r>
              <a:rPr lang="en-US" sz="1600" dirty="0" smtClean="0">
                <a:solidFill>
                  <a:srgbClr val="81C8BD"/>
                </a:solidFill>
              </a:rPr>
              <a:t>Processors </a:t>
            </a:r>
            <a:r>
              <a:rPr lang="en-US" sz="1600" dirty="0">
                <a:solidFill>
                  <a:srgbClr val="81C8BD"/>
                </a:solidFill>
              </a:rPr>
              <a:t>have bugs. OSes code around </a:t>
            </a:r>
            <a:r>
              <a:rPr lang="en-US" sz="1600" dirty="0" smtClean="0">
                <a:solidFill>
                  <a:srgbClr val="81C8BD"/>
                </a:solidFill>
              </a:rPr>
              <a:t>them (Pentium FDIV, Meltdown, </a:t>
            </a:r>
            <a:r>
              <a:rPr lang="en-US" sz="1600" dirty="0" err="1" smtClean="0">
                <a:solidFill>
                  <a:srgbClr val="81C8BD"/>
                </a:solidFill>
              </a:rPr>
              <a:t>Spectre</a:t>
            </a:r>
            <a:r>
              <a:rPr lang="en-US" sz="1600" dirty="0" smtClean="0">
                <a:solidFill>
                  <a:srgbClr val="81C8BD"/>
                </a:solidFill>
              </a:rPr>
              <a:t>, </a:t>
            </a:r>
            <a:r>
              <a:rPr lang="en-US" sz="1600" dirty="0" err="1" smtClean="0">
                <a:solidFill>
                  <a:srgbClr val="81C8BD"/>
                </a:solidFill>
              </a:rPr>
              <a:t>Zenbleed</a:t>
            </a:r>
            <a:r>
              <a:rPr lang="en-US" sz="1600" dirty="0">
                <a:solidFill>
                  <a:srgbClr val="81C8BD"/>
                </a:solidFill>
              </a:rPr>
              <a:t>, Speculative Store </a:t>
            </a:r>
            <a:r>
              <a:rPr lang="en-US" sz="1600" dirty="0" smtClean="0">
                <a:solidFill>
                  <a:srgbClr val="81C8BD"/>
                </a:solidFill>
              </a:rPr>
              <a:t>Bypass)</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 VM2 </a:t>
            </a:r>
            <a:r>
              <a:rPr lang="en-US" sz="1600" dirty="0" err="1" smtClean="0">
                <a:solidFill>
                  <a:srgbClr val="81C8BD"/>
                </a:solidFill>
              </a:rPr>
              <a:t>NodeJS</a:t>
            </a:r>
            <a:r>
              <a:rPr lang="en-US" sz="1600" dirty="0" smtClean="0">
                <a:solidFill>
                  <a:srgbClr val="81C8BD"/>
                </a:solidFill>
              </a:rPr>
              <a:t> JavaScript sandbox library</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t>
            </a:r>
            <a:r>
              <a:rPr lang="en-US" sz="1600" dirty="0" smtClean="0">
                <a:solidFill>
                  <a:srgbClr val="F8A28B"/>
                </a:solidFill>
              </a:rPr>
              <a:t>or </a:t>
            </a:r>
            <a:r>
              <a:rPr lang="en-US" sz="1600" dirty="0">
                <a:solidFill>
                  <a:srgbClr val="F8A28B"/>
                </a:solidFill>
              </a:rPr>
              <a:t>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a:t>
            </a:r>
            <a:r>
              <a:rPr lang="en-US" b="1" u="sng" dirty="0">
                <a:solidFill>
                  <a:srgbClr val="00B050"/>
                </a:solidFill>
              </a:rPr>
              <a:t>extremely</a:t>
            </a:r>
            <a:r>
              <a:rPr lang="en-US" dirty="0">
                <a:solidFill>
                  <a:srgbClr val="00B050"/>
                </a:solidFill>
              </a:rPr>
              <a:t> familiar </a:t>
            </a:r>
            <a:r>
              <a:rPr lang="en-US" dirty="0">
                <a:solidFill>
                  <a:srgbClr val="F8A28B"/>
                </a:solidFill>
              </a:rPr>
              <a:t>with </a:t>
            </a:r>
            <a:r>
              <a:rPr lang="en-US" dirty="0" smtClean="0">
                <a:solidFill>
                  <a:srgbClr val="F8A28B"/>
                </a:solidFill>
              </a:rPr>
              <a:t>a language</a:t>
            </a:r>
            <a:r>
              <a:rPr lang="en-US" dirty="0">
                <a:solidFill>
                  <a:srgbClr val="F8A28B"/>
                </a:solidFill>
              </a:rPr>
              <a:t>,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a:t>
            </a:r>
            <a:r>
              <a:rPr lang="en-US" dirty="0" smtClean="0">
                <a:solidFill>
                  <a:srgbClr val="F8A28B"/>
                </a:solidFill>
              </a:rPr>
              <a:t>Changes in Statements/Keywords </a:t>
            </a:r>
            <a:r>
              <a:rPr lang="en-US" dirty="0">
                <a:solidFill>
                  <a:srgbClr val="F8A28B"/>
                </a:solidFill>
              </a:rPr>
              <a:t>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  Review language release notes</a:t>
            </a:r>
          </a:p>
          <a:p>
            <a:pPr lvl="1">
              <a:spcBef>
                <a:spcPts val="600"/>
              </a:spcBef>
            </a:pPr>
            <a:r>
              <a:rPr lang="en-US" dirty="0" smtClean="0">
                <a:solidFill>
                  <a:srgbClr val="81C8BD"/>
                </a:solidFill>
              </a:rPr>
              <a:t>Watch </a:t>
            </a:r>
            <a:r>
              <a:rPr lang="en-US" dirty="0">
                <a:solidFill>
                  <a:srgbClr val="81C8BD"/>
                </a:solidFill>
              </a:rPr>
              <a:t>out for: Use of current </a:t>
            </a:r>
            <a:r>
              <a:rPr lang="en-US" dirty="0" smtClean="0">
                <a:solidFill>
                  <a:srgbClr val="81C8BD"/>
                </a:solidFill>
              </a:rPr>
              <a:t>keywords/functions, </a:t>
            </a:r>
            <a:r>
              <a:rPr lang="en-US" dirty="0">
                <a:solidFill>
                  <a:srgbClr val="81C8BD"/>
                </a:solidFill>
              </a:rPr>
              <a:t>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(Python </a:t>
            </a:r>
            <a:r>
              <a:rPr lang="en-US" dirty="0" err="1" smtClean="0">
                <a:solidFill>
                  <a:srgbClr val="F8A28B"/>
                </a:solidFill>
              </a:rPr>
              <a:t>DeBugger</a:t>
            </a:r>
            <a:r>
              <a:rPr lang="en-US" dirty="0" smtClean="0">
                <a:solidFill>
                  <a:srgbClr val="F8A28B"/>
                </a:solidFill>
              </a:rPr>
              <a:t>), Visual Studio debugger</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a:t>
            </a:r>
            <a:r>
              <a:rPr lang="en-US" smtClean="0">
                <a:solidFill>
                  <a:srgbClr val="81C8BD"/>
                </a:solidFill>
              </a:rPr>
              <a:t>became </a:t>
            </a:r>
            <a:r>
              <a:rPr lang="en-US">
                <a:solidFill>
                  <a:srgbClr val="81C8BD"/>
                </a:solidFill>
              </a:rPr>
              <a:t>a</a:t>
            </a:r>
            <a:r>
              <a:rPr lang="en-US" smtClean="0">
                <a:solidFill>
                  <a:srgbClr val="81C8BD"/>
                </a:solidFill>
              </a:rPr>
              <a:t> </a:t>
            </a:r>
            <a:r>
              <a:rPr lang="en-US" dirty="0" smtClean="0">
                <a:solidFill>
                  <a:srgbClr val="81C8BD"/>
                </a:solidFill>
              </a:rPr>
              <a:t>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12 current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can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some Recommendations from my Observations in Vulnerability 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JavaScript,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can generate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cve.mitre.org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cve.mitre.org/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  2023</a:t>
            </a: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Clear Winner.  But </a:t>
            </a:r>
            <a:r>
              <a:rPr lang="en-US" sz="1800" dirty="0" smtClean="0">
                <a:solidFill>
                  <a:srgbClr val="81C8BD"/>
                </a:solidFill>
                <a:cs typeface="Times New Roman" panose="02020603050405020304" pitchFamily="18" charset="0"/>
              </a:rPr>
              <a:t>… …</a:t>
            </a: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a:t>
            </a:r>
            <a:r>
              <a:rPr lang="en-US" sz="1800" dirty="0" smtClean="0">
                <a:solidFill>
                  <a:srgbClr val="81C8BD"/>
                </a:solidFill>
                <a:cs typeface="Times New Roman" panose="02020603050405020304" pitchFamily="18" charset="0"/>
              </a:rPr>
              <a:t>can reduce </a:t>
            </a:r>
            <a:r>
              <a:rPr lang="en-US" sz="1800" dirty="0">
                <a:solidFill>
                  <a:srgbClr val="81C8BD"/>
                </a:solidFill>
                <a:cs typeface="Times New Roman" panose="02020603050405020304" pitchFamily="18" charset="0"/>
              </a:rPr>
              <a:t>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a:t>
            </a:r>
            <a:r>
              <a:rPr lang="en-US" sz="1400" dirty="0" smtClean="0">
                <a:solidFill>
                  <a:srgbClr val="ECDA2D"/>
                </a:solidFill>
                <a:cs typeface="Times New Roman" panose="02020603050405020304" pitchFamily="18" charset="0"/>
              </a:rPr>
              <a:t>variables easily);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asier </a:t>
            </a:r>
            <a:r>
              <a:rPr lang="en-US" sz="1400" dirty="0">
                <a:solidFill>
                  <a:srgbClr val="ECDA2D"/>
                </a:solidFill>
                <a:cs typeface="Times New Roman" panose="02020603050405020304" pitchFamily="18" charset="0"/>
              </a:rPr>
              <a:t>object </a:t>
            </a:r>
            <a:r>
              <a:rPr lang="en-US" sz="1400" dirty="0" smtClean="0">
                <a:solidFill>
                  <a:srgbClr val="ECDA2D"/>
                </a:solidFill>
                <a:cs typeface="Times New Roman" panose="02020603050405020304" pitchFamily="18" charset="0"/>
              </a:rPr>
              <a:t>handling (fewer mistakes);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fficient </a:t>
            </a:r>
            <a:r>
              <a:rPr lang="en-US" sz="1400" dirty="0">
                <a:solidFill>
                  <a:srgbClr val="ECDA2D"/>
                </a:solidFill>
                <a:cs typeface="Times New Roman" panose="02020603050405020304" pitchFamily="18" charset="0"/>
              </a:rPr>
              <a:t>garbage </a:t>
            </a:r>
            <a:r>
              <a:rPr lang="en-US" sz="1400" dirty="0" smtClean="0">
                <a:solidFill>
                  <a:srgbClr val="ECDA2D"/>
                </a:solidFill>
                <a:cs typeface="Times New Roman" panose="02020603050405020304" pitchFamily="18" charset="0"/>
              </a:rPr>
              <a:t>collection (reduces resource exhaustion); Less </a:t>
            </a:r>
            <a:r>
              <a:rPr lang="en-US" sz="1400" dirty="0">
                <a:solidFill>
                  <a:srgbClr val="ECDA2D"/>
                </a:solidFill>
                <a:cs typeface="Times New Roman" panose="02020603050405020304" pitchFamily="18" charset="0"/>
              </a:rPr>
              <a:t>dependence on </a:t>
            </a:r>
            <a:r>
              <a:rPr lang="en-US" sz="1400" dirty="0" smtClean="0">
                <a:solidFill>
                  <a:srgbClr val="ECDA2D"/>
                </a:solidFill>
                <a:cs typeface="Times New Roman" panose="02020603050405020304" pitchFamily="18" charset="0"/>
              </a:rPr>
              <a:t>pointers (reduces data errors, resource exhaustion, program crashes)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offer these benefits, good input protection, good protection of variables but interpreters are less suited for systems work and high performance applications (like video games)</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12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32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p>
          <a:p>
            <a:pPr marL="0" indent="0" algn="ctr">
              <a:spcBef>
                <a:spcPts val="0"/>
              </a:spcBef>
              <a:buNone/>
            </a:pPr>
            <a:r>
              <a:rPr lang="en-US" sz="1800" dirty="0" smtClean="0">
                <a:solidFill>
                  <a:srgbClr val="ECDA2D"/>
                </a:solidFill>
              </a:rPr>
              <a:t>&lt;  Slide deck  -  </a:t>
            </a:r>
            <a:r>
              <a:rPr lang="en-US" sz="1800" dirty="0">
                <a:solidFill>
                  <a:srgbClr val="ECDA2D"/>
                </a:solidFill>
              </a:rPr>
              <a:t>P</a:t>
            </a:r>
            <a:r>
              <a:rPr lang="en-US" sz="1800" dirty="0" smtClean="0">
                <a:solidFill>
                  <a:srgbClr val="ECDA2D"/>
                </a:solidFill>
              </a:rPr>
              <a:t>rogram examples  -   Set up, back up, restore Linux  -  GDB commands  /&gt;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a:t>
            </a:r>
            <a:r>
              <a:rPr lang="en-US" sz="1800" dirty="0">
                <a:solidFill>
                  <a:srgbClr val="81C8BD"/>
                </a:solidFill>
                <a:cs typeface="Times New Roman" panose="02020603050405020304" pitchFamily="18" charset="0"/>
              </a:rPr>
              <a:t>(Electronic Cash Register </a:t>
            </a:r>
            <a:r>
              <a:rPr lang="en-US" sz="1800" dirty="0" smtClean="0">
                <a:solidFill>
                  <a:srgbClr val="81C8BD"/>
                </a:solidFill>
                <a:cs typeface="Times New Roman" panose="02020603050405020304" pitchFamily="18" charset="0"/>
              </a:rPr>
              <a:t>PC, police/dispatch Midrange)</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 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	Fortran is a popular language on supercomputers</a:t>
            </a:r>
          </a:p>
          <a:p>
            <a:pPr marL="0" indent="0">
              <a:buNone/>
            </a:pPr>
            <a:r>
              <a:rPr lang="en-US" sz="1800" dirty="0" smtClean="0">
                <a:solidFill>
                  <a:srgbClr val="81C8BD"/>
                </a:solidFill>
              </a:rPr>
              <a:t>	Several legacy languages have OO versions</a:t>
            </a:r>
          </a:p>
          <a:p>
            <a:pPr marL="0" indent="0">
              <a:buNone/>
            </a:pPr>
            <a:r>
              <a:rPr lang="en-US" sz="1800" dirty="0" smtClean="0">
                <a:solidFill>
                  <a:srgbClr val="81C8BD"/>
                </a:solidFill>
              </a:rPr>
              <a:t>	A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18939</TotalTime>
  <Words>7706</Words>
  <Application>Microsoft Office PowerPoint</Application>
  <PresentationFormat>Widescreen</PresentationFormat>
  <Paragraphs>1096</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Some Themes from Legacy G-P Ls</vt:lpstr>
      <vt:lpstr>Some language characteristics to observe …</vt:lpstr>
      <vt:lpstr>C  -  1972  -  compiled   (#1 of 12)</vt:lpstr>
      <vt:lpstr>C’s behaviors       (ref)</vt:lpstr>
      <vt:lpstr>C++  -  1985  -  compiled (#2 of 12)</vt:lpstr>
      <vt:lpstr>C++’s behaviors       (ref)</vt:lpstr>
      <vt:lpstr>Python  -  1991  -  interpreted (#3 of 12)</vt:lpstr>
      <vt:lpstr>Python’s behaviors      (ref)</vt:lpstr>
      <vt:lpstr>JavaScript  -  1995  -  interpreted (#4 of 12)</vt:lpstr>
      <vt:lpstr>JavaScript’s behaviors     (ref)</vt:lpstr>
      <vt:lpstr>PHP  -  1995  -  interpreted (#5 of 12)</vt:lpstr>
      <vt:lpstr>PHP’s behaviors      (ref)</vt:lpstr>
      <vt:lpstr>Ruby  -  1995  -  Interpreted (#6 of 12)</vt:lpstr>
      <vt:lpstr>Ruby’s behaviors      (ref)</vt:lpstr>
      <vt:lpstr>Java  -  1995  -  compiled to Java byte-code; run on Java virtual machine (#7 of 12)</vt:lpstr>
      <vt:lpstr>Java’s behaviors       (ref)</vt:lpstr>
      <vt:lpstr>Kotlin  -  2011  -  compiled to Java byte-code; run on Java virtual machine (#8 of 12) </vt:lpstr>
      <vt:lpstr>Kotlin’s behaviors        (ref)</vt:lpstr>
      <vt:lpstr>C#  -  2000  -  compiled  (Microsoft Windows platform) (#9 of 12)</vt:lpstr>
      <vt:lpstr>C#’s behaviors       (ref)</vt:lpstr>
      <vt:lpstr>Go  -  2009  -  compiled (#10 of 12)</vt:lpstr>
      <vt:lpstr>Go’s behaviors       (ref)</vt:lpstr>
      <vt:lpstr>Rust  -  2010  -  compiled (#11 of 12)</vt:lpstr>
      <vt:lpstr>Rust’s behaviors       (ref)</vt:lpstr>
      <vt:lpstr>Swift  -  2014  -  compiled (#12 of 12)</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449</cp:revision>
  <dcterms:created xsi:type="dcterms:W3CDTF">2023-04-06T08:58:34Z</dcterms:created>
  <dcterms:modified xsi:type="dcterms:W3CDTF">2023-08-05T19:54:53Z</dcterms:modified>
</cp:coreProperties>
</file>