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8" r:id="rId3"/>
    <p:sldId id="314" r:id="rId4"/>
    <p:sldId id="260" r:id="rId5"/>
    <p:sldId id="261" r:id="rId6"/>
    <p:sldId id="262" r:id="rId7"/>
    <p:sldId id="311" r:id="rId8"/>
    <p:sldId id="264" r:id="rId9"/>
    <p:sldId id="263" r:id="rId10"/>
    <p:sldId id="265" r:id="rId11"/>
    <p:sldId id="266" r:id="rId12"/>
    <p:sldId id="267" r:id="rId13"/>
    <p:sldId id="268" r:id="rId14"/>
    <p:sldId id="269" r:id="rId15"/>
    <p:sldId id="270" r:id="rId16"/>
    <p:sldId id="271" r:id="rId17"/>
    <p:sldId id="273" r:id="rId18"/>
    <p:sldId id="297" r:id="rId19"/>
    <p:sldId id="274" r:id="rId20"/>
    <p:sldId id="298" r:id="rId21"/>
    <p:sldId id="275" r:id="rId22"/>
    <p:sldId id="299" r:id="rId23"/>
    <p:sldId id="276" r:id="rId24"/>
    <p:sldId id="301" r:id="rId25"/>
    <p:sldId id="277" r:id="rId26"/>
    <p:sldId id="300" r:id="rId27"/>
    <p:sldId id="278" r:id="rId28"/>
    <p:sldId id="308" r:id="rId29"/>
    <p:sldId id="279" r:id="rId30"/>
    <p:sldId id="302" r:id="rId31"/>
    <p:sldId id="280" r:id="rId32"/>
    <p:sldId id="303" r:id="rId33"/>
    <p:sldId id="281" r:id="rId34"/>
    <p:sldId id="304" r:id="rId35"/>
    <p:sldId id="282" r:id="rId36"/>
    <p:sldId id="305" r:id="rId37"/>
    <p:sldId id="286" r:id="rId38"/>
    <p:sldId id="307" r:id="rId39"/>
    <p:sldId id="283" r:id="rId40"/>
    <p:sldId id="306" r:id="rId41"/>
    <p:sldId id="315" r:id="rId42"/>
    <p:sldId id="317" r:id="rId43"/>
    <p:sldId id="316" r:id="rId44"/>
    <p:sldId id="318" r:id="rId45"/>
    <p:sldId id="284" r:id="rId46"/>
    <p:sldId id="290" r:id="rId47"/>
    <p:sldId id="288" r:id="rId48"/>
    <p:sldId id="285" r:id="rId49"/>
    <p:sldId id="289" r:id="rId50"/>
    <p:sldId id="291" r:id="rId51"/>
    <p:sldId id="292" r:id="rId52"/>
    <p:sldId id="293" r:id="rId53"/>
    <p:sldId id="294" r:id="rId54"/>
    <p:sldId id="295" r:id="rId55"/>
    <p:sldId id="313" r:id="rId56"/>
    <p:sldId id="296" r:id="rId57"/>
    <p:sldId id="319" r:id="rId58"/>
    <p:sldId id="312" r:id="rId59"/>
    <p:sldId id="31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28B"/>
    <a:srgbClr val="81C8BD"/>
    <a:srgbClr val="ECDA2D"/>
    <a:srgbClr val="686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94660"/>
  </p:normalViewPr>
  <p:slideViewPr>
    <p:cSldViewPr snapToGrid="0">
      <p:cViewPr varScale="1">
        <p:scale>
          <a:sx n="84" d="100"/>
          <a:sy n="84" d="100"/>
        </p:scale>
        <p:origin x="5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4D04E-A147-4C8A-94A7-F57754D1BB44}"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83A47-0415-4BC0-8F0F-D51C3774BAA1}" type="slidenum">
              <a:rPr lang="en-US" smtClean="0"/>
              <a:t>‹#›</a:t>
            </a:fld>
            <a:endParaRPr lang="en-US"/>
          </a:p>
        </p:txBody>
      </p:sp>
    </p:spTree>
    <p:extLst>
      <p:ext uri="{BB962C8B-B14F-4D97-AF65-F5344CB8AC3E}">
        <p14:creationId xmlns:p14="http://schemas.microsoft.com/office/powerpoint/2010/main" val="408820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1</a:t>
            </a:fld>
            <a:endParaRPr lang="en-US"/>
          </a:p>
        </p:txBody>
      </p:sp>
    </p:spTree>
    <p:extLst>
      <p:ext uri="{BB962C8B-B14F-4D97-AF65-F5344CB8AC3E}">
        <p14:creationId xmlns:p14="http://schemas.microsoft.com/office/powerpoint/2010/main" val="377349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12</a:t>
            </a:fld>
            <a:endParaRPr lang="en-US"/>
          </a:p>
        </p:txBody>
      </p:sp>
    </p:spTree>
    <p:extLst>
      <p:ext uri="{BB962C8B-B14F-4D97-AF65-F5344CB8AC3E}">
        <p14:creationId xmlns:p14="http://schemas.microsoft.com/office/powerpoint/2010/main" val="408413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13</a:t>
            </a:fld>
            <a:endParaRPr lang="en-US"/>
          </a:p>
        </p:txBody>
      </p:sp>
    </p:spTree>
    <p:extLst>
      <p:ext uri="{BB962C8B-B14F-4D97-AF65-F5344CB8AC3E}">
        <p14:creationId xmlns:p14="http://schemas.microsoft.com/office/powerpoint/2010/main" val="2451542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14</a:t>
            </a:fld>
            <a:endParaRPr lang="en-US"/>
          </a:p>
        </p:txBody>
      </p:sp>
    </p:spTree>
    <p:extLst>
      <p:ext uri="{BB962C8B-B14F-4D97-AF65-F5344CB8AC3E}">
        <p14:creationId xmlns:p14="http://schemas.microsoft.com/office/powerpoint/2010/main" val="3317369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17</a:t>
            </a:fld>
            <a:endParaRPr lang="en-US"/>
          </a:p>
        </p:txBody>
      </p:sp>
    </p:spTree>
    <p:extLst>
      <p:ext uri="{BB962C8B-B14F-4D97-AF65-F5344CB8AC3E}">
        <p14:creationId xmlns:p14="http://schemas.microsoft.com/office/powerpoint/2010/main" val="3417438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19</a:t>
            </a:fld>
            <a:endParaRPr lang="en-US"/>
          </a:p>
        </p:txBody>
      </p:sp>
    </p:spTree>
    <p:extLst>
      <p:ext uri="{BB962C8B-B14F-4D97-AF65-F5344CB8AC3E}">
        <p14:creationId xmlns:p14="http://schemas.microsoft.com/office/powerpoint/2010/main" val="1878856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21</a:t>
            </a:fld>
            <a:endParaRPr lang="en-US"/>
          </a:p>
        </p:txBody>
      </p:sp>
    </p:spTree>
    <p:extLst>
      <p:ext uri="{BB962C8B-B14F-4D97-AF65-F5344CB8AC3E}">
        <p14:creationId xmlns:p14="http://schemas.microsoft.com/office/powerpoint/2010/main" val="2978496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23</a:t>
            </a:fld>
            <a:endParaRPr lang="en-US"/>
          </a:p>
        </p:txBody>
      </p:sp>
    </p:spTree>
    <p:extLst>
      <p:ext uri="{BB962C8B-B14F-4D97-AF65-F5344CB8AC3E}">
        <p14:creationId xmlns:p14="http://schemas.microsoft.com/office/powerpoint/2010/main" val="2236168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25</a:t>
            </a:fld>
            <a:endParaRPr lang="en-US"/>
          </a:p>
        </p:txBody>
      </p:sp>
    </p:spTree>
    <p:extLst>
      <p:ext uri="{BB962C8B-B14F-4D97-AF65-F5344CB8AC3E}">
        <p14:creationId xmlns:p14="http://schemas.microsoft.com/office/powerpoint/2010/main" val="1935202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33</a:t>
            </a:fld>
            <a:endParaRPr lang="en-US"/>
          </a:p>
        </p:txBody>
      </p:sp>
    </p:spTree>
    <p:extLst>
      <p:ext uri="{BB962C8B-B14F-4D97-AF65-F5344CB8AC3E}">
        <p14:creationId xmlns:p14="http://schemas.microsoft.com/office/powerpoint/2010/main" val="3837197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35</a:t>
            </a:fld>
            <a:endParaRPr lang="en-US"/>
          </a:p>
        </p:txBody>
      </p:sp>
    </p:spTree>
    <p:extLst>
      <p:ext uri="{BB962C8B-B14F-4D97-AF65-F5344CB8AC3E}">
        <p14:creationId xmlns:p14="http://schemas.microsoft.com/office/powerpoint/2010/main" val="178110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2</a:t>
            </a:fld>
            <a:endParaRPr lang="en-US"/>
          </a:p>
        </p:txBody>
      </p:sp>
    </p:spTree>
    <p:extLst>
      <p:ext uri="{BB962C8B-B14F-4D97-AF65-F5344CB8AC3E}">
        <p14:creationId xmlns:p14="http://schemas.microsoft.com/office/powerpoint/2010/main" val="323738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7C83A47-0415-4BC0-8F0F-D51C3774BAA1}" type="slidenum">
              <a:rPr lang="en-US" smtClean="0"/>
              <a:t>37</a:t>
            </a:fld>
            <a:endParaRPr lang="en-US"/>
          </a:p>
        </p:txBody>
      </p:sp>
    </p:spTree>
    <p:extLst>
      <p:ext uri="{BB962C8B-B14F-4D97-AF65-F5344CB8AC3E}">
        <p14:creationId xmlns:p14="http://schemas.microsoft.com/office/powerpoint/2010/main" val="3182008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39</a:t>
            </a:fld>
            <a:endParaRPr lang="en-US"/>
          </a:p>
        </p:txBody>
      </p:sp>
    </p:spTree>
    <p:extLst>
      <p:ext uri="{BB962C8B-B14F-4D97-AF65-F5344CB8AC3E}">
        <p14:creationId xmlns:p14="http://schemas.microsoft.com/office/powerpoint/2010/main" val="2723893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41</a:t>
            </a:fld>
            <a:endParaRPr lang="en-US"/>
          </a:p>
        </p:txBody>
      </p:sp>
    </p:spTree>
    <p:extLst>
      <p:ext uri="{BB962C8B-B14F-4D97-AF65-F5344CB8AC3E}">
        <p14:creationId xmlns:p14="http://schemas.microsoft.com/office/powerpoint/2010/main" val="3846503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43</a:t>
            </a:fld>
            <a:endParaRPr lang="en-US"/>
          </a:p>
        </p:txBody>
      </p:sp>
    </p:spTree>
    <p:extLst>
      <p:ext uri="{BB962C8B-B14F-4D97-AF65-F5344CB8AC3E}">
        <p14:creationId xmlns:p14="http://schemas.microsoft.com/office/powerpoint/2010/main" val="208283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3</a:t>
            </a:fld>
            <a:endParaRPr lang="en-US"/>
          </a:p>
        </p:txBody>
      </p:sp>
    </p:spTree>
    <p:extLst>
      <p:ext uri="{BB962C8B-B14F-4D97-AF65-F5344CB8AC3E}">
        <p14:creationId xmlns:p14="http://schemas.microsoft.com/office/powerpoint/2010/main" val="194550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4</a:t>
            </a:fld>
            <a:endParaRPr lang="en-US"/>
          </a:p>
        </p:txBody>
      </p:sp>
    </p:spTree>
    <p:extLst>
      <p:ext uri="{BB962C8B-B14F-4D97-AF65-F5344CB8AC3E}">
        <p14:creationId xmlns:p14="http://schemas.microsoft.com/office/powerpoint/2010/main" val="222528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5</a:t>
            </a:fld>
            <a:endParaRPr lang="en-US"/>
          </a:p>
        </p:txBody>
      </p:sp>
    </p:spTree>
    <p:extLst>
      <p:ext uri="{BB962C8B-B14F-4D97-AF65-F5344CB8AC3E}">
        <p14:creationId xmlns:p14="http://schemas.microsoft.com/office/powerpoint/2010/main" val="4117639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6</a:t>
            </a:fld>
            <a:endParaRPr lang="en-US"/>
          </a:p>
        </p:txBody>
      </p:sp>
    </p:spTree>
    <p:extLst>
      <p:ext uri="{BB962C8B-B14F-4D97-AF65-F5344CB8AC3E}">
        <p14:creationId xmlns:p14="http://schemas.microsoft.com/office/powerpoint/2010/main" val="1841449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7</a:t>
            </a:fld>
            <a:endParaRPr lang="en-US"/>
          </a:p>
        </p:txBody>
      </p:sp>
    </p:spTree>
    <p:extLst>
      <p:ext uri="{BB962C8B-B14F-4D97-AF65-F5344CB8AC3E}">
        <p14:creationId xmlns:p14="http://schemas.microsoft.com/office/powerpoint/2010/main" val="1176093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8</a:t>
            </a:fld>
            <a:endParaRPr lang="en-US"/>
          </a:p>
        </p:txBody>
      </p:sp>
    </p:spTree>
    <p:extLst>
      <p:ext uri="{BB962C8B-B14F-4D97-AF65-F5344CB8AC3E}">
        <p14:creationId xmlns:p14="http://schemas.microsoft.com/office/powerpoint/2010/main" val="170806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10</a:t>
            </a:fld>
            <a:endParaRPr lang="en-US"/>
          </a:p>
        </p:txBody>
      </p:sp>
    </p:spTree>
    <p:extLst>
      <p:ext uri="{BB962C8B-B14F-4D97-AF65-F5344CB8AC3E}">
        <p14:creationId xmlns:p14="http://schemas.microsoft.com/office/powerpoint/2010/main" val="38188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D6C988-5A9F-43B3-B11F-62FBB2283760}" type="datetime1">
              <a:rPr lang="en-US" smtClean="0"/>
              <a:t>10/13/2023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45284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0D506C-771E-459B-B39E-4CC8DBC54817}" type="datetime1">
              <a:rPr lang="en-US" smtClean="0"/>
              <a:t>10/13/2023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6994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1FAAD5-29F5-4098-BD5A-438757414B07}" type="datetime1">
              <a:rPr lang="en-US" smtClean="0"/>
              <a:t>10/13/2023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7005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D8CBC8-D114-44EB-A3EE-301188320D6A}" type="datetime1">
              <a:rPr lang="en-US" smtClean="0"/>
              <a:t>10/13/2023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5721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59217-A885-423F-BC6C-DE78E39907AE}" type="datetime1">
              <a:rPr lang="en-US" smtClean="0"/>
              <a:t>10/13/2023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0559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1E93FE-4E98-4306-B0CC-2B6696AD1CFB}" type="datetime1">
              <a:rPr lang="en-US" smtClean="0"/>
              <a:t>10/13/2023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87865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D04080-C194-4D4C-9F19-7AAC84251738}" type="datetime1">
              <a:rPr lang="en-US" smtClean="0"/>
              <a:t>10/13/2023</a:t>
            </a:fld>
            <a:endParaRPr lang="en-US"/>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9" name="Slide Number Placeholder 8"/>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2426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67A823-1B92-4025-BC0F-40F8975953C7}" type="datetime1">
              <a:rPr lang="en-US" smtClean="0"/>
              <a:t>10/13/2023</a:t>
            </a:fld>
            <a:endParaRPr lang="en-US"/>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21223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8C156-D538-43AE-9CDE-EB1B977F1905}" type="datetime1">
              <a:rPr lang="en-US" smtClean="0"/>
              <a:t>10/13/2023</a:t>
            </a:fld>
            <a:endParaRPr lang="en-US"/>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4255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1F5F7-F90E-4757-887B-E94C99372001}" type="datetime1">
              <a:rPr lang="en-US" smtClean="0"/>
              <a:t>10/13/2023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7527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62B20-CAA1-452C-AF37-D65CE3C2B195}" type="datetime1">
              <a:rPr lang="en-US" smtClean="0"/>
              <a:t>10/13/2023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04747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2">
                <a:lumMod val="50000"/>
              </a:schemeClr>
            </a:gs>
            <a:gs pos="100000">
              <a:schemeClr val="accent3">
                <a:lumMod val="97000"/>
                <a:lumOff val="3000"/>
              </a:schemeClr>
            </a:gs>
            <a:gs pos="100000">
              <a:schemeClr val="accent3">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9E0BA-BB06-463A-8171-74210A00AD52}" type="datetime1">
              <a:rPr lang="en-US" smtClean="0"/>
              <a:t>10/13/2023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2023 D.J. Davis.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20F60-09B9-42EF-ABB6-36F393D8C322}" type="slidenum">
              <a:rPr lang="en-US" smtClean="0"/>
              <a:t>‹#›</a:t>
            </a:fld>
            <a:endParaRPr lang="en-US"/>
          </a:p>
        </p:txBody>
      </p:sp>
    </p:spTree>
    <p:extLst>
      <p:ext uri="{BB962C8B-B14F-4D97-AF65-F5344CB8AC3E}">
        <p14:creationId xmlns:p14="http://schemas.microsoft.com/office/powerpoint/2010/main" val="2957717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hyperlink" Target="https://creativecommons.org/licenses/by/3.0/deed.en" TargetMode="External"/><Relationship Id="rId4" Type="http://schemas.openxmlformats.org/officeDocument/2006/relationships/hyperlink" Target="https://en.wikipedia.org/wiki/en:Creative_Common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doc.rust-lang.org/book/ch17-00-oop.html"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apache.org/licenses/LICENSE-2.0"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s://en.wikipedia.org/wiki/en:Creative_Common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hyperlink" Target="https://creativecommons.org/licenses/by/4.0/deed.e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hyperlink" Target="https://www.cisecurity.or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owasp.org/www-project-api-security/" TargetMode="External"/><Relationship Id="rId2" Type="http://schemas.openxmlformats.org/officeDocument/2006/relationships/hyperlink" Target="https://cheatsheetseries.owasp.org/IndexProactiveControls.html" TargetMode="External"/><Relationship Id="rId1" Type="http://schemas.openxmlformats.org/officeDocument/2006/relationships/slideLayout" Target="../slideLayouts/slideLayout2.xml"/><Relationship Id="rId4" Type="http://schemas.openxmlformats.org/officeDocument/2006/relationships/image" Target="../media/image35.jpg"/></Relationships>
</file>

<file path=ppt/slides/_rels/slide5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Footer Placeholder 2"/>
          <p:cNvSpPr>
            <a:spLocks noGrp="1"/>
          </p:cNvSpPr>
          <p:nvPr>
            <p:ph type="ftr" sz="quarter" idx="11"/>
          </p:nvPr>
        </p:nvSpPr>
        <p:spPr/>
        <p:txBody>
          <a:bodyPr/>
          <a:lstStyle/>
          <a:p>
            <a:r>
              <a:rPr lang="en-US" dirty="0" smtClean="0"/>
              <a:t>Copyright © 2023 D.J. Davis.  All Rights Reserved.</a:t>
            </a:r>
            <a:endParaRPr lang="en-US" dirty="0"/>
          </a:p>
        </p:txBody>
      </p:sp>
      <p:sp>
        <p:nvSpPr>
          <p:cNvPr id="2" name="Slide Number Placeholder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9709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How We Started -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F8A28B"/>
                </a:solidFill>
              </a:rPr>
              <a:t>Let's Go Old-school For 4 Minutes... ...</a:t>
            </a:r>
          </a:p>
          <a:p>
            <a:pPr marL="0" indent="0">
              <a:buNone/>
            </a:pPr>
            <a:endParaRPr lang="en-US" sz="1800" dirty="0" smtClean="0">
              <a:solidFill>
                <a:srgbClr val="F8A28B"/>
              </a:solidFill>
            </a:endParaRPr>
          </a:p>
          <a:p>
            <a:pPr marL="0" indent="0">
              <a:buNone/>
            </a:pPr>
            <a:r>
              <a:rPr lang="en-US" sz="1800" dirty="0" smtClean="0">
                <a:solidFill>
                  <a:srgbClr val="F8A28B"/>
                </a:solidFill>
              </a:rPr>
              <a:t>Note:</a:t>
            </a:r>
            <a:r>
              <a:rPr lang="en-US" sz="1800" dirty="0" smtClean="0">
                <a:solidFill>
                  <a:srgbClr val="81C8BD"/>
                </a:solidFill>
              </a:rPr>
              <a:t> 	Older languages are still available today and have evolved</a:t>
            </a:r>
          </a:p>
          <a:p>
            <a:pPr marL="0" indent="0">
              <a:buNone/>
            </a:pPr>
            <a:r>
              <a:rPr lang="en-US" sz="1800" dirty="0" smtClean="0">
                <a:solidFill>
                  <a:srgbClr val="81C8BD"/>
                </a:solidFill>
              </a:rPr>
              <a:t>	Fortran is a popular language on supercomputers</a:t>
            </a:r>
          </a:p>
          <a:p>
            <a:pPr marL="0" indent="0">
              <a:buNone/>
            </a:pPr>
            <a:r>
              <a:rPr lang="en-US" sz="1800" dirty="0" smtClean="0">
                <a:solidFill>
                  <a:srgbClr val="81C8BD"/>
                </a:solidFill>
              </a:rPr>
              <a:t>	Several legacy languages have OO versions</a:t>
            </a:r>
          </a:p>
          <a:p>
            <a:pPr marL="0" indent="0">
              <a:buNone/>
            </a:pPr>
            <a:r>
              <a:rPr lang="en-US" sz="1800" dirty="0" smtClean="0">
                <a:solidFill>
                  <a:srgbClr val="81C8BD"/>
                </a:solidFill>
              </a:rPr>
              <a:t>	A language can be set up as both a compiler and an interpreter (e.g. APL, BASIC)</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4350486"/>
            <a:ext cx="4467606" cy="20058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196" y="4378870"/>
            <a:ext cx="3048000" cy="2009775"/>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10</a:t>
            </a:fld>
            <a:endParaRPr lang="en-US"/>
          </a:p>
        </p:txBody>
      </p:sp>
    </p:spTree>
    <p:extLst>
      <p:ext uri="{BB962C8B-B14F-4D97-AF65-F5344CB8AC3E}">
        <p14:creationId xmlns:p14="http://schemas.microsoft.com/office/powerpoint/2010/main" val="2505932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BASIC  -  1964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I</a:t>
            </a:r>
            <a:r>
              <a:rPr lang="en-US" sz="1600" dirty="0" smtClean="0">
                <a:solidFill>
                  <a:srgbClr val="81C8BD"/>
                </a:solidFill>
              </a:rPr>
              <a:t>n 1970s/80s versions, the interpreter also serves as a text editor</a:t>
            </a:r>
          </a:p>
          <a:p>
            <a:pPr marL="0" indent="0">
              <a:buNone/>
            </a:pPr>
            <a:r>
              <a:rPr lang="en-US" sz="1600" dirty="0" smtClean="0">
                <a:solidFill>
                  <a:srgbClr val="81C8BD"/>
                </a:solidFill>
              </a:rPr>
              <a:t>Upon entering a program line, the interpreter tokenizes keywords to save on memory space and increase program execution speed.  Originally a teaching language; widely-used on PCs and mid-range systems</a:t>
            </a:r>
          </a:p>
          <a:p>
            <a:pPr marL="0" indent="0">
              <a:buNone/>
            </a:pPr>
            <a:r>
              <a:rPr lang="en-US" sz="1600" dirty="0" smtClean="0">
                <a:solidFill>
                  <a:srgbClr val="81C8BD"/>
                </a:solidFill>
              </a:rPr>
              <a:t>Program terminates on invalid I/O / div by zero / subscript overrun / invalid variable unless the language variant implemented error trapping</a:t>
            </a:r>
          </a:p>
          <a:p>
            <a:pPr marL="0" indent="0">
              <a:buNone/>
            </a:pPr>
            <a:r>
              <a:rPr lang="en-US" sz="1600" dirty="0" smtClean="0">
                <a:solidFill>
                  <a:srgbClr val="81C8BD"/>
                </a:solidFill>
              </a:rPr>
              <a:t>Historically, variable types are floating point numbers and strings</a:t>
            </a:r>
          </a:p>
          <a:p>
            <a:pPr marL="0" indent="0">
              <a:buNone/>
            </a:pPr>
            <a:r>
              <a:rPr lang="en-US" sz="1600" dirty="0" smtClean="0">
                <a:solidFill>
                  <a:srgbClr val="81C8BD"/>
                </a:solidFill>
              </a:rPr>
              <a:t>Input statement variable is a string; variable length limited to 255 chars (max string length)</a:t>
            </a:r>
          </a:p>
          <a:p>
            <a:pPr marL="0" indent="0">
              <a:buNone/>
            </a:pPr>
            <a:r>
              <a:rPr lang="en-US" sz="1600" dirty="0" smtClean="0">
                <a:solidFill>
                  <a:srgbClr val="81C8BD"/>
                </a:solidFill>
              </a:rPr>
              <a:t>Does not overrun variables</a:t>
            </a:r>
          </a:p>
          <a:p>
            <a:pPr marL="0" indent="0">
              <a:buNone/>
            </a:pPr>
            <a:r>
              <a:rPr lang="en-US" sz="1600" dirty="0" smtClean="0">
                <a:solidFill>
                  <a:srgbClr val="F8A28B"/>
                </a:solidFill>
              </a:rPr>
              <a:t>FUN FACT: </a:t>
            </a:r>
            <a:r>
              <a:rPr lang="en-US" sz="1600" dirty="0" smtClean="0">
                <a:solidFill>
                  <a:srgbClr val="81C8BD"/>
                </a:solidFill>
              </a:rPr>
              <a:t>BASIC was planned as a compiled language but memory footprint was too large; switched to interpreted language</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10 REM a comment - HELLO.BAS</a:t>
            </a:r>
          </a:p>
          <a:p>
            <a:pPr marL="0" indent="0">
              <a:spcBef>
                <a:spcPts val="0"/>
              </a:spcBef>
              <a:buNone/>
            </a:pPr>
            <a:r>
              <a:rPr lang="en-US" sz="1600" dirty="0" smtClean="0">
                <a:solidFill>
                  <a:srgbClr val="F8A28B"/>
                </a:solidFill>
              </a:rPr>
              <a:t>15 LET A = </a:t>
            </a:r>
            <a:r>
              <a:rPr lang="en-US" sz="1600" dirty="0">
                <a:solidFill>
                  <a:srgbClr val="F8A28B"/>
                </a:solidFill>
              </a:rPr>
              <a:t>5 : 'Multi-statement line; LET keyword is </a:t>
            </a:r>
            <a:r>
              <a:rPr lang="en-US" sz="1600" dirty="0" smtClean="0">
                <a:solidFill>
                  <a:srgbClr val="F8A28B"/>
                </a:solidFill>
              </a:rPr>
              <a:t>optional</a:t>
            </a:r>
          </a:p>
          <a:p>
            <a:pPr marL="0" indent="0">
              <a:spcBef>
                <a:spcPts val="0"/>
              </a:spcBef>
              <a:buNone/>
            </a:pPr>
            <a:r>
              <a:rPr lang="en-US" sz="1600" dirty="0" smtClean="0">
                <a:solidFill>
                  <a:srgbClr val="F8A28B"/>
                </a:solidFill>
              </a:rPr>
              <a:t>16 B = 6 </a:t>
            </a:r>
          </a:p>
          <a:p>
            <a:pPr marL="0" indent="0">
              <a:spcBef>
                <a:spcPts val="0"/>
              </a:spcBef>
              <a:buNone/>
            </a:pPr>
            <a:r>
              <a:rPr lang="en-US" sz="1600" dirty="0" smtClean="0">
                <a:solidFill>
                  <a:srgbClr val="F8A28B"/>
                </a:solidFill>
              </a:rPr>
              <a:t>17 A$ = "" : 'String variable</a:t>
            </a:r>
          </a:p>
          <a:p>
            <a:pPr marL="0" indent="0">
              <a:spcBef>
                <a:spcPts val="0"/>
              </a:spcBef>
              <a:buNone/>
            </a:pPr>
            <a:r>
              <a:rPr lang="en-US" sz="1600" dirty="0" smtClean="0">
                <a:solidFill>
                  <a:srgbClr val="F8A28B"/>
                </a:solidFill>
              </a:rPr>
              <a:t>20 PRINT "Hello, World!"</a:t>
            </a:r>
          </a:p>
          <a:p>
            <a:pPr marL="0" indent="0">
              <a:spcBef>
                <a:spcPts val="0"/>
              </a:spcBef>
              <a:buNone/>
            </a:pPr>
            <a:r>
              <a:rPr lang="en-US" sz="1600" dirty="0" smtClean="0">
                <a:solidFill>
                  <a:srgbClr val="F8A28B"/>
                </a:solidFill>
              </a:rPr>
              <a:t>25 INPUT$ "Press ENTER to End Program ", A$</a:t>
            </a:r>
          </a:p>
          <a:p>
            <a:pPr marL="0" indent="0">
              <a:spcBef>
                <a:spcPts val="0"/>
              </a:spcBef>
              <a:buNone/>
            </a:pPr>
            <a:r>
              <a:rPr lang="en-US" sz="1600" dirty="0" smtClean="0">
                <a:solidFill>
                  <a:srgbClr val="F8A28B"/>
                </a:solidFill>
              </a:rPr>
              <a:t>30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88" y="4691264"/>
            <a:ext cx="3022623" cy="144519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6232" y="4691264"/>
            <a:ext cx="2161032" cy="1445191"/>
          </a:xfrm>
          <a:prstGeom prst="rect">
            <a:avLst/>
          </a:prstGeom>
        </p:spPr>
      </p:pic>
      <p:sp>
        <p:nvSpPr>
          <p:cNvPr id="6" name="TextBox 5"/>
          <p:cNvSpPr txBox="1"/>
          <p:nvPr/>
        </p:nvSpPr>
        <p:spPr>
          <a:xfrm>
            <a:off x="8729472" y="6176963"/>
            <a:ext cx="3328416" cy="461665"/>
          </a:xfrm>
          <a:prstGeom prst="rect">
            <a:avLst/>
          </a:prstGeom>
          <a:noFill/>
        </p:spPr>
        <p:txBody>
          <a:bodyPr wrap="square" rtlCol="0">
            <a:spAutoFit/>
          </a:bodyPr>
          <a:lstStyle/>
          <a:p>
            <a:r>
              <a:rPr lang="en-US" sz="1200" dirty="0"/>
              <a:t>L</a:t>
            </a:r>
            <a:r>
              <a:rPr lang="en-US" sz="1200" dirty="0" smtClean="0"/>
              <a:t>icensed under</a:t>
            </a:r>
            <a:r>
              <a:rPr lang="en-US" sz="1200" dirty="0"/>
              <a:t> </a:t>
            </a:r>
            <a:r>
              <a:rPr lang="en-US" sz="1200" dirty="0">
                <a:hlinkClick r:id="rId4" tooltip="w:en:Creative Commons"/>
              </a:rPr>
              <a:t>Creative Commons</a:t>
            </a:r>
            <a:r>
              <a:rPr lang="en-US" sz="1200" dirty="0"/>
              <a:t> </a:t>
            </a:r>
            <a:r>
              <a:rPr lang="en-US" sz="1200" dirty="0">
                <a:hlinkClick r:id="rId5"/>
              </a:rPr>
              <a:t>Attribution 3.0 </a:t>
            </a:r>
            <a:r>
              <a:rPr lang="en-US" sz="1200" dirty="0" err="1">
                <a:hlinkClick r:id="rId5"/>
              </a:rPr>
              <a:t>Unported</a:t>
            </a:r>
            <a:r>
              <a:rPr lang="en-US" sz="1200" dirty="0"/>
              <a:t> </a:t>
            </a:r>
            <a:r>
              <a:rPr lang="en-US" sz="1200" dirty="0" smtClean="0"/>
              <a:t>license</a:t>
            </a:r>
            <a:endParaRPr lang="en-US" sz="12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11</a:t>
            </a:fld>
            <a:endParaRPr lang="en-US"/>
          </a:p>
        </p:txBody>
      </p:sp>
    </p:spTree>
    <p:extLst>
      <p:ext uri="{BB962C8B-B14F-4D97-AF65-F5344CB8AC3E}">
        <p14:creationId xmlns:p14="http://schemas.microsoft.com/office/powerpoint/2010/main" val="2133115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COBOL – 1959 -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55000" lnSpcReduction="20000"/>
          </a:bodyPr>
          <a:lstStyle/>
          <a:p>
            <a:pPr marL="0" indent="0">
              <a:spcBef>
                <a:spcPts val="600"/>
              </a:spcBef>
              <a:buNone/>
            </a:pPr>
            <a:r>
              <a:rPr lang="en-US" sz="2900" dirty="0" smtClean="0">
                <a:solidFill>
                  <a:srgbClr val="81C8BD"/>
                </a:solidFill>
              </a:rPr>
              <a:t>Primarily for business processing, file I/O.  Very limited math support:  +  -  *  /  **  (  )</a:t>
            </a:r>
          </a:p>
          <a:p>
            <a:pPr marL="0" indent="0">
              <a:spcBef>
                <a:spcPts val="600"/>
              </a:spcBef>
              <a:buNone/>
            </a:pPr>
            <a:r>
              <a:rPr lang="en-US" sz="2900" dirty="0" smtClean="0">
                <a:solidFill>
                  <a:srgbClr val="81C8BD"/>
                </a:solidFill>
              </a:rPr>
              <a:t>Most often seen on IBM mainframes; most often used unit record I/O  (fixed-length records)</a:t>
            </a:r>
          </a:p>
          <a:p>
            <a:pPr marL="0" indent="0">
              <a:spcBef>
                <a:spcPts val="600"/>
              </a:spcBef>
              <a:buNone/>
            </a:pPr>
            <a:r>
              <a:rPr lang="en-US" sz="2900" dirty="0" smtClean="0">
                <a:solidFill>
                  <a:srgbClr val="81C8BD"/>
                </a:solidFill>
              </a:rPr>
              <a:t>Program abends (terminates) on invalid I/O  /  div by zero  /  invalid mem reference</a:t>
            </a:r>
          </a:p>
          <a:p>
            <a:pPr marL="0" indent="0">
              <a:spcBef>
                <a:spcPts val="600"/>
              </a:spcBef>
              <a:buNone/>
            </a:pPr>
            <a:r>
              <a:rPr lang="en-US" sz="2900" dirty="0" smtClean="0">
                <a:solidFill>
                  <a:srgbClr val="81C8BD"/>
                </a:solidFill>
              </a:rPr>
              <a:t>Generally does not overrun variables (fixed-length variables; compiler/runtime checks)</a:t>
            </a: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000001* A COMMENT - HELLO.COB</a:t>
            </a:r>
          </a:p>
          <a:p>
            <a:pPr marL="0" indent="0">
              <a:spcBef>
                <a:spcPts val="0"/>
              </a:spcBef>
              <a:buNone/>
            </a:pPr>
            <a:r>
              <a:rPr lang="en-US" dirty="0" smtClean="0">
                <a:solidFill>
                  <a:srgbClr val="F8A28B"/>
                </a:solidFill>
              </a:rPr>
              <a:t>000002  IDENTIFICATION DIVISION.</a:t>
            </a:r>
          </a:p>
          <a:p>
            <a:pPr marL="0" indent="0">
              <a:spcBef>
                <a:spcPts val="0"/>
              </a:spcBef>
              <a:buNone/>
            </a:pPr>
            <a:r>
              <a:rPr lang="en-US" dirty="0" smtClean="0">
                <a:solidFill>
                  <a:srgbClr val="F8A28B"/>
                </a:solidFill>
              </a:rPr>
              <a:t>000003      PROGRAM-ID. HELLO.</a:t>
            </a: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ENVIRONMENT DIVISION.</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DATA DIVISION.</a:t>
            </a:r>
          </a:p>
          <a:p>
            <a:pPr marL="0" indent="0">
              <a:spcBef>
                <a:spcPts val="0"/>
              </a:spcBef>
              <a:buNone/>
            </a:pPr>
            <a:r>
              <a:rPr lang="en-US" dirty="0" smtClean="0">
                <a:solidFill>
                  <a:srgbClr val="F8A28B"/>
                </a:solidFill>
              </a:rPr>
              <a:t>        WORKING-STORAGE SECTION.</a:t>
            </a:r>
          </a:p>
          <a:p>
            <a:pPr marL="0" indent="0">
              <a:spcBef>
                <a:spcPts val="0"/>
              </a:spcBef>
              <a:buNone/>
            </a:pPr>
            <a:r>
              <a:rPr lang="en-US" dirty="0" smtClean="0">
                <a:solidFill>
                  <a:srgbClr val="F8A28B"/>
                </a:solidFill>
              </a:rPr>
              <a:t>           01 WS-TEST-STRING.</a:t>
            </a:r>
          </a:p>
          <a:p>
            <a:pPr marL="0" indent="0">
              <a:spcBef>
                <a:spcPts val="0"/>
              </a:spcBef>
              <a:buNone/>
            </a:pPr>
            <a:r>
              <a:rPr lang="en-US" dirty="0" smtClean="0">
                <a:solidFill>
                  <a:srgbClr val="F8A28B"/>
                </a:solidFill>
              </a:rPr>
              <a:t>              03 WS-PART1   PIC X(16)  VALUE "THIS IS A TEST. ".</a:t>
            </a:r>
          </a:p>
          <a:p>
            <a:pPr marL="0" indent="0">
              <a:spcBef>
                <a:spcPts val="0"/>
              </a:spcBef>
              <a:buNone/>
            </a:pPr>
            <a:r>
              <a:rPr lang="en-US" dirty="0" smtClean="0">
                <a:solidFill>
                  <a:srgbClr val="F8A28B"/>
                </a:solidFill>
              </a:rPr>
              <a:t>              03 WS-PART2   PIC S9(5)V99  VALUE 8.99 COMPUTATIONAL-3.</a:t>
            </a:r>
          </a:p>
          <a:p>
            <a:pPr marL="0" indent="0">
              <a:spcBef>
                <a:spcPts val="0"/>
              </a:spcBef>
              <a:buNone/>
            </a:pPr>
            <a:r>
              <a:rPr lang="en-US" dirty="0" smtClean="0">
                <a:solidFill>
                  <a:srgbClr val="F8A28B"/>
                </a:solidFill>
              </a:rPr>
              <a:t>           01 WS-INPUT-LINE PIC X(15) VALUE SPACES.            </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PROCEDURE DIVISION.</a:t>
            </a:r>
          </a:p>
          <a:p>
            <a:pPr marL="0" indent="0">
              <a:spcBef>
                <a:spcPts val="0"/>
              </a:spcBef>
              <a:buNone/>
            </a:pPr>
            <a:r>
              <a:rPr lang="en-US" dirty="0" smtClean="0">
                <a:solidFill>
                  <a:srgbClr val="F8A28B"/>
                </a:solidFill>
              </a:rPr>
              <a:t>          DISPLAY "HELLO, WORLD!".</a:t>
            </a:r>
          </a:p>
          <a:p>
            <a:pPr marL="0" indent="0">
              <a:spcBef>
                <a:spcPts val="0"/>
              </a:spcBef>
              <a:buNone/>
            </a:pPr>
            <a:r>
              <a:rPr lang="en-US" dirty="0" smtClean="0">
                <a:solidFill>
                  <a:srgbClr val="F8A28B"/>
                </a:solidFill>
              </a:rPr>
              <a:t>          ACCEPT WS-INPUT-LINE.</a:t>
            </a:r>
          </a:p>
          <a:p>
            <a:pPr marL="0" indent="0">
              <a:spcBef>
                <a:spcPts val="0"/>
              </a:spcBef>
              <a:buNone/>
            </a:pPr>
            <a:r>
              <a:rPr lang="en-US" dirty="0" smtClean="0">
                <a:solidFill>
                  <a:srgbClr val="F8A28B"/>
                </a:solidFill>
              </a:rPr>
              <a:t>          STOP RUN.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35" y="3556653"/>
            <a:ext cx="1905953" cy="250645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5988" y="3754804"/>
            <a:ext cx="1386581" cy="1733225"/>
          </a:xfrm>
          <a:prstGeom prst="rect">
            <a:avLst/>
          </a:prstGeom>
        </p:spPr>
      </p:pic>
      <p:sp>
        <p:nvSpPr>
          <p:cNvPr id="6" name="TextBox 5"/>
          <p:cNvSpPr txBox="1"/>
          <p:nvPr/>
        </p:nvSpPr>
        <p:spPr>
          <a:xfrm>
            <a:off x="8872728" y="5622966"/>
            <a:ext cx="3319272" cy="584775"/>
          </a:xfrm>
          <a:prstGeom prst="rect">
            <a:avLst/>
          </a:prstGeom>
          <a:noFill/>
        </p:spPr>
        <p:txBody>
          <a:bodyPr wrap="square" rtlCol="0">
            <a:spAutoFit/>
          </a:bodyPr>
          <a:lstStyle/>
          <a:p>
            <a:r>
              <a:rPr lang="en-US" sz="1600" dirty="0" smtClean="0"/>
              <a:t>A major Contributor to COBOL</a:t>
            </a:r>
          </a:p>
          <a:p>
            <a:r>
              <a:rPr lang="en-US" sz="1600" dirty="0" smtClean="0"/>
              <a:t>Rear Admiral Grace M. Hopper, USN</a:t>
            </a:r>
            <a:endParaRPr lang="en-US" sz="16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12</a:t>
            </a:fld>
            <a:endParaRPr lang="en-US"/>
          </a:p>
        </p:txBody>
      </p:sp>
    </p:spTree>
    <p:extLst>
      <p:ext uri="{BB962C8B-B14F-4D97-AF65-F5344CB8AC3E}">
        <p14:creationId xmlns:p14="http://schemas.microsoft.com/office/powerpoint/2010/main" val="2436218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Pascal  - 1970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Based on ALGOL 60 (1960), Pascal was a breakaway project from an ALGOL rewrite</a:t>
            </a:r>
          </a:p>
          <a:p>
            <a:pPr marL="0" indent="0">
              <a:spcBef>
                <a:spcPts val="600"/>
              </a:spcBef>
              <a:buNone/>
            </a:pPr>
            <a:r>
              <a:rPr lang="en-US" sz="1600" dirty="0" smtClean="0">
                <a:solidFill>
                  <a:srgbClr val="81C8BD"/>
                </a:solidFill>
              </a:rPr>
              <a:t>Originally regarded as a teaching language; moderate success until the popularity of C increased in academic and commercial settings</a:t>
            </a:r>
          </a:p>
          <a:p>
            <a:pPr marL="0" indent="0">
              <a:spcBef>
                <a:spcPts val="600"/>
              </a:spcBef>
              <a:buNone/>
            </a:pPr>
            <a:r>
              <a:rPr lang="en-US" sz="1600" dirty="0" smtClean="0">
                <a:solidFill>
                  <a:srgbClr val="81C8BD"/>
                </a:solidFill>
              </a:rPr>
              <a:t>Structured language</a:t>
            </a:r>
          </a:p>
          <a:p>
            <a:pPr marL="0" indent="0">
              <a:spcBef>
                <a:spcPts val="600"/>
              </a:spcBef>
              <a:buNone/>
            </a:pPr>
            <a:r>
              <a:rPr lang="en-US" sz="1600" dirty="0" smtClean="0">
                <a:solidFill>
                  <a:srgbClr val="81C8BD"/>
                </a:solidFill>
              </a:rPr>
              <a:t>Was used </a:t>
            </a:r>
            <a:r>
              <a:rPr lang="en-US" sz="1600" dirty="0">
                <a:solidFill>
                  <a:srgbClr val="81C8BD"/>
                </a:solidFill>
              </a:rPr>
              <a:t>to write Apple Lisa OS and early Macintosh </a:t>
            </a:r>
            <a:r>
              <a:rPr lang="en-US" sz="1600" dirty="0" smtClean="0">
                <a:solidFill>
                  <a:srgbClr val="81C8BD"/>
                </a:solidFill>
              </a:rPr>
              <a:t>OS</a:t>
            </a:r>
          </a:p>
          <a:p>
            <a:pPr marL="0" indent="0">
              <a:spcBef>
                <a:spcPts val="600"/>
              </a:spcBef>
              <a:buNone/>
            </a:pPr>
            <a:r>
              <a:rPr lang="en-US" sz="1600" dirty="0" smtClean="0">
                <a:solidFill>
                  <a:srgbClr val="81C8BD"/>
                </a:solidFill>
              </a:rPr>
              <a:t>In 1981 Brian Kernighan wrote a paper describing the notable deficiencies of Pascal as compared to C</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a comment - HELLO.PAS</a:t>
            </a:r>
          </a:p>
          <a:p>
            <a:pPr marL="0" indent="0">
              <a:spcBef>
                <a:spcPts val="0"/>
              </a:spcBef>
              <a:buNone/>
            </a:pPr>
            <a:r>
              <a:rPr lang="en-US" sz="1600" dirty="0" smtClean="0">
                <a:solidFill>
                  <a:srgbClr val="F8A28B"/>
                </a:solidFill>
              </a:rPr>
              <a:t>program Hello ;</a:t>
            </a:r>
          </a:p>
          <a:p>
            <a:pPr marL="0" indent="0">
              <a:spcBef>
                <a:spcPts val="0"/>
              </a:spcBef>
              <a:buNone/>
            </a:pPr>
            <a:r>
              <a:rPr lang="en-US" sz="1600" dirty="0" smtClean="0">
                <a:solidFill>
                  <a:srgbClr val="F8A28B"/>
                </a:solidFill>
              </a:rPr>
              <a:t>begin</a:t>
            </a:r>
          </a:p>
          <a:p>
            <a:pPr marL="0" indent="0">
              <a:spcBef>
                <a:spcPts val="0"/>
              </a:spcBef>
              <a:buNone/>
            </a:pPr>
            <a:r>
              <a:rPr lang="en-US" sz="1600" dirty="0" smtClean="0">
                <a:solidFill>
                  <a:srgbClr val="F8A28B"/>
                </a:solidFill>
              </a:rPr>
              <a:t>  var inputString: string;</a:t>
            </a:r>
          </a:p>
          <a:p>
            <a:pPr marL="0" indent="0">
              <a:spcBef>
                <a:spcPts val="0"/>
              </a:spcBef>
              <a:buNone/>
            </a:pPr>
            <a:r>
              <a:rPr lang="en-US" sz="1600" dirty="0" smtClean="0">
                <a:solidFill>
                  <a:srgbClr val="F8A28B"/>
                </a:solidFill>
              </a:rPr>
              <a:t>  writeln ('Hello, World!');</a:t>
            </a:r>
          </a:p>
          <a:p>
            <a:pPr marL="0" indent="0">
              <a:spcBef>
                <a:spcPts val="0"/>
              </a:spcBef>
              <a:buNone/>
            </a:pPr>
            <a:r>
              <a:rPr lang="en-US" sz="1600" dirty="0" smtClean="0">
                <a:solidFill>
                  <a:srgbClr val="F8A28B"/>
                </a:solidFill>
              </a:rPr>
              <a:t>  readln (inputString);</a:t>
            </a:r>
          </a:p>
          <a:p>
            <a:pPr marL="0" indent="0">
              <a:spcBef>
                <a:spcPts val="0"/>
              </a:spcBef>
              <a:buNone/>
            </a:pPr>
            <a:r>
              <a:rPr lang="en-US" sz="1600" dirty="0" smtClean="0">
                <a:solidFill>
                  <a:srgbClr val="F8A28B"/>
                </a:solidFill>
              </a:rPr>
              <a:t>end.</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725" y="3621196"/>
            <a:ext cx="2505075" cy="2038027"/>
          </a:xfrm>
          <a:prstGeom prst="rect">
            <a:avLst/>
          </a:prstGeom>
        </p:spPr>
      </p:pic>
      <p:sp>
        <p:nvSpPr>
          <p:cNvPr id="5" name="TextBox 4"/>
          <p:cNvSpPr txBox="1"/>
          <p:nvPr/>
        </p:nvSpPr>
        <p:spPr>
          <a:xfrm>
            <a:off x="8299704" y="5794160"/>
            <a:ext cx="3892296" cy="646331"/>
          </a:xfrm>
          <a:prstGeom prst="rect">
            <a:avLst/>
          </a:prstGeom>
          <a:noFill/>
        </p:spPr>
        <p:txBody>
          <a:bodyPr wrap="square" rtlCol="0">
            <a:spAutoFit/>
          </a:bodyPr>
          <a:lstStyle/>
          <a:p>
            <a:r>
              <a:rPr lang="en-US" sz="1200" dirty="0" smtClean="0"/>
              <a:t>Photo courtesy Timothy </a:t>
            </a:r>
            <a:r>
              <a:rPr lang="en-US" sz="1200" dirty="0" err="1" smtClean="0"/>
              <a:t>Colegrove</a:t>
            </a:r>
            <a:endParaRPr lang="en-US" sz="1200" dirty="0" smtClean="0"/>
          </a:p>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6" name="TextBox 5"/>
          <p:cNvSpPr txBox="1"/>
          <p:nvPr/>
        </p:nvSpPr>
        <p:spPr>
          <a:xfrm>
            <a:off x="5518403" y="4640209"/>
            <a:ext cx="3119629" cy="861774"/>
          </a:xfrm>
          <a:prstGeom prst="rect">
            <a:avLst/>
          </a:prstGeom>
          <a:noFill/>
        </p:spPr>
        <p:txBody>
          <a:bodyPr wrap="square" rtlCol="0">
            <a:spAutoFit/>
          </a:bodyPr>
          <a:lstStyle/>
          <a:p>
            <a:r>
              <a:rPr lang="en-US" dirty="0" smtClean="0">
                <a:solidFill>
                  <a:srgbClr val="00B050"/>
                </a:solidFill>
              </a:rPr>
              <a:t>Th</a:t>
            </a:r>
            <a:r>
              <a:rPr lang="en-US" sz="1600" i="1" dirty="0" smtClean="0">
                <a:solidFill>
                  <a:srgbClr val="00B050"/>
                </a:solidFill>
              </a:rPr>
              <a:t>e Apple Lisa OS is now available online for download at the Computer History Museum</a:t>
            </a:r>
            <a:endParaRPr lang="en-US" sz="1600" i="1" dirty="0">
              <a:solidFill>
                <a:srgbClr val="00B050"/>
              </a:solidFill>
            </a:endParaRPr>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13</a:t>
            </a:fld>
            <a:endParaRPr lang="en-US"/>
          </a:p>
        </p:txBody>
      </p:sp>
    </p:spTree>
    <p:extLst>
      <p:ext uri="{BB962C8B-B14F-4D97-AF65-F5344CB8AC3E}">
        <p14:creationId xmlns:p14="http://schemas.microsoft.com/office/powerpoint/2010/main" val="4041356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PL/1  -  1964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Designed primarily by IBM</a:t>
            </a:r>
          </a:p>
          <a:p>
            <a:pPr marL="0" indent="0">
              <a:spcBef>
                <a:spcPts val="600"/>
              </a:spcBef>
              <a:buNone/>
            </a:pPr>
            <a:r>
              <a:rPr lang="en-US" sz="1600" dirty="0" smtClean="0">
                <a:solidFill>
                  <a:srgbClr val="81C8BD"/>
                </a:solidFill>
              </a:rPr>
              <a:t>At the time, a large language for both I/O and math </a:t>
            </a:r>
            <a:r>
              <a:rPr lang="en-US" sz="1600" dirty="0">
                <a:solidFill>
                  <a:srgbClr val="81C8BD"/>
                </a:solidFill>
              </a:rPr>
              <a:t>processing. </a:t>
            </a:r>
            <a:r>
              <a:rPr lang="en-US" sz="1600" dirty="0" smtClean="0">
                <a:solidFill>
                  <a:srgbClr val="81C8BD"/>
                </a:solidFill>
              </a:rPr>
              <a:t>Performs </a:t>
            </a:r>
            <a:r>
              <a:rPr lang="en-US" sz="1600" dirty="0">
                <a:solidFill>
                  <a:srgbClr val="81C8BD"/>
                </a:solidFill>
              </a:rPr>
              <a:t>tasks handled by both Fortran and COBOL. IBM used PL/1 as a systems </a:t>
            </a:r>
            <a:r>
              <a:rPr lang="en-US" sz="1600" dirty="0" smtClean="0">
                <a:solidFill>
                  <a:srgbClr val="81C8BD"/>
                </a:solidFill>
              </a:rPr>
              <a:t>language</a:t>
            </a:r>
          </a:p>
          <a:p>
            <a:pPr marL="0" indent="0">
              <a:spcBef>
                <a:spcPts val="600"/>
              </a:spcBef>
              <a:buNone/>
            </a:pPr>
            <a:r>
              <a:rPr lang="en-US" sz="1600" dirty="0" smtClean="0">
                <a:solidFill>
                  <a:srgbClr val="81C8BD"/>
                </a:solidFill>
              </a:rPr>
              <a:t>Program abends (terminates) on invalid I/O  /  div by zero  /  invalid memory reference</a:t>
            </a:r>
          </a:p>
          <a:p>
            <a:pPr marL="0" indent="0">
              <a:spcBef>
                <a:spcPts val="600"/>
              </a:spcBef>
              <a:buNone/>
            </a:pPr>
            <a:r>
              <a:rPr lang="en-US" sz="1600" dirty="0" smtClean="0">
                <a:solidFill>
                  <a:srgbClr val="81C8BD"/>
                </a:solidFill>
              </a:rPr>
              <a:t>In general usage, it does not overrun (fixed-length) variables</a:t>
            </a:r>
          </a:p>
          <a:p>
            <a:pPr marL="0" indent="0">
              <a:spcBef>
                <a:spcPts val="600"/>
              </a:spcBef>
              <a:buNone/>
            </a:pPr>
            <a:r>
              <a:rPr lang="en-US" sz="1600" dirty="0" smtClean="0">
                <a:solidFill>
                  <a:srgbClr val="81C8BD"/>
                </a:solidFill>
              </a:rPr>
              <a:t>“Modern features” (e.g. dynamic mem allocation, Pointers including pointer arithmetic, multitasking)</a:t>
            </a:r>
          </a:p>
          <a:p>
            <a:pPr marL="0" indent="0">
              <a:spcBef>
                <a:spcPts val="600"/>
              </a:spcBef>
              <a:buNone/>
            </a:pPr>
            <a:r>
              <a:rPr lang="en-US" sz="1600" dirty="0">
                <a:solidFill>
                  <a:srgbClr val="81C8BD"/>
                </a:solidFill>
              </a:rPr>
              <a:t>Notice the </a:t>
            </a:r>
            <a:r>
              <a:rPr lang="en-US" sz="1600" dirty="0" smtClean="0">
                <a:solidFill>
                  <a:srgbClr val="81C8BD"/>
                </a:solidFill>
              </a:rPr>
              <a:t>line: </a:t>
            </a:r>
            <a:r>
              <a:rPr lang="en-US" sz="1600" dirty="0">
                <a:solidFill>
                  <a:srgbClr val="81C8BD"/>
                </a:solidFill>
              </a:rPr>
              <a:t>Procedure Options </a:t>
            </a:r>
            <a:r>
              <a:rPr lang="en-US" sz="1600" dirty="0">
                <a:solidFill>
                  <a:srgbClr val="00B050"/>
                </a:solidFill>
              </a:rPr>
              <a:t>Main</a:t>
            </a:r>
            <a:r>
              <a:rPr lang="en-US" sz="1600" dirty="0">
                <a:solidFill>
                  <a:srgbClr val="81C8BD"/>
                </a:solidFill>
              </a:rPr>
              <a:t>.  Pl/1 </a:t>
            </a:r>
            <a:r>
              <a:rPr lang="en-US" sz="1600" dirty="0" smtClean="0">
                <a:solidFill>
                  <a:srgbClr val="81C8BD"/>
                </a:solidFill>
              </a:rPr>
              <a:t>had an influence on C</a:t>
            </a:r>
          </a:p>
          <a:p>
            <a:pPr marL="0" indent="0">
              <a:spcBef>
                <a:spcPts val="600"/>
              </a:spcBef>
              <a:buNone/>
            </a:pPr>
            <a:r>
              <a:rPr lang="en-US" sz="1600" dirty="0" smtClean="0">
                <a:solidFill>
                  <a:srgbClr val="81C8BD"/>
                </a:solidFill>
              </a:rPr>
              <a:t>D.J.'s first language; much more compact than COBOL; </a:t>
            </a:r>
            <a:r>
              <a:rPr lang="en-US" sz="1600" dirty="0" smtClean="0"/>
              <a:t>shout-out to Dr. James Ames (VCU CS ret.)</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 A COMMENT - HELLO WORLD IN PL/1 */</a:t>
            </a:r>
          </a:p>
          <a:p>
            <a:pPr marL="0" indent="0">
              <a:spcBef>
                <a:spcPts val="0"/>
              </a:spcBef>
              <a:buNone/>
            </a:pPr>
            <a:r>
              <a:rPr lang="en-US" sz="1600" dirty="0" smtClean="0">
                <a:solidFill>
                  <a:srgbClr val="F8A28B"/>
                </a:solidFill>
              </a:rPr>
              <a:t>HELLO:   </a:t>
            </a:r>
            <a:r>
              <a:rPr lang="en-US" sz="1600" b="1" dirty="0" smtClean="0">
                <a:solidFill>
                  <a:srgbClr val="00B050"/>
                </a:solidFill>
              </a:rPr>
              <a:t>PROCEDURE OPTIONS (MAIN);</a:t>
            </a:r>
          </a:p>
          <a:p>
            <a:pPr marL="0" indent="0">
              <a:spcBef>
                <a:spcPts val="0"/>
              </a:spcBef>
              <a:buNone/>
            </a:pPr>
            <a:r>
              <a:rPr lang="en-US" sz="1600" dirty="0" smtClean="0">
                <a:solidFill>
                  <a:srgbClr val="F8A28B"/>
                </a:solidFill>
              </a:rPr>
              <a:t>           PUT SKIP DATA ('HELLO, WORLD!');</a:t>
            </a:r>
          </a:p>
          <a:p>
            <a:pPr marL="0" indent="0">
              <a:spcBef>
                <a:spcPts val="0"/>
              </a:spcBef>
              <a:buNone/>
            </a:pPr>
            <a:r>
              <a:rPr lang="en-US" sz="1600" dirty="0" smtClean="0">
                <a:solidFill>
                  <a:srgbClr val="F8A28B"/>
                </a:solidFill>
              </a:rPr>
              <a:t>           STOP;</a:t>
            </a:r>
          </a:p>
          <a:p>
            <a:pPr marL="0" indent="0">
              <a:spcBef>
                <a:spcPts val="0"/>
              </a:spcBef>
              <a:buNone/>
            </a:pPr>
            <a:r>
              <a:rPr lang="en-US" sz="1600" dirty="0" smtClean="0">
                <a:solidFill>
                  <a:srgbClr val="F8A28B"/>
                </a:solidFill>
              </a:rPr>
              <a:t>END HELLO;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345" y="4187952"/>
            <a:ext cx="3977640" cy="223742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14</a:t>
            </a:fld>
            <a:endParaRPr lang="en-US"/>
          </a:p>
        </p:txBody>
      </p:sp>
    </p:spTree>
    <p:extLst>
      <p:ext uri="{BB962C8B-B14F-4D97-AF65-F5344CB8AC3E}">
        <p14:creationId xmlns:p14="http://schemas.microsoft.com/office/powerpoint/2010/main" val="3628624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Themes from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Legacy programs might be </a:t>
            </a:r>
            <a:r>
              <a:rPr lang="en-US" sz="1800" dirty="0">
                <a:solidFill>
                  <a:srgbClr val="81C8BD"/>
                </a:solidFill>
              </a:rPr>
              <a:t>less </a:t>
            </a:r>
            <a:r>
              <a:rPr lang="en-US" sz="1800" dirty="0" smtClean="0">
                <a:solidFill>
                  <a:srgbClr val="81C8BD"/>
                </a:solidFill>
              </a:rPr>
              <a:t>vulnerability-prone </a:t>
            </a:r>
            <a:r>
              <a:rPr lang="en-US" sz="1800" dirty="0">
                <a:solidFill>
                  <a:srgbClr val="81C8BD"/>
                </a:solidFill>
              </a:rPr>
              <a:t>on </a:t>
            </a:r>
            <a:r>
              <a:rPr lang="en-US" sz="1800" dirty="0" smtClean="0">
                <a:solidFill>
                  <a:srgbClr val="81C8BD"/>
                </a:solidFill>
              </a:rPr>
              <a:t>legacy IBM mainframe due to unit </a:t>
            </a:r>
            <a:r>
              <a:rPr lang="en-US" sz="1800" dirty="0">
                <a:solidFill>
                  <a:srgbClr val="81C8BD"/>
                </a:solidFill>
              </a:rPr>
              <a:t>record </a:t>
            </a:r>
            <a:r>
              <a:rPr lang="en-US" sz="1800" dirty="0" smtClean="0">
                <a:solidFill>
                  <a:srgbClr val="81C8BD"/>
                </a:solidFill>
              </a:rPr>
              <a:t>I/O, 80 / 96 character card </a:t>
            </a:r>
            <a:r>
              <a:rPr lang="en-US" sz="1800" dirty="0">
                <a:solidFill>
                  <a:srgbClr val="81C8BD"/>
                </a:solidFill>
              </a:rPr>
              <a:t>input, fielded 3270 screens</a:t>
            </a:r>
          </a:p>
          <a:p>
            <a:pPr>
              <a:spcBef>
                <a:spcPts val="600"/>
              </a:spcBef>
            </a:pPr>
            <a:r>
              <a:rPr lang="en-US" sz="1800" dirty="0" smtClean="0">
                <a:solidFill>
                  <a:srgbClr val="81C8BD"/>
                </a:solidFill>
              </a:rPr>
              <a:t>BASIC </a:t>
            </a:r>
            <a:r>
              <a:rPr lang="en-US" sz="1800" dirty="0">
                <a:solidFill>
                  <a:srgbClr val="81C8BD"/>
                </a:solidFill>
              </a:rPr>
              <a:t>interpreter </a:t>
            </a:r>
            <a:r>
              <a:rPr lang="en-US" sz="1800" dirty="0" smtClean="0">
                <a:solidFill>
                  <a:srgbClr val="81C8BD"/>
                </a:solidFill>
              </a:rPr>
              <a:t>limits/enforces </a:t>
            </a:r>
            <a:r>
              <a:rPr lang="en-US" sz="1800" dirty="0">
                <a:solidFill>
                  <a:srgbClr val="81C8BD"/>
                </a:solidFill>
              </a:rPr>
              <a:t>input length and string variable length</a:t>
            </a:r>
          </a:p>
          <a:p>
            <a:pPr>
              <a:spcBef>
                <a:spcPts val="600"/>
              </a:spcBef>
            </a:pPr>
            <a:r>
              <a:rPr lang="en-US" sz="1800" dirty="0" smtClean="0">
                <a:solidFill>
                  <a:srgbClr val="81C8BD"/>
                </a:solidFill>
              </a:rPr>
              <a:t>Programs terminate </a:t>
            </a:r>
            <a:r>
              <a:rPr lang="en-US" sz="1800" dirty="0">
                <a:solidFill>
                  <a:srgbClr val="81C8BD"/>
                </a:solidFill>
              </a:rPr>
              <a:t>on divide by zero, subscript out of bounds, I/O </a:t>
            </a:r>
            <a:r>
              <a:rPr lang="en-US" sz="1800" dirty="0" smtClean="0">
                <a:solidFill>
                  <a:srgbClr val="81C8BD"/>
                </a:solidFill>
              </a:rPr>
              <a:t>error, bad data, invalid mem reference</a:t>
            </a:r>
            <a:endParaRPr lang="en-US" sz="1800" dirty="0">
              <a:solidFill>
                <a:srgbClr val="81C8BD"/>
              </a:solidFill>
            </a:endParaRPr>
          </a:p>
          <a:p>
            <a:pPr>
              <a:spcBef>
                <a:spcPts val="600"/>
              </a:spcBef>
            </a:pPr>
            <a:r>
              <a:rPr lang="en-US" sz="1800" dirty="0">
                <a:solidFill>
                  <a:srgbClr val="81C8BD"/>
                </a:solidFill>
              </a:rPr>
              <a:t>Legacy languages </a:t>
            </a:r>
            <a:r>
              <a:rPr lang="en-US" sz="1800" dirty="0" smtClean="0">
                <a:solidFill>
                  <a:srgbClr val="81C8BD"/>
                </a:solidFill>
              </a:rPr>
              <a:t>are </a:t>
            </a:r>
            <a:r>
              <a:rPr lang="en-US" sz="1800" dirty="0">
                <a:solidFill>
                  <a:srgbClr val="81C8BD"/>
                </a:solidFill>
              </a:rPr>
              <a:t>generally </a:t>
            </a:r>
            <a:r>
              <a:rPr lang="en-US" sz="1800" dirty="0">
                <a:solidFill>
                  <a:srgbClr val="F8A28B"/>
                </a:solidFill>
              </a:rPr>
              <a:t>case-</a:t>
            </a:r>
            <a:r>
              <a:rPr lang="en-US" sz="1800" dirty="0" err="1">
                <a:solidFill>
                  <a:srgbClr val="F8A28B"/>
                </a:solidFill>
              </a:rPr>
              <a:t>INsensitive</a:t>
            </a:r>
            <a:endParaRPr lang="en-US" sz="1800" dirty="0">
              <a:solidFill>
                <a:srgbClr val="F8A28B"/>
              </a:solidFill>
            </a:endParaRPr>
          </a:p>
          <a:p>
            <a:pPr>
              <a:spcBef>
                <a:spcPts val="600"/>
              </a:spcBef>
            </a:pPr>
            <a:r>
              <a:rPr lang="en-US" sz="1800" dirty="0" smtClean="0">
                <a:solidFill>
                  <a:srgbClr val="81C8BD"/>
                </a:solidFill>
              </a:rPr>
              <a:t>Legacy languages evolved </a:t>
            </a:r>
            <a:r>
              <a:rPr lang="en-US" sz="1800" dirty="0">
                <a:solidFill>
                  <a:srgbClr val="81C8BD"/>
                </a:solidFill>
              </a:rPr>
              <a:t>over time but not as quickly as </a:t>
            </a:r>
            <a:r>
              <a:rPr lang="en-US" sz="1800" dirty="0" smtClean="0">
                <a:solidFill>
                  <a:srgbClr val="81C8BD"/>
                </a:solidFill>
              </a:rPr>
              <a:t>today</a:t>
            </a:r>
          </a:p>
          <a:p>
            <a:pPr>
              <a:spcBef>
                <a:spcPts val="600"/>
              </a:spcBef>
            </a:pPr>
            <a:r>
              <a:rPr lang="en-US" sz="1800" dirty="0" smtClean="0">
                <a:solidFill>
                  <a:srgbClr val="00B050"/>
                </a:solidFill>
              </a:rPr>
              <a:t>Problems </a:t>
            </a:r>
            <a:r>
              <a:rPr lang="en-US" sz="1800" dirty="0">
                <a:solidFill>
                  <a:srgbClr val="00B050"/>
                </a:solidFill>
              </a:rPr>
              <a:t>were more in the Bug category and less in the </a:t>
            </a:r>
            <a:r>
              <a:rPr lang="en-US" sz="1800" dirty="0" smtClean="0">
                <a:solidFill>
                  <a:srgbClr val="00B050"/>
                </a:solidFill>
              </a:rPr>
              <a:t>Vulnerability category </a:t>
            </a:r>
            <a:r>
              <a:rPr lang="en-US" sz="1800" dirty="0">
                <a:solidFill>
                  <a:srgbClr val="81C8BD"/>
                </a:solidFill>
              </a:rPr>
              <a:t>because systems were less connected and more protected during </a:t>
            </a:r>
            <a:r>
              <a:rPr lang="en-US" sz="1800" dirty="0" smtClean="0">
                <a:solidFill>
                  <a:srgbClr val="81C8BD"/>
                </a:solidFill>
              </a:rPr>
              <a:t>input  (  </a:t>
            </a:r>
            <a:r>
              <a:rPr lang="en-US" sz="1800" dirty="0" smtClean="0">
                <a:solidFill>
                  <a:srgbClr val="00B050"/>
                </a:solidFill>
              </a:rPr>
              <a:t>Every bug is *</a:t>
            </a:r>
            <a:r>
              <a:rPr lang="en-US" sz="1800" b="1" dirty="0" smtClean="0">
                <a:solidFill>
                  <a:srgbClr val="00B050"/>
                </a:solidFill>
              </a:rPr>
              <a:t>not</a:t>
            </a:r>
            <a:r>
              <a:rPr lang="en-US" sz="1800" dirty="0" smtClean="0">
                <a:solidFill>
                  <a:srgbClr val="00B050"/>
                </a:solidFill>
              </a:rPr>
              <a:t>* a vulnerability … …  </a:t>
            </a:r>
            <a:r>
              <a:rPr lang="en-US" sz="1800" dirty="0" smtClean="0">
                <a:solidFill>
                  <a:srgbClr val="81C8BD"/>
                </a:solidFill>
              </a:rPr>
              <a:t>)</a:t>
            </a:r>
            <a:endParaRPr lang="en-US" sz="1800" dirty="0">
              <a:solidFill>
                <a:srgbClr val="81C8BD"/>
              </a:solidFill>
            </a:endParaRPr>
          </a:p>
          <a:p>
            <a:pPr>
              <a:spcBef>
                <a:spcPts val="600"/>
              </a:spcBef>
            </a:pPr>
            <a:r>
              <a:rPr lang="en-US" sz="1800" dirty="0">
                <a:solidFill>
                  <a:srgbClr val="81C8BD"/>
                </a:solidFill>
              </a:rPr>
              <a:t>Without </a:t>
            </a:r>
            <a:r>
              <a:rPr lang="en-US" sz="1800" dirty="0" smtClean="0">
                <a:solidFill>
                  <a:srgbClr val="81C8BD"/>
                </a:solidFill>
              </a:rPr>
              <a:t>network connectivity / Internet</a:t>
            </a:r>
            <a:r>
              <a:rPr lang="en-US" sz="1800" dirty="0">
                <a:solidFill>
                  <a:srgbClr val="81C8BD"/>
                </a:solidFill>
              </a:rPr>
              <a:t> </a:t>
            </a:r>
            <a:r>
              <a:rPr lang="en-US" sz="1800" dirty="0" smtClean="0">
                <a:solidFill>
                  <a:srgbClr val="81C8BD"/>
                </a:solidFill>
              </a:rPr>
              <a:t>/ API Methods</a:t>
            </a:r>
            <a:r>
              <a:rPr lang="en-US" sz="1800" dirty="0">
                <a:solidFill>
                  <a:srgbClr val="81C8BD"/>
                </a:solidFill>
              </a:rPr>
              <a:t>, input was from </a:t>
            </a:r>
            <a:r>
              <a:rPr lang="en-US" sz="1800" dirty="0" smtClean="0">
                <a:solidFill>
                  <a:srgbClr val="81C8BD"/>
                </a:solidFill>
              </a:rPr>
              <a:t>keyboard / disk / </a:t>
            </a:r>
            <a:r>
              <a:rPr lang="en-US" sz="1800" dirty="0">
                <a:solidFill>
                  <a:srgbClr val="81C8BD"/>
                </a:solidFill>
              </a:rPr>
              <a:t>tape and </a:t>
            </a:r>
            <a:r>
              <a:rPr lang="en-US" sz="1800" dirty="0" smtClean="0">
                <a:solidFill>
                  <a:srgbClr val="81C8BD"/>
                </a:solidFill>
              </a:rPr>
              <a:t>did not need to be sanitized as much</a:t>
            </a:r>
            <a:endParaRPr lang="en-US" sz="1800" dirty="0">
              <a:solidFill>
                <a:srgbClr val="81C8BD"/>
              </a:solidFill>
            </a:endParaRPr>
          </a:p>
          <a:p>
            <a:pPr>
              <a:spcBef>
                <a:spcPts val="600"/>
              </a:spcBef>
            </a:pPr>
            <a:r>
              <a:rPr lang="en-US" sz="1800" dirty="0" smtClean="0">
                <a:solidFill>
                  <a:srgbClr val="F8A28B"/>
                </a:solidFill>
              </a:rPr>
              <a:t>Behaviors </a:t>
            </a:r>
            <a:r>
              <a:rPr lang="en-US" sz="1800" dirty="0">
                <a:solidFill>
                  <a:srgbClr val="F8A28B"/>
                </a:solidFill>
              </a:rPr>
              <a:t>to note in legacy languages</a:t>
            </a:r>
            <a:r>
              <a:rPr lang="en-US" sz="1800" dirty="0" smtClean="0">
                <a:solidFill>
                  <a:srgbClr val="F8A28B"/>
                </a:solidFill>
              </a:rPr>
              <a:t>:</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OS and Language controls were on effected program input and on Variables </a:t>
            </a:r>
            <a:r>
              <a:rPr lang="en-US" sz="1800" dirty="0">
                <a:solidFill>
                  <a:srgbClr val="81C8BD"/>
                </a:solidFill>
              </a:rPr>
              <a:t>to prevent </a:t>
            </a:r>
            <a:r>
              <a:rPr lang="en-US" sz="1800" dirty="0" smtClean="0">
                <a:solidFill>
                  <a:srgbClr val="81C8BD"/>
                </a:solidFill>
              </a:rPr>
              <a:t>data overruns</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Languages did not have </a:t>
            </a:r>
            <a:r>
              <a:rPr lang="en-US" sz="1800" dirty="0" smtClean="0">
                <a:solidFill>
                  <a:srgbClr val="81C8BD"/>
                </a:solidFill>
              </a:rPr>
              <a:t>memory Pointer variables, or they were </a:t>
            </a:r>
            <a:r>
              <a:rPr lang="en-US" sz="1800" dirty="0">
                <a:solidFill>
                  <a:srgbClr val="81C8BD"/>
                </a:solidFill>
              </a:rPr>
              <a:t>used less </a:t>
            </a:r>
            <a:r>
              <a:rPr lang="en-US" sz="1800" dirty="0" smtClean="0">
                <a:solidFill>
                  <a:srgbClr val="81C8BD"/>
                </a:solidFill>
              </a:rPr>
              <a:t>often</a:t>
            </a:r>
          </a:p>
          <a:p>
            <a:pPr lvl="1">
              <a:spcBef>
                <a:spcPts val="600"/>
              </a:spcBef>
              <a:buFont typeface="Wingdings" panose="05000000000000000000" pitchFamily="2" charset="2"/>
              <a:buChar char="§"/>
            </a:pPr>
            <a:r>
              <a:rPr lang="en-US" sz="1800" dirty="0" smtClean="0">
                <a:solidFill>
                  <a:srgbClr val="81C8BD"/>
                </a:solidFill>
              </a:rPr>
              <a:t>Program execution stopped upon invalid references, out-of-bounds subscripts, data overruns, </a:t>
            </a:r>
            <a:r>
              <a:rPr lang="en-US" sz="1800" dirty="0" err="1" smtClean="0">
                <a:solidFill>
                  <a:srgbClr val="81C8BD"/>
                </a:solidFill>
              </a:rPr>
              <a:t>etc</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Any APIs </a:t>
            </a:r>
            <a:r>
              <a:rPr lang="en-US" sz="1800" dirty="0">
                <a:solidFill>
                  <a:srgbClr val="81C8BD"/>
                </a:solidFill>
              </a:rPr>
              <a:t>were accessible on the same system via programming; </a:t>
            </a:r>
            <a:r>
              <a:rPr lang="en-US" sz="1800" dirty="0" smtClean="0">
                <a:solidFill>
                  <a:srgbClr val="81C8BD"/>
                </a:solidFill>
              </a:rPr>
              <a:t>usually not </a:t>
            </a:r>
            <a:r>
              <a:rPr lang="en-US" sz="1800" dirty="0">
                <a:solidFill>
                  <a:srgbClr val="81C8BD"/>
                </a:solidFill>
              </a:rPr>
              <a:t>remotely</a:t>
            </a:r>
          </a:p>
          <a:p>
            <a:pPr marL="0" indent="0">
              <a:buNone/>
            </a:pPr>
            <a:endParaRPr lang="en-US" sz="1800" dirty="0"/>
          </a:p>
        </p:txBody>
      </p:sp>
      <p:sp>
        <p:nvSpPr>
          <p:cNvPr id="5" name="Footer Placeholder 4"/>
          <p:cNvSpPr>
            <a:spLocks noGrp="1"/>
          </p:cNvSpPr>
          <p:nvPr>
            <p:ph type="ftr" sz="quarter" idx="11"/>
          </p:nvPr>
        </p:nvSpPr>
        <p:spPr/>
        <p:txBody>
          <a:bodyPr/>
          <a:lstStyle/>
          <a:p>
            <a:r>
              <a:rPr lang="en-US" dirty="0" smtClean="0"/>
              <a:t>Copyright © 2023 D.J. Davis.  All Rights Reserved.</a:t>
            </a:r>
            <a:endParaRPr lang="en-US" dirty="0"/>
          </a:p>
        </p:txBody>
      </p:sp>
      <p:sp>
        <p:nvSpPr>
          <p:cNvPr id="4" name="Slide Number Placeholder 3"/>
          <p:cNvSpPr>
            <a:spLocks noGrp="1"/>
          </p:cNvSpPr>
          <p:nvPr>
            <p:ph type="sldNum" sz="quarter" idx="12"/>
          </p:nvPr>
        </p:nvSpPr>
        <p:spPr/>
        <p:txBody>
          <a:bodyPr/>
          <a:lstStyle/>
          <a:p>
            <a:fld id="{18320F60-09B9-42EF-ABB6-36F393D8C322}" type="slidenum">
              <a:rPr lang="en-US" smtClean="0"/>
              <a:t>15</a:t>
            </a:fld>
            <a:endParaRPr lang="en-US"/>
          </a:p>
        </p:txBody>
      </p:sp>
    </p:spTree>
    <p:extLst>
      <p:ext uri="{BB962C8B-B14F-4D97-AF65-F5344CB8AC3E}">
        <p14:creationId xmlns:p14="http://schemas.microsoft.com/office/powerpoint/2010/main" val="2191041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language characteristics to observe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800" dirty="0" smtClean="0">
                <a:solidFill>
                  <a:srgbClr val="F8A28B"/>
                </a:solidFill>
              </a:rPr>
              <a:t>Characteristics that are beneficial to observe ...</a:t>
            </a:r>
          </a:p>
          <a:p>
            <a:pPr>
              <a:spcBef>
                <a:spcPts val="600"/>
              </a:spcBef>
            </a:pPr>
            <a:r>
              <a:rPr lang="en-US" sz="1800" dirty="0" smtClean="0">
                <a:solidFill>
                  <a:srgbClr val="81C8BD"/>
                </a:solidFill>
              </a:rPr>
              <a:t>Minimum program size</a:t>
            </a:r>
          </a:p>
          <a:p>
            <a:pPr>
              <a:spcBef>
                <a:spcPts val="600"/>
              </a:spcBef>
            </a:pPr>
            <a:r>
              <a:rPr lang="en-US" sz="1800" dirty="0" smtClean="0">
                <a:solidFill>
                  <a:srgbClr val="81C8BD"/>
                </a:solidFill>
              </a:rPr>
              <a:t>Compiled or interpreted language   </a:t>
            </a:r>
          </a:p>
          <a:p>
            <a:pPr>
              <a:spcBef>
                <a:spcPts val="600"/>
              </a:spcBef>
            </a:pPr>
            <a:r>
              <a:rPr lang="en-US" sz="1800" dirty="0" smtClean="0">
                <a:solidFill>
                  <a:srgbClr val="81C8BD"/>
                </a:solidFill>
              </a:rPr>
              <a:t>Compile speed, Execution speed</a:t>
            </a:r>
          </a:p>
          <a:p>
            <a:pPr>
              <a:spcBef>
                <a:spcPts val="600"/>
              </a:spcBef>
            </a:pPr>
            <a:r>
              <a:rPr lang="en-US" sz="1800" dirty="0" smtClean="0">
                <a:solidFill>
                  <a:srgbClr val="81C8BD"/>
                </a:solidFill>
              </a:rPr>
              <a:t>Semi-colon requirement as statement separators</a:t>
            </a:r>
          </a:p>
          <a:p>
            <a:pPr>
              <a:spcBef>
                <a:spcPts val="600"/>
              </a:spcBef>
            </a:pPr>
            <a:r>
              <a:rPr lang="en-US" sz="1800" dirty="0" smtClean="0">
                <a:solidFill>
                  <a:srgbClr val="81C8BD"/>
                </a:solidFill>
              </a:rPr>
              <a:t>Input handling, ease of input; risk of input (buffer overflow)</a:t>
            </a:r>
          </a:p>
          <a:p>
            <a:pPr>
              <a:spcBef>
                <a:spcPts val="600"/>
              </a:spcBef>
            </a:pPr>
            <a:r>
              <a:rPr lang="en-US" sz="1800" dirty="0">
                <a:solidFill>
                  <a:srgbClr val="81C8BD"/>
                </a:solidFill>
              </a:rPr>
              <a:t>Can </a:t>
            </a:r>
            <a:r>
              <a:rPr lang="en-US" sz="1800" dirty="0" smtClean="0">
                <a:solidFill>
                  <a:srgbClr val="81C8BD"/>
                </a:solidFill>
              </a:rPr>
              <a:t>we overrun </a:t>
            </a:r>
            <a:r>
              <a:rPr lang="en-US" sz="1800" dirty="0">
                <a:solidFill>
                  <a:srgbClr val="81C8BD"/>
                </a:solidFill>
              </a:rPr>
              <a:t>variables</a:t>
            </a:r>
            <a:r>
              <a:rPr lang="en-US" sz="1800" dirty="0" smtClean="0">
                <a:solidFill>
                  <a:srgbClr val="81C8BD"/>
                </a:solidFill>
              </a:rPr>
              <a:t>?</a:t>
            </a:r>
          </a:p>
          <a:p>
            <a:pPr>
              <a:spcBef>
                <a:spcPts val="600"/>
              </a:spcBef>
            </a:pPr>
            <a:r>
              <a:rPr lang="en-US" sz="1800" dirty="0" smtClean="0">
                <a:solidFill>
                  <a:srgbClr val="81C8BD"/>
                </a:solidFill>
              </a:rPr>
              <a:t>Behavior </a:t>
            </a:r>
            <a:r>
              <a:rPr lang="en-US" sz="1800" dirty="0">
                <a:solidFill>
                  <a:srgbClr val="81C8BD"/>
                </a:solidFill>
              </a:rPr>
              <a:t>with unused variables -- Must every defined variable be used?   </a:t>
            </a:r>
          </a:p>
          <a:p>
            <a:pPr>
              <a:spcBef>
                <a:spcPts val="600"/>
              </a:spcBef>
            </a:pPr>
            <a:r>
              <a:rPr lang="en-US" sz="1800" dirty="0" smtClean="0">
                <a:solidFill>
                  <a:srgbClr val="81C8BD"/>
                </a:solidFill>
              </a:rPr>
              <a:t>Concurrency  --  Single-threaded vs concurrent processing</a:t>
            </a:r>
          </a:p>
          <a:p>
            <a:pPr>
              <a:spcBef>
                <a:spcPts val="600"/>
              </a:spcBef>
            </a:pPr>
            <a:r>
              <a:rPr lang="en-US" sz="1800" dirty="0" smtClean="0">
                <a:solidFill>
                  <a:srgbClr val="81C8BD"/>
                </a:solidFill>
              </a:rPr>
              <a:t>Error detection mechanisms</a:t>
            </a:r>
          </a:p>
          <a:p>
            <a:pPr>
              <a:spcBef>
                <a:spcPts val="600"/>
              </a:spcBef>
            </a:pPr>
            <a:r>
              <a:rPr lang="en-US" sz="1800" dirty="0" smtClean="0">
                <a:solidFill>
                  <a:srgbClr val="81C8BD"/>
                </a:solidFill>
              </a:rPr>
              <a:t>Variable types</a:t>
            </a:r>
          </a:p>
          <a:p>
            <a:pPr>
              <a:spcBef>
                <a:spcPts val="600"/>
              </a:spcBef>
            </a:pPr>
            <a:r>
              <a:rPr lang="en-US" sz="1800" dirty="0" smtClean="0">
                <a:solidFill>
                  <a:srgbClr val="81C8BD"/>
                </a:solidFill>
              </a:rPr>
              <a:t>Language is Case-sensitive </a:t>
            </a:r>
            <a:r>
              <a:rPr lang="en-US" sz="1800" dirty="0">
                <a:solidFill>
                  <a:srgbClr val="81C8BD"/>
                </a:solidFill>
              </a:rPr>
              <a:t>/ </a:t>
            </a:r>
            <a:r>
              <a:rPr lang="en-US" sz="1800" dirty="0" smtClean="0">
                <a:solidFill>
                  <a:srgbClr val="81C8BD"/>
                </a:solidFill>
              </a:rPr>
              <a:t>Case-insensitive  -  </a:t>
            </a:r>
            <a:r>
              <a:rPr lang="en-US" sz="1800" dirty="0" smtClean="0">
                <a:solidFill>
                  <a:srgbClr val="0070C0"/>
                </a:solidFill>
              </a:rPr>
              <a:t>Perhaps ALL modern languages are Case-sensitive</a:t>
            </a:r>
            <a:endParaRPr lang="en-US" sz="1800" dirty="0">
              <a:solidFill>
                <a:srgbClr val="0070C0"/>
              </a:solidFill>
            </a:endParaRPr>
          </a:p>
        </p:txBody>
      </p:sp>
      <p:sp>
        <p:nvSpPr>
          <p:cNvPr id="4" name="TextBox 3"/>
          <p:cNvSpPr txBox="1"/>
          <p:nvPr/>
        </p:nvSpPr>
        <p:spPr>
          <a:xfrm>
            <a:off x="8129016" y="2011680"/>
            <a:ext cx="3474720" cy="1477328"/>
          </a:xfrm>
          <a:prstGeom prst="rect">
            <a:avLst/>
          </a:prstGeom>
          <a:noFill/>
        </p:spPr>
        <p:txBody>
          <a:bodyPr wrap="square" rtlCol="0">
            <a:spAutoFit/>
          </a:bodyPr>
          <a:lstStyle/>
          <a:p>
            <a:r>
              <a:rPr lang="en-US" dirty="0"/>
              <a:t>v</a:t>
            </a:r>
            <a:r>
              <a:rPr lang="en-US" dirty="0" smtClean="0"/>
              <a:t>oid ourHumorForToday  ()  {</a:t>
            </a:r>
          </a:p>
          <a:p>
            <a:r>
              <a:rPr lang="en-US" dirty="0" smtClean="0"/>
              <a:t>         bMorning    =  True ;</a:t>
            </a:r>
          </a:p>
          <a:p>
            <a:r>
              <a:rPr lang="en-US" dirty="0" smtClean="0"/>
              <a:t>         bAfternoon =  False ;</a:t>
            </a:r>
          </a:p>
          <a:p>
            <a:r>
              <a:rPr lang="en-US" dirty="0" smtClean="0"/>
              <a:t>         bNoon         =  Maybe ;</a:t>
            </a:r>
          </a:p>
          <a:p>
            <a:r>
              <a:rPr lang="en-US" dirty="0"/>
              <a:t>}</a:t>
            </a: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16</a:t>
            </a:fld>
            <a:endParaRPr lang="en-US"/>
          </a:p>
        </p:txBody>
      </p:sp>
    </p:spTree>
    <p:extLst>
      <p:ext uri="{BB962C8B-B14F-4D97-AF65-F5344CB8AC3E}">
        <p14:creationId xmlns:p14="http://schemas.microsoft.com/office/powerpoint/2010/main" val="2897611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  -  1972  -  compiled   </a:t>
            </a:r>
            <a:r>
              <a:rPr lang="en-US" sz="2400" dirty="0" smtClean="0">
                <a:solidFill>
                  <a:srgbClr val="ECDA2D"/>
                </a:solidFill>
                <a:latin typeface="Bahnschrift SemiBold SemiConden" panose="020B0502040204020203" pitchFamily="34" charset="0"/>
              </a:rPr>
              <a:t>(#1 of 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C is a ubiquitous, omnipresent, </a:t>
            </a:r>
            <a:r>
              <a:rPr lang="en-US" sz="1600" dirty="0" smtClean="0">
                <a:solidFill>
                  <a:srgbClr val="00B050"/>
                </a:solidFill>
              </a:rPr>
              <a:t>mid-level</a:t>
            </a:r>
            <a:r>
              <a:rPr lang="en-US" sz="1600" dirty="0" smtClean="0">
                <a:solidFill>
                  <a:srgbClr val="81C8BD"/>
                </a:solidFill>
              </a:rPr>
              <a:t>, systems-oriented language</a:t>
            </a:r>
          </a:p>
          <a:p>
            <a:pPr marL="0" indent="0">
              <a:spcBef>
                <a:spcPts val="600"/>
              </a:spcBef>
              <a:buNone/>
            </a:pPr>
            <a:r>
              <a:rPr lang="en-US" sz="1600" dirty="0">
                <a:solidFill>
                  <a:srgbClr val="81C8BD"/>
                </a:solidFill>
              </a:rPr>
              <a:t>P</a:t>
            </a:r>
            <a:r>
              <a:rPr lang="en-US" sz="1600" dirty="0" smtClean="0">
                <a:solidFill>
                  <a:srgbClr val="81C8BD"/>
                </a:solidFill>
              </a:rPr>
              <a:t>roduces the </a:t>
            </a:r>
            <a:r>
              <a:rPr lang="en-US" sz="1600" dirty="0" smtClean="0">
                <a:solidFill>
                  <a:srgbClr val="00B050"/>
                </a:solidFill>
              </a:rPr>
              <a:t>fastest</a:t>
            </a:r>
            <a:r>
              <a:rPr lang="en-US" sz="1600" dirty="0" smtClean="0">
                <a:solidFill>
                  <a:srgbClr val="81C8BD"/>
                </a:solidFill>
              </a:rPr>
              <a:t> code outside of Assembly</a:t>
            </a:r>
          </a:p>
          <a:p>
            <a:pPr marL="0" indent="0">
              <a:spcBef>
                <a:spcPts val="600"/>
              </a:spcBef>
              <a:buNone/>
            </a:pPr>
            <a:r>
              <a:rPr lang="en-US" sz="1600" dirty="0" smtClean="0">
                <a:solidFill>
                  <a:srgbClr val="81C8BD"/>
                </a:solidFill>
              </a:rPr>
              <a:t>Compact, port-able, able to access </a:t>
            </a:r>
            <a:r>
              <a:rPr lang="en-US" sz="1600" dirty="0" err="1" smtClean="0">
                <a:solidFill>
                  <a:srgbClr val="81C8BD"/>
                </a:solidFill>
              </a:rPr>
              <a:t>HardWare</a:t>
            </a:r>
            <a:r>
              <a:rPr lang="en-US" sz="1600" dirty="0" smtClean="0">
                <a:solidFill>
                  <a:srgbClr val="81C8BD"/>
                </a:solidFill>
              </a:rPr>
              <a:t>  (pointers, pointer manipulation, inline Assembly)</a:t>
            </a:r>
          </a:p>
          <a:p>
            <a:pPr marL="0" indent="0">
              <a:spcBef>
                <a:spcPts val="600"/>
              </a:spcBef>
              <a:buNone/>
            </a:pPr>
            <a:r>
              <a:rPr lang="en-US" sz="1600" dirty="0" smtClean="0">
                <a:solidFill>
                  <a:srgbClr val="81C8BD"/>
                </a:solidFill>
              </a:rPr>
              <a:t>Gives power </a:t>
            </a:r>
            <a:r>
              <a:rPr lang="en-US" sz="1600" dirty="0" smtClean="0">
                <a:solidFill>
                  <a:srgbClr val="00B050"/>
                </a:solidFill>
              </a:rPr>
              <a:t>AND RESPONSIBILTY </a:t>
            </a:r>
            <a:r>
              <a:rPr lang="en-US" sz="1600" dirty="0" smtClean="0">
                <a:solidFill>
                  <a:srgbClr val="81C8BD"/>
                </a:solidFill>
              </a:rPr>
              <a:t>to programmer. </a:t>
            </a:r>
            <a:r>
              <a:rPr lang="en-US" sz="1600" dirty="0" smtClean="0">
                <a:solidFill>
                  <a:srgbClr val="00B050"/>
                </a:solidFill>
              </a:rPr>
              <a:t>NO BOUNDS CHECKING</a:t>
            </a:r>
            <a:r>
              <a:rPr lang="en-US" sz="1600" dirty="0" smtClean="0">
                <a:solidFill>
                  <a:srgbClr val="81C8BD"/>
                </a:solidFill>
              </a:rPr>
              <a:t>. Can overrun variables; </a:t>
            </a:r>
            <a:r>
              <a:rPr lang="en-US" sz="1600" dirty="0">
                <a:solidFill>
                  <a:srgbClr val="81C8BD"/>
                </a:solidFill>
              </a:rPr>
              <a:t>C</a:t>
            </a:r>
            <a:r>
              <a:rPr lang="en-US" sz="1600" dirty="0" smtClean="0">
                <a:solidFill>
                  <a:srgbClr val="81C8BD"/>
                </a:solidFill>
              </a:rPr>
              <a:t> </a:t>
            </a:r>
            <a:r>
              <a:rPr lang="en-US" sz="1600" dirty="0" smtClean="0">
                <a:solidFill>
                  <a:srgbClr val="00B050"/>
                </a:solidFill>
              </a:rPr>
              <a:t>does not check length </a:t>
            </a:r>
          </a:p>
          <a:p>
            <a:pPr marL="0" indent="0">
              <a:spcBef>
                <a:spcPts val="600"/>
              </a:spcBef>
              <a:buNone/>
            </a:pPr>
            <a:r>
              <a:rPr lang="en-US" sz="1600" dirty="0" smtClean="0">
                <a:solidFill>
                  <a:srgbClr val="81C8BD"/>
                </a:solidFill>
              </a:rPr>
              <a:t>Operating systems and most language compilers are written in C and/or C++</a:t>
            </a:r>
          </a:p>
          <a:p>
            <a:pPr marL="0" indent="0">
              <a:spcBef>
                <a:spcPts val="600"/>
              </a:spcBef>
              <a:buNone/>
            </a:pPr>
            <a:r>
              <a:rPr lang="en-US" sz="1600" dirty="0" smtClean="0">
                <a:solidFill>
                  <a:srgbClr val="81C8BD"/>
                </a:solidFill>
              </a:rPr>
              <a:t>PL/1 influenced C</a:t>
            </a:r>
          </a:p>
          <a:p>
            <a:pPr marL="0" indent="0">
              <a:spcBef>
                <a:spcPts val="600"/>
              </a:spcBef>
              <a:buNone/>
            </a:pPr>
            <a:r>
              <a:rPr lang="en-US" sz="1600" dirty="0" smtClean="0">
                <a:solidFill>
                  <a:srgbClr val="81C8BD"/>
                </a:solidFill>
              </a:rPr>
              <a:t>The C Library (</a:t>
            </a:r>
            <a:r>
              <a:rPr lang="en-US" sz="1600" dirty="0" err="1" smtClean="0">
                <a:solidFill>
                  <a:srgbClr val="81C8BD"/>
                </a:solidFill>
              </a:rPr>
              <a:t>libc</a:t>
            </a:r>
            <a:r>
              <a:rPr lang="en-US" sz="1600" dirty="0" smtClean="0">
                <a:solidFill>
                  <a:srgbClr val="81C8BD"/>
                </a:solidFill>
              </a:rPr>
              <a:t> / </a:t>
            </a:r>
            <a:r>
              <a:rPr lang="en-US" sz="1600" dirty="0" err="1" smtClean="0">
                <a:solidFill>
                  <a:srgbClr val="81C8BD"/>
                </a:solidFill>
              </a:rPr>
              <a:t>glibc</a:t>
            </a:r>
            <a:r>
              <a:rPr lang="en-US" sz="1600" dirty="0" smtClean="0">
                <a:solidFill>
                  <a:srgbClr val="81C8BD"/>
                </a:solidFill>
              </a:rPr>
              <a:t>) has similarities to Linux system calls</a:t>
            </a:r>
          </a:p>
          <a:p>
            <a:pPr marL="0" indent="0">
              <a:spcBef>
                <a:spcPts val="600"/>
              </a:spcBef>
              <a:buNone/>
            </a:pPr>
            <a:r>
              <a:rPr lang="en-US" sz="1600" dirty="0" err="1">
                <a:solidFill>
                  <a:srgbClr val="81C8BD"/>
                </a:solidFill>
              </a:rPr>
              <a:t>l</a:t>
            </a:r>
            <a:r>
              <a:rPr lang="en-US" sz="1600" dirty="0" err="1" smtClean="0">
                <a:solidFill>
                  <a:srgbClr val="81C8BD"/>
                </a:solidFill>
              </a:rPr>
              <a:t>ibc</a:t>
            </a:r>
            <a:r>
              <a:rPr lang="en-US" sz="1600" dirty="0" smtClean="0">
                <a:solidFill>
                  <a:srgbClr val="81C8BD"/>
                </a:solidFill>
              </a:rPr>
              <a:t>, when printing with buffered I/O, can run faster than handwritten Assembly that does not perform buffering</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hello_c.c</a:t>
            </a:r>
            <a:r>
              <a:rPr lang="en-US" sz="1600" dirty="0" smtClean="0">
                <a:solidFill>
                  <a:srgbClr val="F8A28B"/>
                </a:solidFill>
              </a:rPr>
              <a:t>    */         // also a comment</a:t>
            </a:r>
          </a:p>
          <a:p>
            <a:pPr marL="0" indent="0">
              <a:spcBef>
                <a:spcPts val="0"/>
              </a:spcBef>
              <a:buNone/>
            </a:pPr>
            <a:r>
              <a:rPr lang="en-US" sz="1600" dirty="0" smtClean="0">
                <a:solidFill>
                  <a:srgbClr val="F8A28B"/>
                </a:solidFill>
              </a:rPr>
              <a:t>// compile with: </a:t>
            </a:r>
            <a:r>
              <a:rPr lang="en-US" sz="1600" dirty="0" err="1" smtClean="0">
                <a:solidFill>
                  <a:srgbClr val="F8A28B"/>
                </a:solidFill>
              </a:rPr>
              <a:t>gcc</a:t>
            </a:r>
            <a:r>
              <a:rPr lang="en-US" sz="1600" dirty="0" smtClean="0">
                <a:solidFill>
                  <a:srgbClr val="F8A28B"/>
                </a:solidFill>
              </a:rPr>
              <a:t> </a:t>
            </a:r>
            <a:r>
              <a:rPr lang="en-US" sz="1600" dirty="0" err="1" smtClean="0">
                <a:solidFill>
                  <a:srgbClr val="F8A28B"/>
                </a:solidFill>
              </a:rPr>
              <a:t>hello_c.c</a:t>
            </a:r>
            <a:r>
              <a:rPr lang="en-US" sz="1600" dirty="0" smtClean="0">
                <a:solidFill>
                  <a:srgbClr val="F8A28B"/>
                </a:solidFill>
              </a:rPr>
              <a:t> -o </a:t>
            </a:r>
            <a:r>
              <a:rPr lang="en-US" sz="1600" dirty="0" err="1" smtClean="0">
                <a:solidFill>
                  <a:srgbClr val="F8A28B"/>
                </a:solidFill>
              </a:rPr>
              <a:t>hello_c</a:t>
            </a:r>
            <a:endParaRPr lang="en-US" sz="1600" dirty="0" smtClean="0">
              <a:solidFill>
                <a:srgbClr val="F8A28B"/>
              </a:solidFill>
            </a:endParaRPr>
          </a:p>
          <a:p>
            <a:pPr marL="0" indent="0">
              <a:spcBef>
                <a:spcPts val="0"/>
              </a:spcBef>
              <a:buNone/>
            </a:pPr>
            <a:endParaRPr lang="en-US" sz="1600" dirty="0" smtClean="0"/>
          </a:p>
          <a:p>
            <a:pPr marL="0" indent="0">
              <a:spcBef>
                <a:spcPts val="0"/>
              </a:spcBef>
              <a:buNone/>
            </a:pPr>
            <a:r>
              <a:rPr lang="en-US" sz="1600" b="1" dirty="0" smtClean="0">
                <a:solidFill>
                  <a:srgbClr val="00B050"/>
                </a:solidFill>
              </a:rPr>
              <a:t>#include &lt;</a:t>
            </a:r>
            <a:r>
              <a:rPr lang="en-US" sz="1600" b="1" dirty="0" err="1" smtClean="0">
                <a:solidFill>
                  <a:srgbClr val="00B050"/>
                </a:solidFill>
              </a:rPr>
              <a:t>stdio.h</a:t>
            </a:r>
            <a:r>
              <a:rPr lang="en-US" sz="1600" b="1" dirty="0" smtClean="0">
                <a:solidFill>
                  <a:srgbClr val="00B050"/>
                </a:solidFill>
              </a:rPr>
              <a:t>&gt;</a:t>
            </a:r>
          </a:p>
          <a:p>
            <a:pPr marL="0" indent="0">
              <a:spcBef>
                <a:spcPts val="0"/>
              </a:spcBef>
              <a:buNone/>
            </a:pPr>
            <a:r>
              <a:rPr lang="en-US" sz="1600" dirty="0" err="1" smtClean="0">
                <a:solidFill>
                  <a:srgbClr val="F8A28B"/>
                </a:solidFill>
              </a:rPr>
              <a:t>int</a:t>
            </a:r>
            <a:r>
              <a:rPr lang="en-US" sz="1600" dirty="0" smtClean="0">
                <a:solidFill>
                  <a:srgbClr val="F8A28B"/>
                </a:solidFill>
              </a:rPr>
              <a:t> </a:t>
            </a:r>
            <a:r>
              <a:rPr lang="en-US" sz="1600" b="1" dirty="0" smtClean="0">
                <a:solidFill>
                  <a:srgbClr val="00B050"/>
                </a:solidFill>
              </a:rPr>
              <a:t>main ()</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a:t>
            </a:r>
            <a:r>
              <a:rPr lang="en-US" sz="1600" dirty="0" err="1" smtClean="0">
                <a:solidFill>
                  <a:srgbClr val="F8A28B"/>
                </a:solidFill>
              </a:rPr>
              <a:t>printf</a:t>
            </a:r>
            <a:r>
              <a:rPr lang="en-US" sz="1600" dirty="0" smtClean="0">
                <a:solidFill>
                  <a:srgbClr val="F8A28B"/>
                </a:solidFill>
              </a:rPr>
              <a:t> ("Hello, World! \n");</a:t>
            </a:r>
          </a:p>
          <a:p>
            <a:pPr marL="0" indent="0">
              <a:spcBef>
                <a:spcPts val="0"/>
              </a:spcBef>
              <a:buNone/>
            </a:pPr>
            <a:r>
              <a:rPr lang="en-US" sz="16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235" y="4159086"/>
            <a:ext cx="1621287" cy="227741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17</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3412" y="4691174"/>
            <a:ext cx="1397747" cy="1572465"/>
          </a:xfrm>
          <a:prstGeom prst="rect">
            <a:avLst/>
          </a:prstGeom>
        </p:spPr>
      </p:pic>
    </p:spTree>
    <p:extLst>
      <p:ext uri="{BB962C8B-B14F-4D97-AF65-F5344CB8AC3E}">
        <p14:creationId xmlns:p14="http://schemas.microsoft.com/office/powerpoint/2010/main" val="4251479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solidFill>
                  <a:srgbClr val="00B050"/>
                </a:solidFill>
              </a:rPr>
              <a:t>24 kB</a:t>
            </a:r>
          </a:p>
          <a:p>
            <a:r>
              <a:rPr lang="en-US" dirty="0" smtClean="0"/>
              <a:t>OO </a:t>
            </a:r>
            <a:r>
              <a:rPr lang="en-US" dirty="0"/>
              <a:t>Model: </a:t>
            </a:r>
            <a:r>
              <a:rPr lang="en-US" dirty="0" smtClean="0">
                <a:solidFill>
                  <a:srgbClr val="00B050"/>
                </a:solidFill>
              </a:rPr>
              <a:t>None</a:t>
            </a:r>
            <a:endParaRPr lang="en-US" dirty="0">
              <a:solidFill>
                <a:srgbClr val="00B050"/>
              </a:solidFill>
            </a:endParaRPr>
          </a:p>
          <a:p>
            <a:r>
              <a:rPr lang="en-US" dirty="0" smtClean="0"/>
              <a:t>Semi-colon </a:t>
            </a:r>
            <a:r>
              <a:rPr lang="en-US" dirty="0"/>
              <a:t>requirements as </a:t>
            </a:r>
            <a:r>
              <a:rPr lang="en-US" dirty="0" err="1" smtClean="0"/>
              <a:t>stmt</a:t>
            </a:r>
            <a:r>
              <a:rPr lang="en-US" dirty="0" smtClean="0"/>
              <a:t> terminator: </a:t>
            </a:r>
            <a:r>
              <a:rPr lang="en-US" dirty="0" smtClean="0">
                <a:solidFill>
                  <a:srgbClr val="00B050"/>
                </a:solidFill>
              </a:rPr>
              <a:t>Required</a:t>
            </a:r>
            <a:endParaRPr lang="en-US" dirty="0">
              <a:solidFill>
                <a:srgbClr val="00B050"/>
              </a:solidFill>
            </a:endParaRPr>
          </a:p>
          <a:p>
            <a:pPr marL="0" indent="0">
              <a:buNone/>
            </a:pPr>
            <a:endParaRPr lang="en-US" dirty="0"/>
          </a:p>
          <a:p>
            <a:r>
              <a:rPr lang="en-US" dirty="0"/>
              <a:t>Safer input into String objects; or routines that limit input: </a:t>
            </a:r>
            <a:r>
              <a:rPr lang="en-US" dirty="0" smtClean="0"/>
              <a:t>No</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N/A</a:t>
            </a:r>
            <a:endParaRPr lang="en-US" dirty="0"/>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a:solidFill>
                  <a:srgbClr val="00B050"/>
                </a:solidFill>
              </a:rPr>
              <a:t>6 out of </a:t>
            </a:r>
            <a:r>
              <a:rPr lang="en-US" b="1" dirty="0" smtClean="0">
                <a:solidFill>
                  <a:srgbClr val="00B050"/>
                </a:solidFill>
              </a:rPr>
              <a:t>10</a:t>
            </a:r>
            <a:endParaRPr lang="en-US" b="1" dirty="0">
              <a:solidFill>
                <a:srgbClr val="00B050"/>
              </a:solidFill>
            </a:endParaRPr>
          </a:p>
          <a:p>
            <a:r>
              <a:rPr lang="en-US" dirty="0" smtClean="0"/>
              <a:t>Language website: Search: C programming language</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Kore, </a:t>
            </a:r>
            <a:r>
              <a:rPr lang="en-US" dirty="0" err="1"/>
              <a:t>Vely</a:t>
            </a:r>
            <a:r>
              <a:rPr lang="en-US" dirty="0"/>
              <a:t>, facil.io</a:t>
            </a:r>
          </a:p>
          <a:p>
            <a:r>
              <a:rPr lang="en-US" dirty="0"/>
              <a:t>Variable types: </a:t>
            </a:r>
            <a:r>
              <a:rPr lang="en-US" dirty="0" smtClean="0">
                <a:solidFill>
                  <a:srgbClr val="00B050"/>
                </a:solidFill>
              </a:rPr>
              <a:t>Integers (diff sizes, signed/unsigned), Floats, Char arrays</a:t>
            </a:r>
            <a:r>
              <a:rPr lang="en-US" dirty="0" smtClean="0"/>
              <a:t>, no </a:t>
            </a:r>
            <a:r>
              <a:rPr lang="en-US" dirty="0" err="1" smtClean="0">
                <a:solidFill>
                  <a:srgbClr val="00B050"/>
                </a:solidFill>
              </a:rPr>
              <a:t>booleans</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dirty="0">
                <a:solidFill>
                  <a:srgbClr val="00B050"/>
                </a:solidFill>
              </a:rPr>
              <a:t>Yes</a:t>
            </a:r>
          </a:p>
          <a:p>
            <a:r>
              <a:rPr lang="en-US" dirty="0" smtClean="0"/>
              <a:t>Error </a:t>
            </a:r>
            <a:r>
              <a:rPr lang="en-US" dirty="0"/>
              <a:t>detection mechanism: </a:t>
            </a:r>
            <a:r>
              <a:rPr lang="en-US" dirty="0" smtClean="0">
                <a:solidFill>
                  <a:srgbClr val="00B050"/>
                </a:solidFill>
              </a:rPr>
              <a:t>None. Check the return value of a function call</a:t>
            </a:r>
          </a:p>
          <a:p>
            <a:r>
              <a:rPr lang="en-US" dirty="0" smtClean="0"/>
              <a:t>Program </a:t>
            </a:r>
            <a:r>
              <a:rPr lang="en-US" dirty="0"/>
              <a:t>behavior on Invalid File I/O: </a:t>
            </a:r>
            <a:r>
              <a:rPr lang="en-US" dirty="0">
                <a:solidFill>
                  <a:srgbClr val="00B050"/>
                </a:solidFill>
              </a:rPr>
              <a:t>Continue</a:t>
            </a:r>
          </a:p>
          <a:p>
            <a:r>
              <a:rPr lang="en-US" dirty="0" smtClean="0"/>
              <a:t>Pointer </a:t>
            </a:r>
            <a:r>
              <a:rPr lang="en-US" dirty="0"/>
              <a:t>safe: </a:t>
            </a:r>
            <a:r>
              <a:rPr lang="en-US" dirty="0" smtClean="0">
                <a:solidFill>
                  <a:srgbClr val="00B050"/>
                </a:solidFill>
              </a:rPr>
              <a:t>No</a:t>
            </a:r>
            <a:endParaRPr lang="en-US" dirty="0">
              <a:solidFill>
                <a:srgbClr val="00B050"/>
              </a:solidFill>
            </a:endParaRPr>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Several times per year for most compilers. </a:t>
            </a:r>
            <a:r>
              <a:rPr lang="en-US" dirty="0" err="1" smtClean="0"/>
              <a:t>glibc</a:t>
            </a:r>
            <a:r>
              <a:rPr lang="en-US" dirty="0" smtClean="0"/>
              <a:t> (GNU C library) every 6 months. C17 standard on June 2018. C23 due in 2024;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18</a:t>
            </a:fld>
            <a:endParaRPr lang="en-US"/>
          </a:p>
        </p:txBody>
      </p:sp>
    </p:spTree>
    <p:extLst>
      <p:ext uri="{BB962C8B-B14F-4D97-AF65-F5344CB8AC3E}">
        <p14:creationId xmlns:p14="http://schemas.microsoft.com/office/powerpoint/2010/main" val="1793089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1985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31207"/>
          </a:xfrm>
        </p:spPr>
        <p:txBody>
          <a:bodyPr>
            <a:noAutofit/>
          </a:bodyPr>
          <a:lstStyle/>
          <a:p>
            <a:pPr marL="0" indent="0">
              <a:spcBef>
                <a:spcPts val="600"/>
              </a:spcBef>
              <a:buNone/>
            </a:pPr>
            <a:r>
              <a:rPr lang="en-US" sz="1500" dirty="0" smtClean="0">
                <a:solidFill>
                  <a:srgbClr val="81C8BD"/>
                </a:solidFill>
              </a:rPr>
              <a:t>Originally named C With </a:t>
            </a:r>
            <a:r>
              <a:rPr lang="en-US" sz="1500" dirty="0">
                <a:solidFill>
                  <a:srgbClr val="81C8BD"/>
                </a:solidFill>
              </a:rPr>
              <a:t>Classes. Extended C with OO and numerous other </a:t>
            </a:r>
            <a:r>
              <a:rPr lang="en-US" sz="1500" dirty="0" smtClean="0">
                <a:solidFill>
                  <a:srgbClr val="81C8BD"/>
                </a:solidFill>
              </a:rPr>
              <a:t>features</a:t>
            </a:r>
          </a:p>
          <a:p>
            <a:pPr marL="0" indent="0">
              <a:spcBef>
                <a:spcPts val="600"/>
              </a:spcBef>
              <a:buNone/>
            </a:pPr>
            <a:r>
              <a:rPr lang="en-US" sz="1500" dirty="0">
                <a:solidFill>
                  <a:srgbClr val="81C8BD"/>
                </a:solidFill>
              </a:rPr>
              <a:t>Very complex language, Extensive standard library, Extensible framework with Standard Template Library (STL)</a:t>
            </a:r>
          </a:p>
          <a:p>
            <a:pPr marL="0" indent="0">
              <a:spcBef>
                <a:spcPts val="600"/>
              </a:spcBef>
              <a:buNone/>
            </a:pPr>
            <a:r>
              <a:rPr lang="en-US" sz="1500" dirty="0">
                <a:solidFill>
                  <a:srgbClr val="81C8BD"/>
                </a:solidFill>
              </a:rPr>
              <a:t>Most games and game engines are written in C++</a:t>
            </a:r>
          </a:p>
          <a:p>
            <a:pPr marL="0" indent="0">
              <a:spcBef>
                <a:spcPts val="600"/>
              </a:spcBef>
              <a:buNone/>
            </a:pPr>
            <a:r>
              <a:rPr lang="en-US" sz="1500" dirty="0" smtClean="0">
                <a:solidFill>
                  <a:srgbClr val="81C8BD"/>
                </a:solidFill>
              </a:rPr>
              <a:t>Many </a:t>
            </a:r>
            <a:r>
              <a:rPr lang="en-US" sz="1500" dirty="0">
                <a:solidFill>
                  <a:srgbClr val="81C8BD"/>
                </a:solidFill>
              </a:rPr>
              <a:t>modern-day language features appear to come from C++: Objects / Classes / Methods, Generics, Templates, Constructors, Lambdas, Namespaces, References, Semantics</a:t>
            </a:r>
          </a:p>
          <a:p>
            <a:pPr marL="0" indent="0">
              <a:spcBef>
                <a:spcPts val="600"/>
              </a:spcBef>
              <a:buNone/>
            </a:pPr>
            <a:r>
              <a:rPr lang="en-US" sz="1500" dirty="0">
                <a:solidFill>
                  <a:srgbClr val="81C8BD"/>
                </a:solidFill>
              </a:rPr>
              <a:t>Multiple ways to do a task in C++; Additionally, there is the C-style of </a:t>
            </a:r>
            <a:r>
              <a:rPr lang="en-US" sz="1500" dirty="0" smtClean="0">
                <a:solidFill>
                  <a:srgbClr val="81C8BD"/>
                </a:solidFill>
              </a:rPr>
              <a:t>programming. </a:t>
            </a:r>
            <a:r>
              <a:rPr lang="en-US" sz="1500" dirty="0" smtClean="0">
                <a:solidFill>
                  <a:srgbClr val="00B050"/>
                </a:solidFill>
              </a:rPr>
              <a:t>C++ should compile any C program</a:t>
            </a:r>
            <a:endParaRPr lang="en-US" sz="1500" dirty="0">
              <a:solidFill>
                <a:srgbClr val="00B050"/>
              </a:solidFill>
            </a:endParaRPr>
          </a:p>
          <a:p>
            <a:pPr marL="0" indent="0">
              <a:spcBef>
                <a:spcPts val="600"/>
              </a:spcBef>
              <a:buNone/>
            </a:pPr>
            <a:r>
              <a:rPr lang="en-US" sz="1500" dirty="0">
                <a:solidFill>
                  <a:srgbClr val="81C8BD"/>
                </a:solidFill>
              </a:rPr>
              <a:t>C++ techniques expand / extend with C++14, C++17, C++20.  C++ appears to undergo extensive changes in new versions</a:t>
            </a:r>
          </a:p>
          <a:p>
            <a:pPr marL="0" indent="0">
              <a:spcBef>
                <a:spcPts val="600"/>
              </a:spcBef>
              <a:buNone/>
            </a:pPr>
            <a:r>
              <a:rPr lang="en-US" sz="1500" dirty="0" smtClean="0">
                <a:solidFill>
                  <a:srgbClr val="81C8BD"/>
                </a:solidFill>
              </a:rPr>
              <a:t>In early years, language incompatibilities existed in different C++ implementations.  C++98 received ISO standardization but Standard Template Library feature was incompatible with GNU and Microsoft compilers.  Eventually Microsoft and GNU had to rewrite their compilers. Changes were made to Linux kernel (written in </a:t>
            </a:r>
            <a:r>
              <a:rPr lang="en-US" sz="1500" dirty="0" smtClean="0">
                <a:solidFill>
                  <a:srgbClr val="C00000"/>
                </a:solidFill>
              </a:rPr>
              <a:t>C</a:t>
            </a:r>
            <a:r>
              <a:rPr lang="en-US" sz="1500" dirty="0" smtClean="0">
                <a:solidFill>
                  <a:srgbClr val="81C8BD"/>
                </a:solidFill>
              </a:rPr>
              <a:t>) because </a:t>
            </a:r>
            <a:r>
              <a:rPr lang="en-US" sz="1500" b="1" dirty="0" smtClean="0">
                <a:solidFill>
                  <a:srgbClr val="00B050"/>
                </a:solidFill>
              </a:rPr>
              <a:t>C++ </a:t>
            </a:r>
            <a:r>
              <a:rPr lang="en-US" sz="1500" dirty="0" smtClean="0">
                <a:solidFill>
                  <a:srgbClr val="81C8BD"/>
                </a:solidFill>
              </a:rPr>
              <a:t>couldn't compile it</a:t>
            </a:r>
          </a:p>
          <a:p>
            <a:pPr marL="0" indent="0">
              <a:spcBef>
                <a:spcPts val="600"/>
              </a:spcBef>
              <a:buNone/>
            </a:pPr>
            <a:r>
              <a:rPr lang="en-US" sz="1500" dirty="0" smtClean="0">
                <a:solidFill>
                  <a:srgbClr val="81C8BD"/>
                </a:solidFill>
              </a:rPr>
              <a:t>Linus Torvalds is not keen on having C++ code added to Linux kernel</a:t>
            </a:r>
          </a:p>
          <a:p>
            <a:pPr marL="0" indent="0">
              <a:spcBef>
                <a:spcPts val="0"/>
              </a:spcBef>
              <a:buNone/>
            </a:pPr>
            <a:endParaRPr lang="en-US" sz="1500" dirty="0">
              <a:solidFill>
                <a:srgbClr val="81C8BD"/>
              </a:solidFill>
            </a:endParaRPr>
          </a:p>
          <a:p>
            <a:pPr marL="0" indent="0">
              <a:spcBef>
                <a:spcPts val="0"/>
              </a:spcBef>
              <a:buNone/>
            </a:pPr>
            <a:r>
              <a:rPr lang="en-US" sz="1500" dirty="0" smtClean="0">
                <a:solidFill>
                  <a:srgbClr val="F8A28B"/>
                </a:solidFill>
              </a:rPr>
              <a:t>// a comment - hello_c.cpp          /* another comment - hello_c.cpp  */</a:t>
            </a:r>
          </a:p>
          <a:p>
            <a:pPr marL="0" indent="0">
              <a:spcBef>
                <a:spcPts val="0"/>
              </a:spcBef>
              <a:buNone/>
            </a:pPr>
            <a:r>
              <a:rPr lang="en-US" sz="1500" dirty="0" smtClean="0">
                <a:solidFill>
                  <a:srgbClr val="F8A28B"/>
                </a:solidFill>
              </a:rPr>
              <a:t>// compile with: g++ hello_cpp.cpp -o </a:t>
            </a:r>
            <a:r>
              <a:rPr lang="en-US" sz="1500" dirty="0" err="1" smtClean="0">
                <a:solidFill>
                  <a:srgbClr val="F8A28B"/>
                </a:solidFill>
              </a:rPr>
              <a:t>hello_cpp</a:t>
            </a:r>
            <a:endParaRPr lang="en-US" sz="1500" dirty="0" smtClean="0">
              <a:solidFill>
                <a:srgbClr val="F8A28B"/>
              </a:solidFill>
            </a:endParaRPr>
          </a:p>
          <a:p>
            <a:pPr marL="0" indent="0">
              <a:spcBef>
                <a:spcPts val="0"/>
              </a:spcBef>
              <a:buNone/>
            </a:pPr>
            <a:r>
              <a:rPr lang="en-US" sz="1500" dirty="0" smtClean="0">
                <a:solidFill>
                  <a:srgbClr val="F8A28B"/>
                </a:solidFill>
              </a:rPr>
              <a:t>#include &lt;</a:t>
            </a:r>
            <a:r>
              <a:rPr lang="en-US" sz="1500" dirty="0" err="1" smtClean="0">
                <a:solidFill>
                  <a:srgbClr val="F8A28B"/>
                </a:solidFill>
              </a:rPr>
              <a:t>iostream</a:t>
            </a:r>
            <a:r>
              <a:rPr lang="en-US" sz="1500" dirty="0" smtClean="0">
                <a:solidFill>
                  <a:srgbClr val="F8A28B"/>
                </a:solidFill>
              </a:rPr>
              <a:t>&gt;</a:t>
            </a:r>
          </a:p>
          <a:p>
            <a:pPr marL="0" indent="0">
              <a:spcBef>
                <a:spcPts val="0"/>
              </a:spcBef>
              <a:buNone/>
            </a:pPr>
            <a:r>
              <a:rPr lang="en-US" sz="1500" dirty="0" smtClean="0">
                <a:solidFill>
                  <a:srgbClr val="F8A28B"/>
                </a:solidFill>
              </a:rPr>
              <a:t>using namespace </a:t>
            </a:r>
            <a:r>
              <a:rPr lang="en-US" sz="1500" dirty="0" err="1" smtClean="0">
                <a:solidFill>
                  <a:srgbClr val="F8A28B"/>
                </a:solidFill>
              </a:rPr>
              <a:t>std</a:t>
            </a:r>
            <a:r>
              <a:rPr lang="en-US" sz="1500" dirty="0" smtClean="0">
                <a:solidFill>
                  <a:srgbClr val="F8A28B"/>
                </a:solidFill>
              </a:rPr>
              <a:t>;</a:t>
            </a:r>
          </a:p>
          <a:p>
            <a:pPr marL="0" indent="0">
              <a:spcBef>
                <a:spcPts val="0"/>
              </a:spcBef>
              <a:buNone/>
            </a:pPr>
            <a:r>
              <a:rPr lang="en-US" sz="1500" dirty="0" err="1" smtClean="0">
                <a:solidFill>
                  <a:srgbClr val="F8A28B"/>
                </a:solidFill>
              </a:rPr>
              <a:t>int</a:t>
            </a:r>
            <a:r>
              <a:rPr lang="en-US" sz="1500" dirty="0" smtClean="0">
                <a:solidFill>
                  <a:srgbClr val="F8A28B"/>
                </a:solidFill>
              </a:rPr>
              <a:t> main ()</a:t>
            </a:r>
          </a:p>
          <a:p>
            <a:pPr marL="0" indent="0">
              <a:spcBef>
                <a:spcPts val="0"/>
              </a:spcBef>
              <a:buNone/>
            </a:pPr>
            <a:r>
              <a:rPr lang="en-US" sz="1500" dirty="0" smtClean="0">
                <a:solidFill>
                  <a:srgbClr val="F8A28B"/>
                </a:solidFill>
              </a:rPr>
              <a:t>{</a:t>
            </a:r>
          </a:p>
          <a:p>
            <a:pPr marL="0" indent="0">
              <a:spcBef>
                <a:spcPts val="0"/>
              </a:spcBef>
              <a:buNone/>
            </a:pPr>
            <a:r>
              <a:rPr lang="en-US" sz="1500" dirty="0" smtClean="0">
                <a:solidFill>
                  <a:srgbClr val="F8A28B"/>
                </a:solidFill>
              </a:rPr>
              <a:t>    </a:t>
            </a:r>
            <a:r>
              <a:rPr lang="en-US" sz="1500" dirty="0" err="1" smtClean="0">
                <a:solidFill>
                  <a:srgbClr val="F8A28B"/>
                </a:solidFill>
              </a:rPr>
              <a:t>cout</a:t>
            </a:r>
            <a:r>
              <a:rPr lang="en-US" sz="1500" dirty="0" smtClean="0">
                <a:solidFill>
                  <a:srgbClr val="F8A28B"/>
                </a:solidFill>
              </a:rPr>
              <a:t> &lt;&lt; "Hello, World!" &lt;&lt; </a:t>
            </a:r>
            <a:r>
              <a:rPr lang="en-US" sz="1500" dirty="0" err="1" smtClean="0">
                <a:solidFill>
                  <a:srgbClr val="F8A28B"/>
                </a:solidFill>
              </a:rPr>
              <a:t>endl</a:t>
            </a:r>
            <a:r>
              <a:rPr lang="en-US" sz="1500" dirty="0" smtClean="0">
                <a:solidFill>
                  <a:srgbClr val="F8A28B"/>
                </a:solidFill>
              </a:rPr>
              <a:t>;</a:t>
            </a:r>
          </a:p>
          <a:p>
            <a:pPr marL="0" indent="0">
              <a:spcBef>
                <a:spcPts val="0"/>
              </a:spcBef>
              <a:buNone/>
            </a:pPr>
            <a:r>
              <a:rPr lang="en-US" sz="15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603" y="4787075"/>
            <a:ext cx="1389279" cy="155886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19</a:t>
            </a:fld>
            <a:endParaRPr lang="en-US"/>
          </a:p>
        </p:txBody>
      </p:sp>
    </p:spTree>
    <p:extLst>
      <p:ext uri="{BB962C8B-B14F-4D97-AF65-F5344CB8AC3E}">
        <p14:creationId xmlns:p14="http://schemas.microsoft.com/office/powerpoint/2010/main" val="2802170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ECDA2D"/>
                </a:solidFill>
                <a:latin typeface="Bahnschrift SemiBold SemiConden" panose="020B0502040204020203" pitchFamily="34" charset="0"/>
              </a:rPr>
              <a:t>G-P Ls</a:t>
            </a:r>
            <a:r>
              <a:rPr lang="en-US" dirty="0" smtClean="0">
                <a:solidFill>
                  <a:srgbClr val="ECDA2D"/>
                </a:solidFill>
              </a:rPr>
              <a:t>: </a:t>
            </a:r>
            <a:r>
              <a:rPr lang="en-US" dirty="0" smtClean="0">
                <a:solidFill>
                  <a:srgbClr val="F8A28B"/>
                </a:solidFill>
              </a:rPr>
              <a:t>What Are Your </a:t>
            </a:r>
            <a:r>
              <a:rPr lang="en-US" i="1" dirty="0" smtClean="0">
                <a:solidFill>
                  <a:srgbClr val="F8A28B"/>
                </a:solidFill>
              </a:rPr>
              <a:t>Habits</a:t>
            </a:r>
            <a:r>
              <a:rPr lang="en-US" dirty="0" smtClean="0">
                <a:solidFill>
                  <a:srgbClr val="F8A28B"/>
                </a:solidFill>
              </a:rPr>
              <a:t>?? And Linux to USE them…</a:t>
            </a:r>
            <a:endParaRPr lang="en-US" dirty="0">
              <a:solidFill>
                <a:srgbClr val="F8A28B"/>
              </a:solidFill>
            </a:endParaRPr>
          </a:p>
        </p:txBody>
      </p:sp>
      <p:sp>
        <p:nvSpPr>
          <p:cNvPr id="3" name="Subtitle 2"/>
          <p:cNvSpPr>
            <a:spLocks noGrp="1"/>
          </p:cNvSpPr>
          <p:nvPr>
            <p:ph type="subTitle" idx="1"/>
          </p:nvPr>
        </p:nvSpPr>
        <p:spPr>
          <a:xfrm>
            <a:off x="1524000" y="3602038"/>
            <a:ext cx="9144000" cy="2167826"/>
          </a:xfrm>
        </p:spPr>
        <p:txBody>
          <a:bodyPr>
            <a:normAutofit lnSpcReduction="10000"/>
          </a:bodyPr>
          <a:lstStyle/>
          <a:p>
            <a:r>
              <a:rPr lang="en-US" sz="2800" dirty="0" smtClean="0">
                <a:solidFill>
                  <a:srgbClr val="81C8BD"/>
                </a:solidFill>
                <a:latin typeface="Times New Roman" panose="02020603050405020304" pitchFamily="18" charset="0"/>
                <a:cs typeface="Times New Roman" panose="02020603050405020304" pitchFamily="18" charset="0"/>
              </a:rPr>
              <a:t>RVA Linux Users Group</a:t>
            </a:r>
          </a:p>
          <a:p>
            <a:r>
              <a:rPr lang="en-US" dirty="0" smtClean="0">
                <a:latin typeface="Times New Roman" panose="02020603050405020304" pitchFamily="18" charset="0"/>
                <a:cs typeface="Times New Roman" panose="02020603050405020304" pitchFamily="18" charset="0"/>
              </a:rPr>
              <a:t>D.J. Davis</a:t>
            </a:r>
            <a:r>
              <a:rPr lang="en-US" dirty="0" smtClean="0">
                <a:solidFill>
                  <a:srgbClr val="686EA0"/>
                </a:solidFill>
                <a:latin typeface="Times New Roman" panose="02020603050405020304" pitchFamily="18" charset="0"/>
                <a:cs typeface="Times New Roman" panose="02020603050405020304" pitchFamily="18" charset="0"/>
              </a:rPr>
              <a:t>, A+, CISSP  </a:t>
            </a:r>
          </a:p>
          <a:p>
            <a:r>
              <a:rPr lang="en-US" dirty="0" smtClean="0">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686EA0"/>
                </a:solidFill>
                <a:latin typeface="Times New Roman" panose="02020603050405020304" pitchFamily="18" charset="0"/>
                <a:cs typeface="Times New Roman" panose="02020603050405020304" pitchFamily="18" charset="0"/>
              </a:rPr>
              <a:t>Defender</a:t>
            </a:r>
            <a:r>
              <a:rPr lang="en-US" dirty="0" smtClean="0">
                <a:latin typeface="Times New Roman" panose="02020603050405020304" pitchFamily="18" charset="0"/>
                <a:cs typeface="Times New Roman" panose="02020603050405020304" pitchFamily="18" charset="0"/>
              </a:rPr>
              <a:t>)</a:t>
            </a:r>
          </a:p>
          <a:p>
            <a:r>
              <a:rPr lang="en-US" dirty="0" smtClean="0">
                <a:solidFill>
                  <a:srgbClr val="686EA0"/>
                </a:solidFill>
                <a:latin typeface="Times New Roman" panose="02020603050405020304" pitchFamily="18" charset="0"/>
                <a:cs typeface="Times New Roman" panose="02020603050405020304" pitchFamily="18" charset="0"/>
              </a:rPr>
              <a:t>October 14, 2023</a:t>
            </a:r>
          </a:p>
          <a:p>
            <a:r>
              <a:rPr lang="en-US" sz="1900" dirty="0" smtClean="0">
                <a:solidFill>
                  <a:srgbClr val="686EA0"/>
                </a:solidFill>
                <a:latin typeface="Times New Roman" panose="02020603050405020304" pitchFamily="18" charset="0"/>
                <a:cs typeface="Times New Roman" panose="02020603050405020304" pitchFamily="18" charset="0"/>
              </a:rPr>
              <a:t>Version 1.0</a:t>
            </a:r>
            <a:endParaRPr lang="en-US" sz="1900" dirty="0">
              <a:solidFill>
                <a:srgbClr val="686EA0"/>
              </a:solidFill>
              <a:latin typeface="Times New Roman" panose="02020603050405020304" pitchFamily="18" charset="0"/>
              <a:cs typeface="Times New Roman" panose="02020603050405020304" pitchFamily="18" charset="0"/>
            </a:endParaRPr>
          </a:p>
          <a:p>
            <a:endParaRPr lang="en-US" dirty="0">
              <a:solidFill>
                <a:srgbClr val="81C8BD"/>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417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25 kB</a:t>
            </a:r>
            <a:endParaRPr lang="en-US" dirty="0"/>
          </a:p>
          <a:p>
            <a:endParaRPr lang="en-US" dirty="0" smtClean="0"/>
          </a:p>
          <a:p>
            <a:r>
              <a:rPr lang="en-US" dirty="0" smtClean="0"/>
              <a:t>OO </a:t>
            </a:r>
            <a:r>
              <a:rPr lang="en-US" dirty="0"/>
              <a:t>Model: </a:t>
            </a:r>
            <a:r>
              <a:rPr lang="en-US" b="1" dirty="0">
                <a:solidFill>
                  <a:srgbClr val="00B050"/>
                </a:solidFill>
              </a:rPr>
              <a:t>Yes; requires developer to manage lifetime of objects</a:t>
            </a:r>
          </a:p>
          <a:p>
            <a:r>
              <a:rPr lang="en-US" dirty="0" smtClean="0"/>
              <a:t>Semi-colon requirement </a:t>
            </a:r>
            <a:r>
              <a:rPr lang="en-US" dirty="0"/>
              <a:t>as </a:t>
            </a:r>
            <a:r>
              <a:rPr lang="en-US" dirty="0" err="1" smtClean="0"/>
              <a:t>stmt</a:t>
            </a:r>
            <a:r>
              <a:rPr lang="en-US" dirty="0" smtClean="0"/>
              <a:t> terminator: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b="1" dirty="0" smtClean="0">
                <a:solidFill>
                  <a:srgbClr val="00B050"/>
                </a:solidFill>
              </a:rPr>
              <a:t>No</a:t>
            </a:r>
            <a:endParaRPr lang="en-US" b="1" dirty="0">
              <a:solidFill>
                <a:srgbClr val="00B050"/>
              </a:solidFill>
            </a:endParaRPr>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smtClean="0">
                <a:solidFill>
                  <a:srgbClr val="00B050"/>
                </a:solidFill>
              </a:rPr>
              <a:t>10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isocpp.org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Boost, </a:t>
            </a:r>
            <a:r>
              <a:rPr lang="en-US" dirty="0" err="1"/>
              <a:t>CLang</a:t>
            </a:r>
            <a:r>
              <a:rPr lang="en-US" dirty="0"/>
              <a:t>, </a:t>
            </a:r>
            <a:r>
              <a:rPr lang="en-US" dirty="0" err="1"/>
              <a:t>Qt</a:t>
            </a:r>
            <a:r>
              <a:rPr lang="en-US" dirty="0"/>
              <a:t>, </a:t>
            </a:r>
            <a:r>
              <a:rPr lang="en-US" dirty="0" err="1"/>
              <a:t>Wt</a:t>
            </a:r>
            <a:endParaRPr lang="en-US" dirty="0"/>
          </a:p>
          <a:p>
            <a:r>
              <a:rPr lang="en-US" dirty="0"/>
              <a:t>Variable types: </a:t>
            </a:r>
            <a:r>
              <a:rPr lang="en-US" dirty="0" smtClean="0">
                <a:solidFill>
                  <a:srgbClr val="00B050"/>
                </a:solidFill>
              </a:rPr>
              <a:t>Integers (diff sizes, signed/unsigned), Floats, Char, String </a:t>
            </a:r>
            <a:r>
              <a:rPr lang="en-US" b="1" dirty="0" smtClean="0">
                <a:solidFill>
                  <a:srgbClr val="00B050"/>
                </a:solidFill>
              </a:rPr>
              <a:t>object</a:t>
            </a:r>
            <a:r>
              <a:rPr lang="en-US" dirty="0" smtClean="0">
                <a:solidFill>
                  <a:srgbClr val="00B050"/>
                </a:solidFill>
              </a:rPr>
              <a:t>,  </a:t>
            </a:r>
            <a:r>
              <a:rPr lang="en-US" b="1" dirty="0" smtClean="0">
                <a:solidFill>
                  <a:srgbClr val="00B050"/>
                </a:solidFill>
              </a:rPr>
              <a:t>Boolean</a:t>
            </a:r>
            <a:endParaRPr lang="en-US" b="1" dirty="0">
              <a:solidFill>
                <a:srgbClr val="00B050"/>
              </a:solidFill>
            </a:endParaRPr>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No</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a:t>
            </a:r>
            <a:r>
              <a:rPr lang="en-US" dirty="0"/>
              <a:t>: Several times per year for most </a:t>
            </a:r>
            <a:r>
              <a:rPr lang="en-US" dirty="0" smtClean="0"/>
              <a:t>compilers and for </a:t>
            </a:r>
            <a:r>
              <a:rPr lang="en-US" dirty="0" err="1" smtClean="0"/>
              <a:t>libc</a:t>
            </a:r>
            <a:r>
              <a:rPr lang="en-US" dirty="0" smtClean="0"/>
              <a:t>++ (C++ </a:t>
            </a:r>
            <a:r>
              <a:rPr lang="en-US" dirty="0"/>
              <a:t>library</a:t>
            </a:r>
            <a:r>
              <a:rPr lang="en-US" dirty="0" smtClean="0"/>
              <a:t>). C++20 </a:t>
            </a:r>
            <a:r>
              <a:rPr lang="en-US" dirty="0"/>
              <a:t>standard on </a:t>
            </a:r>
            <a:r>
              <a:rPr lang="en-US" dirty="0" smtClean="0"/>
              <a:t>December 2020. C++23 </a:t>
            </a:r>
            <a:r>
              <a:rPr lang="en-US" dirty="0"/>
              <a:t>due </a:t>
            </a:r>
            <a:r>
              <a:rPr lang="en-US" dirty="0" smtClean="0"/>
              <a:t>TBD;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20</a:t>
            </a:fld>
            <a:endParaRPr lang="en-US"/>
          </a:p>
        </p:txBody>
      </p:sp>
    </p:spTree>
    <p:extLst>
      <p:ext uri="{BB962C8B-B14F-4D97-AF65-F5344CB8AC3E}">
        <p14:creationId xmlns:p14="http://schemas.microsoft.com/office/powerpoint/2010/main" val="37457288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  -  1991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(#3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500" dirty="0" smtClean="0">
                <a:solidFill>
                  <a:srgbClr val="81C8BD"/>
                </a:solidFill>
              </a:rPr>
              <a:t>Easier language that has taken the role of BASIC as a “first” language  --  Widely used to learn programming</a:t>
            </a:r>
          </a:p>
          <a:p>
            <a:pPr marL="0" indent="0">
              <a:spcBef>
                <a:spcPts val="600"/>
              </a:spcBef>
              <a:buNone/>
            </a:pPr>
            <a:r>
              <a:rPr lang="en-US" sz="1500" dirty="0">
                <a:solidFill>
                  <a:srgbClr val="81C8BD"/>
                </a:solidFill>
              </a:rPr>
              <a:t>Used for applications, middleware, integration, </a:t>
            </a:r>
            <a:r>
              <a:rPr lang="en-US" sz="1500" dirty="0" smtClean="0">
                <a:solidFill>
                  <a:srgbClr val="81C8BD"/>
                </a:solidFill>
              </a:rPr>
              <a:t>data analytics, </a:t>
            </a:r>
            <a:r>
              <a:rPr lang="en-US" sz="1500" dirty="0">
                <a:solidFill>
                  <a:srgbClr val="81C8BD"/>
                </a:solidFill>
              </a:rPr>
              <a:t>ML/AI</a:t>
            </a:r>
          </a:p>
          <a:p>
            <a:pPr marL="0" indent="0">
              <a:spcBef>
                <a:spcPts val="600"/>
              </a:spcBef>
              <a:buNone/>
            </a:pPr>
            <a:r>
              <a:rPr lang="en-US" sz="1500" dirty="0">
                <a:solidFill>
                  <a:srgbClr val="81C8BD"/>
                </a:solidFill>
              </a:rPr>
              <a:t>Popularity/flexibility comes from lots of core and 3rd-party libraries that are invoked with "import“ statement</a:t>
            </a:r>
          </a:p>
          <a:p>
            <a:pPr marL="0" indent="0">
              <a:spcBef>
                <a:spcPts val="600"/>
              </a:spcBef>
              <a:buNone/>
            </a:pPr>
            <a:r>
              <a:rPr lang="en-US" sz="1500" dirty="0" smtClean="0">
                <a:solidFill>
                  <a:srgbClr val="81C8BD"/>
                </a:solidFill>
              </a:rPr>
              <a:t>Python interpreter has </a:t>
            </a:r>
            <a:r>
              <a:rPr lang="en-US" sz="1500" dirty="0">
                <a:solidFill>
                  <a:srgbClr val="81C8BD"/>
                </a:solidFill>
              </a:rPr>
              <a:t>built-in </a:t>
            </a:r>
            <a:r>
              <a:rPr lang="en-US" sz="1500" dirty="0" smtClean="0">
                <a:solidFill>
                  <a:srgbClr val="81C8BD"/>
                </a:solidFill>
              </a:rPr>
              <a:t>debugger (</a:t>
            </a:r>
            <a:r>
              <a:rPr lang="en-US" sz="1500" dirty="0" err="1" smtClean="0">
                <a:solidFill>
                  <a:srgbClr val="81C8BD"/>
                </a:solidFill>
              </a:rPr>
              <a:t>pdb</a:t>
            </a:r>
            <a:r>
              <a:rPr lang="en-US" sz="1500" dirty="0" smtClean="0">
                <a:solidFill>
                  <a:srgbClr val="81C8BD"/>
                </a:solidFill>
              </a:rPr>
              <a:t>)</a:t>
            </a:r>
            <a:endParaRPr lang="en-US" sz="1500" dirty="0">
              <a:solidFill>
                <a:srgbClr val="81C8BD"/>
              </a:solidFill>
            </a:endParaRPr>
          </a:p>
          <a:p>
            <a:pPr marL="0" indent="0">
              <a:spcBef>
                <a:spcPts val="600"/>
              </a:spcBef>
              <a:buNone/>
            </a:pPr>
            <a:r>
              <a:rPr lang="en-US" sz="1500" dirty="0" smtClean="0">
                <a:solidFill>
                  <a:srgbClr val="81C8BD"/>
                </a:solidFill>
              </a:rPr>
              <a:t>Python versions 2 and 3.  Use version 3. Quick way to tell…   v2:  print “Hi”   v3:  print (“Hi”)</a:t>
            </a:r>
          </a:p>
          <a:p>
            <a:pPr marL="0" indent="0">
              <a:spcBef>
                <a:spcPts val="600"/>
              </a:spcBef>
              <a:buNone/>
            </a:pPr>
            <a:r>
              <a:rPr lang="en-US" sz="1500" dirty="0">
                <a:solidFill>
                  <a:srgbClr val="81C8BD"/>
                </a:solidFill>
              </a:rPr>
              <a:t>For new/changed program, interpreter stores translated byte-code in hidden subdirectory  ( __</a:t>
            </a:r>
            <a:r>
              <a:rPr lang="en-US" sz="1500" dirty="0" err="1">
                <a:solidFill>
                  <a:srgbClr val="81C8BD"/>
                </a:solidFill>
              </a:rPr>
              <a:t>pycache</a:t>
            </a:r>
            <a:r>
              <a:rPr lang="en-US" sz="1500" dirty="0">
                <a:solidFill>
                  <a:srgbClr val="81C8BD"/>
                </a:solidFill>
              </a:rPr>
              <a:t>__ )</a:t>
            </a:r>
          </a:p>
          <a:p>
            <a:pPr marL="0" indent="0">
              <a:spcBef>
                <a:spcPts val="600"/>
              </a:spcBef>
              <a:buNone/>
            </a:pPr>
            <a:r>
              <a:rPr lang="en-US" sz="1500" dirty="0">
                <a:solidFill>
                  <a:srgbClr val="81C8BD"/>
                </a:solidFill>
              </a:rPr>
              <a:t>Indentation alignment rules can cause issues (one space too few/many and </a:t>
            </a:r>
            <a:r>
              <a:rPr lang="en-US" sz="1500" dirty="0" smtClean="0">
                <a:solidFill>
                  <a:srgbClr val="81C8BD"/>
                </a:solidFill>
              </a:rPr>
              <a:t>program </a:t>
            </a:r>
            <a:r>
              <a:rPr lang="en-US" sz="1500" dirty="0">
                <a:solidFill>
                  <a:srgbClr val="81C8BD"/>
                </a:solidFill>
              </a:rPr>
              <a:t>does not run)</a:t>
            </a:r>
          </a:p>
          <a:p>
            <a:pPr marL="0" indent="0">
              <a:spcBef>
                <a:spcPts val="600"/>
              </a:spcBef>
              <a:buNone/>
            </a:pPr>
            <a:r>
              <a:rPr lang="en-US" sz="1500" dirty="0">
                <a:solidFill>
                  <a:srgbClr val="81C8BD"/>
                </a:solidFill>
              </a:rPr>
              <a:t>Oddness in the way its coded; some from PEP</a:t>
            </a:r>
          </a:p>
          <a:p>
            <a:pPr marL="0" indent="0">
              <a:spcBef>
                <a:spcPts val="600"/>
              </a:spcBef>
              <a:buNone/>
            </a:pPr>
            <a:r>
              <a:rPr lang="en-US" sz="1500" dirty="0" smtClean="0">
                <a:solidFill>
                  <a:srgbClr val="81C8BD"/>
                </a:solidFill>
              </a:rPr>
              <a:t>Before </a:t>
            </a:r>
            <a:r>
              <a:rPr lang="en-US" sz="1500" dirty="0">
                <a:solidFill>
                  <a:srgbClr val="81C8BD"/>
                </a:solidFill>
              </a:rPr>
              <a:t>a function is called, the interpreter must have </a:t>
            </a:r>
            <a:r>
              <a:rPr lang="en-US" sz="1500" dirty="0" smtClean="0">
                <a:solidFill>
                  <a:srgbClr val="81C8BD"/>
                </a:solidFill>
              </a:rPr>
              <a:t>already </a:t>
            </a:r>
            <a:r>
              <a:rPr lang="en-US" sz="1500" dirty="0">
                <a:solidFill>
                  <a:srgbClr val="81C8BD"/>
                </a:solidFill>
              </a:rPr>
              <a:t>parsed the function. Generally, a line of code cannot call a function below it (but there is a caveat). Because of all this, the starting point of the program is generally at the BOTTOM </a:t>
            </a:r>
            <a:r>
              <a:rPr lang="en-US" sz="1500" dirty="0" smtClean="0">
                <a:solidFill>
                  <a:srgbClr val="81C8BD"/>
                </a:solidFill>
              </a:rPr>
              <a:t>of </a:t>
            </a:r>
            <a:r>
              <a:rPr lang="en-US" sz="1500" dirty="0">
                <a:solidFill>
                  <a:srgbClr val="81C8BD"/>
                </a:solidFill>
              </a:rPr>
              <a:t>a source </a:t>
            </a:r>
            <a:r>
              <a:rPr lang="en-US" sz="1500" dirty="0" smtClean="0">
                <a:solidFill>
                  <a:srgbClr val="81C8BD"/>
                </a:solidFill>
              </a:rPr>
              <a:t>file</a:t>
            </a:r>
          </a:p>
          <a:p>
            <a:pPr marL="0" indent="0">
              <a:spcBef>
                <a:spcPts val="600"/>
              </a:spcBef>
              <a:buNone/>
            </a:pPr>
            <a:r>
              <a:rPr lang="en-US" sz="1500" dirty="0" smtClean="0">
                <a:solidFill>
                  <a:srgbClr val="81C8BD"/>
                </a:solidFill>
              </a:rPr>
              <a:t>If a person gets access to a computer (esp. Linux) Python is more likely to be installed. Can’t run </a:t>
            </a:r>
            <a:r>
              <a:rPr lang="en-US" sz="1500" dirty="0" err="1" smtClean="0">
                <a:solidFill>
                  <a:srgbClr val="81C8BD"/>
                </a:solidFill>
              </a:rPr>
              <a:t>netcat</a:t>
            </a:r>
            <a:r>
              <a:rPr lang="en-US" sz="1500" dirty="0" smtClean="0">
                <a:solidFill>
                  <a:srgbClr val="81C8BD"/>
                </a:solidFill>
              </a:rPr>
              <a:t>?  Type in your own!</a:t>
            </a:r>
            <a:endParaRPr lang="en-US" sz="1500" dirty="0">
              <a:solidFill>
                <a:srgbClr val="81C8BD"/>
              </a:solidFill>
            </a:endParaRPr>
          </a:p>
          <a:p>
            <a:pPr marL="0" indent="0">
              <a:buNone/>
            </a:pPr>
            <a:endParaRPr lang="en-US" sz="800" dirty="0" smtClean="0">
              <a:solidFill>
                <a:srgbClr val="81C8BD"/>
              </a:solidFill>
            </a:endParaRPr>
          </a:p>
          <a:p>
            <a:pPr marL="0" indent="0">
              <a:spcBef>
                <a:spcPts val="0"/>
              </a:spcBef>
              <a:buNone/>
            </a:pPr>
            <a:r>
              <a:rPr lang="en-US" sz="1500" dirty="0" smtClean="0">
                <a:solidFill>
                  <a:srgbClr val="F8A28B"/>
                </a:solidFill>
              </a:rPr>
              <a:t>#!/</a:t>
            </a:r>
            <a:r>
              <a:rPr lang="en-US" sz="1500" dirty="0" err="1" smtClean="0">
                <a:solidFill>
                  <a:srgbClr val="F8A28B"/>
                </a:solidFill>
              </a:rPr>
              <a:t>usr</a:t>
            </a:r>
            <a:r>
              <a:rPr lang="en-US" sz="1500" dirty="0" smtClean="0">
                <a:solidFill>
                  <a:srgbClr val="F8A28B"/>
                </a:solidFill>
              </a:rPr>
              <a:t>/bin/python3</a:t>
            </a:r>
          </a:p>
          <a:p>
            <a:pPr marL="0" indent="0">
              <a:spcBef>
                <a:spcPts val="0"/>
              </a:spcBef>
              <a:buNone/>
            </a:pPr>
            <a:r>
              <a:rPr lang="en-US" sz="1500" dirty="0" smtClean="0">
                <a:solidFill>
                  <a:srgbClr val="F8A28B"/>
                </a:solidFill>
              </a:rPr>
              <a:t># (on Linux the previous line specifies the interpreter)</a:t>
            </a:r>
          </a:p>
          <a:p>
            <a:pPr marL="0" indent="0">
              <a:spcBef>
                <a:spcPts val="0"/>
              </a:spcBef>
              <a:buNone/>
            </a:pPr>
            <a:r>
              <a:rPr lang="en-US" sz="1500" dirty="0" smtClean="0">
                <a:solidFill>
                  <a:srgbClr val="F8A28B"/>
                </a:solidFill>
              </a:rPr>
              <a:t># a comment - hello_py.py</a:t>
            </a:r>
          </a:p>
          <a:p>
            <a:pPr marL="0" indent="0">
              <a:spcBef>
                <a:spcPts val="0"/>
              </a:spcBef>
              <a:buNone/>
            </a:pPr>
            <a:r>
              <a:rPr lang="en-US" sz="1500" dirty="0" smtClean="0">
                <a:solidFill>
                  <a:srgbClr val="F8A28B"/>
                </a:solidFill>
              </a:rPr>
              <a:t># To run on Linux:  ./hello_py.py</a:t>
            </a:r>
          </a:p>
          <a:p>
            <a:pPr marL="0" indent="0">
              <a:spcBef>
                <a:spcPts val="0"/>
              </a:spcBef>
              <a:buNone/>
            </a:pPr>
            <a:r>
              <a:rPr lang="en-US" sz="1500" dirty="0" smtClean="0">
                <a:solidFill>
                  <a:srgbClr val="F8A28B"/>
                </a:solidFill>
              </a:rPr>
              <a:t># To run on Windows and Linux:  python3 hello_py.py</a:t>
            </a:r>
          </a:p>
          <a:p>
            <a:pPr marL="0" indent="0">
              <a:spcBef>
                <a:spcPts val="0"/>
              </a:spcBef>
              <a:buNone/>
            </a:pPr>
            <a:r>
              <a:rPr lang="en-US" sz="1500" dirty="0" smtClean="0">
                <a:solidFill>
                  <a:srgbClr val="F8A28B"/>
                </a:solidFill>
              </a:rPr>
              <a:t>print ("Hello, World!")</a:t>
            </a:r>
          </a:p>
          <a:p>
            <a:pPr marL="0" indent="0">
              <a:buNone/>
            </a:pP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3424" y="4902454"/>
            <a:ext cx="1326680" cy="1453896"/>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21</a:t>
            </a:fld>
            <a:endParaRPr lang="en-US"/>
          </a:p>
        </p:txBody>
      </p:sp>
    </p:spTree>
    <p:extLst>
      <p:ext uri="{BB962C8B-B14F-4D97-AF65-F5344CB8AC3E}">
        <p14:creationId xmlns:p14="http://schemas.microsoft.com/office/powerpoint/2010/main" val="3935636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Python’s behaviors</a:t>
            </a:r>
            <a:r>
              <a:rPr lang="en-US" dirty="0" smtClean="0"/>
              <a:t>						(ref)</a:t>
            </a:r>
            <a:endParaRPr lang="en-US" dirty="0"/>
          </a:p>
        </p:txBody>
      </p:sp>
      <p:sp>
        <p:nvSpPr>
          <p:cNvPr id="5" name="Content Placeholder 4"/>
          <p:cNvSpPr>
            <a:spLocks noGrp="1"/>
          </p:cNvSpPr>
          <p:nvPr>
            <p:ph sz="half" idx="1"/>
          </p:nvPr>
        </p:nvSpPr>
        <p:spPr>
          <a:xfrm>
            <a:off x="838200" y="1825624"/>
            <a:ext cx="5181600" cy="4584320"/>
          </a:xfrm>
        </p:spPr>
        <p:txBody>
          <a:bodyPr>
            <a:normAutofit fontScale="55000" lnSpcReduction="20000"/>
          </a:bodyPr>
          <a:lstStyle/>
          <a:p>
            <a:r>
              <a:rPr lang="en-US" dirty="0"/>
              <a:t>Compiled </a:t>
            </a:r>
            <a:r>
              <a:rPr lang="en-US" dirty="0" err="1"/>
              <a:t>pgm</a:t>
            </a:r>
            <a:r>
              <a:rPr lang="en-US" dirty="0"/>
              <a:t> size for Hello World: </a:t>
            </a:r>
            <a:r>
              <a:rPr lang="en-US" dirty="0" smtClean="0"/>
              <a:t>n/a</a:t>
            </a:r>
          </a:p>
          <a:p>
            <a:r>
              <a:rPr lang="en-US" dirty="0" smtClean="0"/>
              <a:t>OO </a:t>
            </a:r>
            <a:r>
              <a:rPr lang="en-US" dirty="0"/>
              <a:t>Model: </a:t>
            </a:r>
            <a:r>
              <a:rPr lang="en-US" b="1" dirty="0" smtClean="0">
                <a:solidFill>
                  <a:srgbClr val="00B050"/>
                </a:solidFill>
              </a:rPr>
              <a:t>Yes, optional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No. Line break is </a:t>
            </a:r>
            <a:r>
              <a:rPr lang="en-US" b="1" dirty="0" err="1" smtClean="0">
                <a:solidFill>
                  <a:srgbClr val="00B050"/>
                </a:solidFill>
              </a:rPr>
              <a:t>stmt</a:t>
            </a:r>
            <a:r>
              <a:rPr lang="en-US" b="1" dirty="0" smtClean="0">
                <a:solidFill>
                  <a:srgbClr val="00B050"/>
                </a:solidFill>
              </a:rPr>
              <a:t> terminator</a:t>
            </a:r>
            <a:endParaRPr lang="en-US" dirty="0" smtClean="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err="1" smtClean="0"/>
              <a:t>Std</a:t>
            </a:r>
            <a:r>
              <a:rPr lang="en-US" dirty="0" smtClean="0"/>
              <a:t> </a:t>
            </a:r>
            <a:r>
              <a:rPr lang="en-US" dirty="0"/>
              <a:t>lib has Threading modules; Global Interpreter Lock allows </a:t>
            </a:r>
            <a:r>
              <a:rPr lang="en-US" dirty="0" smtClean="0"/>
              <a:t>concurrency </a:t>
            </a:r>
            <a:r>
              <a:rPr lang="en-US" dirty="0"/>
              <a:t>but not multiprocessing</a:t>
            </a:r>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b="1" dirty="0" smtClean="0">
                <a:solidFill>
                  <a:srgbClr val="00B050"/>
                </a:solidFill>
              </a:rPr>
              <a:t>Yes</a:t>
            </a:r>
            <a:endParaRPr lang="en-US" b="1" dirty="0">
              <a:solidFill>
                <a:srgbClr val="00B050"/>
              </a:solidFill>
            </a:endParaRPr>
          </a:p>
          <a:p>
            <a:r>
              <a:rPr lang="en-US" dirty="0" smtClean="0"/>
              <a:t>Memory </a:t>
            </a:r>
            <a:r>
              <a:rPr lang="en-US" dirty="0"/>
              <a:t>safe: </a:t>
            </a:r>
            <a:r>
              <a:rPr lang="en-US" b="1" dirty="0" smtClean="0">
                <a:solidFill>
                  <a:srgbClr val="00B050"/>
                </a:solidFill>
              </a:rPr>
              <a:t>Yes</a:t>
            </a:r>
            <a:endParaRPr lang="en-US" b="1" dirty="0">
              <a:solidFill>
                <a:srgbClr val="00B050"/>
              </a:solidFill>
            </a:endParaRPr>
          </a:p>
          <a:p>
            <a:r>
              <a:rPr lang="en-US" dirty="0"/>
              <a:t>Thread safe: </a:t>
            </a:r>
            <a:r>
              <a:rPr lang="en-US" b="1" dirty="0" smtClean="0">
                <a:solidFill>
                  <a:srgbClr val="00B050"/>
                </a:solidFill>
              </a:rPr>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 python.org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Django, Flask</a:t>
            </a:r>
          </a:p>
          <a:p>
            <a:r>
              <a:rPr lang="en-US" dirty="0"/>
              <a:t>Variable types: </a:t>
            </a:r>
            <a:r>
              <a:rPr lang="en-US" dirty="0" smtClean="0">
                <a:solidFill>
                  <a:srgbClr val="00B050"/>
                </a:solidFill>
              </a:rPr>
              <a:t>Number, String, Boolean, Object</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b="1" dirty="0" smtClean="0">
                <a:solidFill>
                  <a:srgbClr val="00B050"/>
                </a:solidFill>
              </a:rPr>
              <a:t>No</a:t>
            </a:r>
            <a:endParaRPr lang="en-US" b="1" dirty="0">
              <a:solidFill>
                <a:srgbClr val="00B050"/>
              </a:solidFill>
            </a:endParaRPr>
          </a:p>
          <a:p>
            <a:r>
              <a:rPr lang="en-US" dirty="0" smtClean="0"/>
              <a:t>Error </a:t>
            </a:r>
            <a:r>
              <a:rPr lang="en-US" dirty="0"/>
              <a:t>detection mechanism: </a:t>
            </a:r>
            <a:r>
              <a:rPr lang="en-US" dirty="0" smtClean="0"/>
              <a:t>try/except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b="1" dirty="0" smtClean="0">
                <a:solidFill>
                  <a:srgbClr val="00B050"/>
                </a:solidFill>
              </a:rPr>
              <a:t>Yes / n/a</a:t>
            </a:r>
            <a:endParaRPr lang="en-US" b="1" dirty="0">
              <a:solidFill>
                <a:srgbClr val="00B050"/>
              </a:solidFill>
            </a:endParaRPr>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 every October; Point releases every 2 months for duration of 18 months; some security fixes after this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22</a:t>
            </a:fld>
            <a:endParaRPr lang="en-US"/>
          </a:p>
        </p:txBody>
      </p:sp>
    </p:spTree>
    <p:extLst>
      <p:ext uri="{BB962C8B-B14F-4D97-AF65-F5344CB8AC3E}">
        <p14:creationId xmlns:p14="http://schemas.microsoft.com/office/powerpoint/2010/main" val="1117792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JavaScript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(#4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Typically runs </a:t>
            </a:r>
            <a:r>
              <a:rPr lang="en-US" sz="1600" dirty="0">
                <a:solidFill>
                  <a:srgbClr val="81C8BD"/>
                </a:solidFill>
              </a:rPr>
              <a:t>on </a:t>
            </a:r>
            <a:r>
              <a:rPr lang="en-US" sz="1600" b="1" dirty="0">
                <a:solidFill>
                  <a:srgbClr val="81C8BD"/>
                </a:solidFill>
              </a:rPr>
              <a:t>client side </a:t>
            </a:r>
            <a:r>
              <a:rPr lang="en-US" sz="1600" dirty="0">
                <a:solidFill>
                  <a:srgbClr val="81C8BD"/>
                </a:solidFill>
              </a:rPr>
              <a:t>by web </a:t>
            </a:r>
            <a:r>
              <a:rPr lang="en-US" sz="1600" dirty="0" smtClean="0">
                <a:solidFill>
                  <a:srgbClr val="81C8BD"/>
                </a:solidFill>
              </a:rPr>
              <a:t>browser to provide dynamic effects to a web page</a:t>
            </a:r>
          </a:p>
          <a:p>
            <a:pPr marL="0" indent="0">
              <a:spcBef>
                <a:spcPts val="600"/>
              </a:spcBef>
              <a:buNone/>
            </a:pPr>
            <a:r>
              <a:rPr lang="en-US" sz="1600" dirty="0" smtClean="0">
                <a:solidFill>
                  <a:srgbClr val="81C8BD"/>
                </a:solidFill>
              </a:rPr>
              <a:t>Is usually tied closely to web browser for web pages; not standalone programs on the computer</a:t>
            </a:r>
            <a:endParaRPr lang="en-US" sz="1600" dirty="0">
              <a:solidFill>
                <a:srgbClr val="81C8BD"/>
              </a:solidFill>
            </a:endParaRPr>
          </a:p>
          <a:p>
            <a:pPr marL="0" indent="0">
              <a:spcBef>
                <a:spcPts val="600"/>
              </a:spcBef>
              <a:buNone/>
            </a:pPr>
            <a:r>
              <a:rPr lang="en-US" sz="1600" dirty="0" smtClean="0">
                <a:solidFill>
                  <a:srgbClr val="81C8BD"/>
                </a:solidFill>
              </a:rPr>
              <a:t>Program can be embedded in HTML or called from HTML</a:t>
            </a:r>
          </a:p>
          <a:p>
            <a:pPr marL="0" indent="0">
              <a:spcBef>
                <a:spcPts val="600"/>
              </a:spcBef>
              <a:buNone/>
            </a:pPr>
            <a:r>
              <a:rPr lang="en-US" sz="1600" dirty="0" smtClean="0">
                <a:solidFill>
                  <a:srgbClr val="81C8BD"/>
                </a:solidFill>
              </a:rPr>
              <a:t>Can be run from command line (and as backend program) with Node.js </a:t>
            </a:r>
          </a:p>
          <a:p>
            <a:pPr marL="0" indent="0">
              <a:spcBef>
                <a:spcPts val="600"/>
              </a:spcBef>
              <a:buNone/>
            </a:pPr>
            <a:r>
              <a:rPr lang="en-US" sz="1600" dirty="0" smtClean="0">
                <a:solidFill>
                  <a:srgbClr val="81C8BD"/>
                </a:solidFill>
              </a:rPr>
              <a:t>	To run in Linux:   node program.js</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hello_js.js</a:t>
            </a:r>
          </a:p>
          <a:p>
            <a:pPr marL="0" indent="0">
              <a:spcBef>
                <a:spcPts val="0"/>
              </a:spcBef>
              <a:buNone/>
            </a:pPr>
            <a:r>
              <a:rPr lang="en-US" sz="1600" dirty="0" smtClean="0">
                <a:solidFill>
                  <a:srgbClr val="F8A28B"/>
                </a:solidFill>
              </a:rPr>
              <a:t>/* another comment */</a:t>
            </a:r>
          </a:p>
          <a:p>
            <a:pPr marL="0" indent="0">
              <a:spcBef>
                <a:spcPts val="0"/>
              </a:spcBef>
              <a:buNone/>
            </a:pPr>
            <a:r>
              <a:rPr lang="en-US" sz="1600" dirty="0" smtClean="0">
                <a:solidFill>
                  <a:srgbClr val="F8A28B"/>
                </a:solidFill>
              </a:rPr>
              <a:t>// JavaScript code is embedded in HTML file or called from HTML file</a:t>
            </a:r>
          </a:p>
          <a:p>
            <a:pPr marL="0" indent="0">
              <a:spcBef>
                <a:spcPts val="0"/>
              </a:spcBef>
              <a:buNone/>
            </a:pPr>
            <a:r>
              <a:rPr lang="en-US" sz="1600" dirty="0" smtClean="0">
                <a:solidFill>
                  <a:srgbClr val="F8A28B"/>
                </a:solidFill>
              </a:rPr>
              <a:t>// run with: entering HTML file in a web browser</a:t>
            </a:r>
          </a:p>
          <a:p>
            <a:pPr marL="0" indent="0">
              <a:spcBef>
                <a:spcPts val="0"/>
              </a:spcBef>
              <a:buNone/>
            </a:pPr>
            <a:r>
              <a:rPr lang="en-US" sz="1600" dirty="0" smtClean="0">
                <a:solidFill>
                  <a:srgbClr val="F8A28B"/>
                </a:solidFill>
              </a:rPr>
              <a:t>//   file:///home/student/hello_js.html</a:t>
            </a:r>
          </a:p>
          <a:p>
            <a:pPr marL="0" indent="0">
              <a:spcBef>
                <a:spcPts val="0"/>
              </a:spcBef>
              <a:buNone/>
            </a:pPr>
            <a:r>
              <a:rPr lang="en-US" sz="1600" dirty="0" err="1" smtClean="0">
                <a:solidFill>
                  <a:srgbClr val="F8A28B"/>
                </a:solidFill>
              </a:rPr>
              <a:t>document.write</a:t>
            </a:r>
            <a:r>
              <a:rPr lang="en-US" sz="1600" dirty="0" smtClean="0">
                <a:solidFill>
                  <a:srgbClr val="F8A28B"/>
                </a:solidFill>
              </a:rPr>
              <a:t> ("Hello, World!") ;</a:t>
            </a:r>
          </a:p>
          <a:p>
            <a:pPr marL="0" indent="0">
              <a:spcBef>
                <a:spcPts val="0"/>
              </a:spcBef>
              <a:buNone/>
            </a:pP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&lt;html&gt;</a:t>
            </a:r>
          </a:p>
          <a:p>
            <a:pPr marL="0" indent="0">
              <a:spcBef>
                <a:spcPts val="0"/>
              </a:spcBef>
              <a:buNone/>
            </a:pPr>
            <a:r>
              <a:rPr lang="en-US" sz="1600" dirty="0" smtClean="0">
                <a:solidFill>
                  <a:srgbClr val="F8A28B"/>
                </a:solidFill>
              </a:rPr>
              <a:t>&lt;body&gt;  &lt;script type="text/</a:t>
            </a:r>
            <a:r>
              <a:rPr lang="en-US" sz="1600" dirty="0" err="1" smtClean="0">
                <a:solidFill>
                  <a:srgbClr val="F8A28B"/>
                </a:solidFill>
              </a:rPr>
              <a:t>javascript</a:t>
            </a:r>
            <a:r>
              <a:rPr lang="en-US" sz="1600" dirty="0" smtClean="0">
                <a:solidFill>
                  <a:srgbClr val="F8A28B"/>
                </a:solidFill>
              </a:rPr>
              <a:t>" </a:t>
            </a:r>
            <a:r>
              <a:rPr lang="en-US" sz="1600" dirty="0" err="1" smtClean="0">
                <a:solidFill>
                  <a:srgbClr val="F8A28B"/>
                </a:solidFill>
              </a:rPr>
              <a:t>src</a:t>
            </a:r>
            <a:r>
              <a:rPr lang="en-US" sz="1600" dirty="0" smtClean="0">
                <a:solidFill>
                  <a:srgbClr val="F8A28B"/>
                </a:solidFill>
              </a:rPr>
              <a:t>="hello_js.js"&gt;&lt;/script&gt;   &lt;/body&gt;</a:t>
            </a:r>
          </a:p>
          <a:p>
            <a:pPr marL="0" indent="0">
              <a:spcBef>
                <a:spcPts val="0"/>
              </a:spcBef>
              <a:buNone/>
            </a:pPr>
            <a:r>
              <a:rPr lang="en-US" sz="1600" dirty="0" smtClean="0">
                <a:solidFill>
                  <a:srgbClr val="F8A28B"/>
                </a:solidFill>
              </a:rPr>
              <a:t>&lt;/html&gt; </a:t>
            </a:r>
          </a:p>
          <a:p>
            <a:pPr marL="0" indent="0">
              <a:buNone/>
            </a:pPr>
            <a:endParaRPr lang="en-US" sz="1600" dirty="0" smtClean="0"/>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36" y="5067491"/>
            <a:ext cx="1109472" cy="11094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23</a:t>
            </a:fld>
            <a:endParaRPr lang="en-US"/>
          </a:p>
        </p:txBody>
      </p:sp>
    </p:spTree>
    <p:extLst>
      <p:ext uri="{BB962C8B-B14F-4D97-AF65-F5344CB8AC3E}">
        <p14:creationId xmlns:p14="http://schemas.microsoft.com/office/powerpoint/2010/main" val="8330623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JavaScript’s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Event Loop for asynchronous actions</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a:t>
            </a:r>
            <a:r>
              <a:rPr lang="en-US" dirty="0"/>
              <a:t>:  </a:t>
            </a:r>
            <a:r>
              <a:rPr lang="en-US" dirty="0" smtClean="0"/>
              <a:t>ecma-international.org/publications-and-standards/standards/ecma-262</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 </a:t>
            </a:r>
            <a:r>
              <a:rPr lang="en-US" dirty="0" err="1"/>
              <a:t>NodeJS</a:t>
            </a:r>
            <a:r>
              <a:rPr lang="en-US" dirty="0"/>
              <a:t> (</a:t>
            </a:r>
            <a:r>
              <a:rPr lang="en-US" dirty="0" err="1"/>
              <a:t>js</a:t>
            </a:r>
            <a:r>
              <a:rPr lang="en-US" dirty="0"/>
              <a:t> runtime </a:t>
            </a:r>
            <a:r>
              <a:rPr lang="en-US" dirty="0" err="1"/>
              <a:t>env</a:t>
            </a:r>
            <a:r>
              <a:rPr lang="en-US" dirty="0"/>
              <a:t>), jQuery, Web browsers, Angular, METEOR, Express, React</a:t>
            </a:r>
          </a:p>
          <a:p>
            <a:r>
              <a:rPr lang="en-US" dirty="0"/>
              <a:t>Variable types: </a:t>
            </a:r>
            <a:r>
              <a:rPr lang="en-US" dirty="0" smtClean="0"/>
              <a:t>Number,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ECMA-script yearly. Node.js every 6 months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24</a:t>
            </a:fld>
            <a:endParaRPr lang="en-US"/>
          </a:p>
        </p:txBody>
      </p:sp>
    </p:spTree>
    <p:extLst>
      <p:ext uri="{BB962C8B-B14F-4D97-AF65-F5344CB8AC3E}">
        <p14:creationId xmlns:p14="http://schemas.microsoft.com/office/powerpoint/2010/main" val="142407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PHP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(#5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a:solidFill>
                  <a:srgbClr val="81C8BD"/>
                </a:solidFill>
              </a:rPr>
              <a:t>G</a:t>
            </a:r>
            <a:r>
              <a:rPr lang="en-US" sz="1600" dirty="0" smtClean="0">
                <a:solidFill>
                  <a:srgbClr val="81C8BD"/>
                </a:solidFill>
              </a:rPr>
              <a:t>eneral-purpose </a:t>
            </a:r>
            <a:r>
              <a:rPr lang="en-US" sz="1600" dirty="0">
                <a:solidFill>
                  <a:srgbClr val="81C8BD"/>
                </a:solidFill>
              </a:rPr>
              <a:t>scripting language geared toward web development</a:t>
            </a:r>
          </a:p>
          <a:p>
            <a:pPr marL="0" indent="0">
              <a:spcBef>
                <a:spcPts val="600"/>
              </a:spcBef>
              <a:buNone/>
            </a:pPr>
            <a:r>
              <a:rPr lang="en-US" sz="1600" dirty="0">
                <a:solidFill>
                  <a:srgbClr val="81C8BD"/>
                </a:solidFill>
              </a:rPr>
              <a:t>Server-side of websites</a:t>
            </a:r>
          </a:p>
          <a:p>
            <a:pPr marL="0" indent="0">
              <a:spcBef>
                <a:spcPts val="600"/>
              </a:spcBef>
              <a:buNone/>
            </a:pPr>
            <a:r>
              <a:rPr lang="en-US" sz="1600" dirty="0" smtClean="0">
                <a:solidFill>
                  <a:srgbClr val="81C8BD"/>
                </a:solidFill>
              </a:rPr>
              <a:t>On </a:t>
            </a:r>
            <a:r>
              <a:rPr lang="en-US" sz="1600" dirty="0">
                <a:solidFill>
                  <a:srgbClr val="81C8BD"/>
                </a:solidFill>
              </a:rPr>
              <a:t>L</a:t>
            </a:r>
            <a:r>
              <a:rPr lang="en-US" sz="1600" dirty="0" smtClean="0">
                <a:solidFill>
                  <a:srgbClr val="81C8BD"/>
                </a:solidFill>
              </a:rPr>
              <a:t>inux, can be run from the command line</a:t>
            </a:r>
          </a:p>
          <a:p>
            <a:pPr marL="0" indent="0">
              <a:spcBef>
                <a:spcPts val="600"/>
              </a:spcBef>
              <a:buNone/>
            </a:pPr>
            <a:r>
              <a:rPr lang="en-US" sz="1600" dirty="0" smtClean="0">
                <a:solidFill>
                  <a:srgbClr val="81C8BD"/>
                </a:solidFill>
              </a:rPr>
              <a:t>Program does not stop on error; keeps running</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&lt;?</a:t>
            </a:r>
            <a:r>
              <a:rPr lang="en-US" sz="1600" dirty="0" err="1" smtClean="0">
                <a:solidFill>
                  <a:srgbClr val="F8A28B"/>
                </a:solidFill>
              </a:rPr>
              <a:t>php</a:t>
            </a:r>
            <a:endParaRPr lang="en-US" sz="1600" dirty="0" smtClean="0">
              <a:solidFill>
                <a:srgbClr val="F8A28B"/>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hello_php.php</a:t>
            </a:r>
            <a:r>
              <a:rPr lang="en-US" sz="1600" dirty="0" smtClean="0">
                <a:solidFill>
                  <a:srgbClr val="F8A28B"/>
                </a:solidFill>
              </a:rPr>
              <a:t>     #    another comment</a:t>
            </a:r>
          </a:p>
          <a:p>
            <a:pPr marL="0" indent="0">
              <a:spcBef>
                <a:spcPts val="0"/>
              </a:spcBef>
              <a:buNone/>
            </a:pPr>
            <a:r>
              <a:rPr lang="en-US" sz="1600" dirty="0" smtClean="0">
                <a:solidFill>
                  <a:srgbClr val="F8A28B"/>
                </a:solidFill>
              </a:rPr>
              <a:t>// To run on Linux: </a:t>
            </a:r>
            <a:r>
              <a:rPr lang="en-US" sz="1600" dirty="0" err="1" smtClean="0">
                <a:solidFill>
                  <a:srgbClr val="F8A28B"/>
                </a:solidFill>
              </a:rPr>
              <a:t>php</a:t>
            </a:r>
            <a:r>
              <a:rPr lang="en-US" sz="1600" dirty="0" smtClean="0">
                <a:solidFill>
                  <a:srgbClr val="F8A28B"/>
                </a:solidFill>
              </a:rPr>
              <a:t> </a:t>
            </a:r>
            <a:r>
              <a:rPr lang="en-US" sz="1600" dirty="0" err="1" smtClean="0">
                <a:solidFill>
                  <a:srgbClr val="F8A28B"/>
                </a:solidFill>
              </a:rPr>
              <a:t>hello_php.php</a:t>
            </a: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echo "Hello, World!";</a:t>
            </a:r>
          </a:p>
          <a:p>
            <a:pPr marL="0" indent="0">
              <a:spcBef>
                <a:spcPts val="0"/>
              </a:spcBef>
              <a:buNone/>
            </a:pPr>
            <a:r>
              <a:rPr lang="en-US" sz="1600" dirty="0" smtClean="0">
                <a:solidFill>
                  <a:srgbClr val="F8A28B"/>
                </a:solidFill>
              </a:rPr>
              <a:t>?&gt;</a:t>
            </a:r>
          </a:p>
          <a:p>
            <a:pPr marL="0" indent="0">
              <a:buNone/>
            </a:pPr>
            <a:endParaRPr lang="en-US" sz="1600"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168" y="5002007"/>
            <a:ext cx="2292096" cy="111023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25</a:t>
            </a:fld>
            <a:endParaRPr lang="en-US"/>
          </a:p>
        </p:txBody>
      </p:sp>
    </p:spTree>
    <p:extLst>
      <p:ext uri="{BB962C8B-B14F-4D97-AF65-F5344CB8AC3E}">
        <p14:creationId xmlns:p14="http://schemas.microsoft.com/office/powerpoint/2010/main" val="1573749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PHP’s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Not used</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With the “parallel” class that </a:t>
            </a:r>
            <a:r>
              <a:rPr lang="en-US" dirty="0"/>
              <a:t>requires a build of PHP with ZTS (Zend Thread Safety</a:t>
            </a:r>
            <a:r>
              <a:rPr lang="en-US" dirty="0" smtClean="0"/>
              <a:t>)</a:t>
            </a:r>
          </a:p>
          <a:p>
            <a:r>
              <a:rPr lang="en-US" dirty="0" smtClean="0"/>
              <a:t>Program </a:t>
            </a:r>
            <a:r>
              <a:rPr lang="en-US" dirty="0"/>
              <a:t>behavior on Divide by zero: </a:t>
            </a:r>
            <a:r>
              <a:rPr lang="en-US" b="1" dirty="0" smtClean="0">
                <a:solidFill>
                  <a:srgbClr val="00B050"/>
                </a:solidFill>
              </a:rPr>
              <a:t>Continue running</a:t>
            </a:r>
            <a:endParaRPr lang="en-US" b="1" dirty="0">
              <a:solidFill>
                <a:srgbClr val="00B050"/>
              </a:solidFill>
            </a:endParaRPr>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2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php.net</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Web servers, </a:t>
            </a:r>
            <a:r>
              <a:rPr lang="en-US" dirty="0" err="1"/>
              <a:t>Laravel</a:t>
            </a:r>
            <a:r>
              <a:rPr lang="en-US" dirty="0"/>
              <a:t>, </a:t>
            </a:r>
            <a:r>
              <a:rPr lang="en-US" dirty="0" err="1"/>
              <a:t>CodeIgniter</a:t>
            </a:r>
            <a:r>
              <a:rPr lang="en-US" dirty="0"/>
              <a:t>, </a:t>
            </a:r>
            <a:r>
              <a:rPr lang="en-US" dirty="0" err="1"/>
              <a:t>CakePHP</a:t>
            </a:r>
            <a:r>
              <a:rPr lang="en-US" dirty="0"/>
              <a:t>, </a:t>
            </a:r>
            <a:r>
              <a:rPr lang="en-US" dirty="0" err="1"/>
              <a:t>Symfony</a:t>
            </a:r>
            <a:r>
              <a:rPr lang="en-US" dirty="0"/>
              <a:t>, Zend</a:t>
            </a:r>
          </a:p>
          <a:p>
            <a:r>
              <a:rPr lang="en-US" dirty="0"/>
              <a:t>Variable types: </a:t>
            </a:r>
            <a:r>
              <a:rPr lang="en-US" dirty="0" smtClean="0"/>
              <a:t>Number--Integer, Number-Float,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Yes</a:t>
            </a:r>
            <a:endParaRPr lang="en-US" dirty="0"/>
          </a:p>
          <a:p>
            <a:r>
              <a:rPr lang="en-US" dirty="0" smtClean="0"/>
              <a:t>Release cycle: Minor releases once per year around Nov/Dec. Point releases more often; perhaps one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26</a:t>
            </a:fld>
            <a:endParaRPr lang="en-US"/>
          </a:p>
        </p:txBody>
      </p:sp>
    </p:spTree>
    <p:extLst>
      <p:ext uri="{BB962C8B-B14F-4D97-AF65-F5344CB8AC3E}">
        <p14:creationId xmlns:p14="http://schemas.microsoft.com/office/powerpoint/2010/main" val="3240169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Ruby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(#6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500" dirty="0" smtClean="0">
                <a:solidFill>
                  <a:srgbClr val="81C8BD"/>
                </a:solidFill>
              </a:rPr>
              <a:t>Created from a desire for an object-oriented scripting language – not Perl or Python</a:t>
            </a:r>
          </a:p>
          <a:p>
            <a:pPr marL="0" indent="0">
              <a:buNone/>
            </a:pPr>
            <a:r>
              <a:rPr lang="en-US" sz="1500" dirty="0" smtClean="0">
                <a:solidFill>
                  <a:srgbClr val="81C8BD"/>
                </a:solidFill>
              </a:rPr>
              <a:t>Around 2005, popularity soared due to Ruby on Rails web framework written in Ruby</a:t>
            </a:r>
          </a:p>
          <a:p>
            <a:pPr marL="0" indent="0">
              <a:buNone/>
            </a:pPr>
            <a:r>
              <a:rPr lang="en-US" sz="1500" dirty="0" smtClean="0">
                <a:solidFill>
                  <a:srgbClr val="81C8BD"/>
                </a:solidFill>
              </a:rPr>
              <a:t>A focus </a:t>
            </a:r>
            <a:r>
              <a:rPr lang="en-US" sz="1500" dirty="0">
                <a:solidFill>
                  <a:srgbClr val="81C8BD"/>
                </a:solidFill>
              </a:rPr>
              <a:t>on simplicity and productivity. E</a:t>
            </a:r>
            <a:r>
              <a:rPr lang="en-US" sz="1500" dirty="0" smtClean="0">
                <a:solidFill>
                  <a:srgbClr val="81C8BD"/>
                </a:solidFill>
              </a:rPr>
              <a:t>legant </a:t>
            </a:r>
            <a:r>
              <a:rPr lang="en-US" sz="1500" dirty="0">
                <a:solidFill>
                  <a:srgbClr val="81C8BD"/>
                </a:solidFill>
              </a:rPr>
              <a:t>syntax -</a:t>
            </a:r>
            <a:r>
              <a:rPr lang="en-US" sz="1500" dirty="0" smtClean="0">
                <a:solidFill>
                  <a:srgbClr val="81C8BD"/>
                </a:solidFill>
              </a:rPr>
              <a:t> </a:t>
            </a:r>
            <a:r>
              <a:rPr lang="en-US" sz="1500" dirty="0">
                <a:solidFill>
                  <a:srgbClr val="81C8BD"/>
                </a:solidFill>
              </a:rPr>
              <a:t>natural to </a:t>
            </a:r>
            <a:r>
              <a:rPr lang="en-US" sz="1500" dirty="0" smtClean="0">
                <a:solidFill>
                  <a:srgbClr val="81C8BD"/>
                </a:solidFill>
              </a:rPr>
              <a:t>read; </a:t>
            </a:r>
            <a:r>
              <a:rPr lang="en-US" sz="1500" dirty="0">
                <a:solidFill>
                  <a:srgbClr val="81C8BD"/>
                </a:solidFill>
              </a:rPr>
              <a:t>easy to </a:t>
            </a:r>
            <a:r>
              <a:rPr lang="en-US" sz="1500" dirty="0" smtClean="0">
                <a:solidFill>
                  <a:srgbClr val="81C8BD"/>
                </a:solidFill>
              </a:rPr>
              <a:t>write</a:t>
            </a:r>
          </a:p>
          <a:p>
            <a:pPr marL="0" indent="0">
              <a:buNone/>
            </a:pPr>
            <a:r>
              <a:rPr lang="en-US" sz="1500" dirty="0" smtClean="0">
                <a:solidFill>
                  <a:srgbClr val="81C8BD"/>
                </a:solidFill>
              </a:rPr>
              <a:t>Used primarily for Web development, Static website page generation, DevOps automation</a:t>
            </a:r>
          </a:p>
          <a:p>
            <a:pPr marL="0" indent="0">
              <a:buNone/>
            </a:pPr>
            <a:r>
              <a:rPr lang="en-US" sz="1500" dirty="0" smtClean="0">
                <a:solidFill>
                  <a:srgbClr val="81C8BD"/>
                </a:solidFill>
              </a:rPr>
              <a:t>Behind the scenes, everything is an object (like in Python)</a:t>
            </a:r>
          </a:p>
          <a:p>
            <a:pPr marL="0" indent="0">
              <a:buNone/>
            </a:pPr>
            <a:r>
              <a:rPr lang="en-US" sz="1500" dirty="0">
                <a:solidFill>
                  <a:srgbClr val="81C8BD"/>
                </a:solidFill>
              </a:rPr>
              <a:t>Large standard library</a:t>
            </a:r>
            <a:r>
              <a:rPr lang="en-US" sz="1500" dirty="0" smtClean="0">
                <a:solidFill>
                  <a:srgbClr val="81C8BD"/>
                </a:solidFill>
              </a:rPr>
              <a:t>, especially for web </a:t>
            </a:r>
            <a:r>
              <a:rPr lang="en-US" sz="1500" dirty="0">
                <a:solidFill>
                  <a:srgbClr val="81C8BD"/>
                </a:solidFill>
              </a:rPr>
              <a:t>stuff </a:t>
            </a:r>
            <a:r>
              <a:rPr lang="en-US" sz="1500" dirty="0" smtClean="0">
                <a:solidFill>
                  <a:srgbClr val="81C8BD"/>
                </a:solidFill>
              </a:rPr>
              <a:t>(YAML</a:t>
            </a:r>
            <a:r>
              <a:rPr lang="en-US" sz="1500" dirty="0">
                <a:solidFill>
                  <a:srgbClr val="81C8BD"/>
                </a:solidFill>
              </a:rPr>
              <a:t>, JSON, XML</a:t>
            </a:r>
            <a:r>
              <a:rPr lang="en-US" sz="1500" dirty="0" smtClean="0">
                <a:solidFill>
                  <a:srgbClr val="81C8BD"/>
                </a:solidFill>
              </a:rPr>
              <a:t>, </a:t>
            </a:r>
            <a:r>
              <a:rPr lang="en-US" sz="1500" dirty="0">
                <a:solidFill>
                  <a:srgbClr val="81C8BD"/>
                </a:solidFill>
              </a:rPr>
              <a:t>OpenSSL, </a:t>
            </a:r>
            <a:r>
              <a:rPr lang="en-US" sz="1500" dirty="0" err="1" smtClean="0">
                <a:solidFill>
                  <a:srgbClr val="81C8BD"/>
                </a:solidFill>
              </a:rPr>
              <a:t>etc</a:t>
            </a:r>
            <a:r>
              <a:rPr lang="en-US" sz="1500" dirty="0" smtClean="0">
                <a:solidFill>
                  <a:srgbClr val="81C8BD"/>
                </a:solidFill>
              </a:rPr>
              <a:t> )</a:t>
            </a:r>
          </a:p>
          <a:p>
            <a:pPr marL="0" indent="0">
              <a:buNone/>
            </a:pPr>
            <a:r>
              <a:rPr lang="en-US" sz="1500" dirty="0" smtClean="0">
                <a:solidFill>
                  <a:srgbClr val="81C8BD"/>
                </a:solidFill>
              </a:rPr>
              <a:t>On creating variables</a:t>
            </a:r>
            <a:r>
              <a:rPr lang="en-US" sz="1500" dirty="0">
                <a:solidFill>
                  <a:srgbClr val="81C8BD"/>
                </a:solidFill>
              </a:rPr>
              <a:t>:</a:t>
            </a:r>
            <a:r>
              <a:rPr lang="en-US" sz="1500" dirty="0" smtClean="0">
                <a:solidFill>
                  <a:srgbClr val="81C8BD"/>
                </a:solidFill>
              </a:rPr>
              <a:t> start with lowercase creates Variable; uppercase creates Constant. Reassign Constant? Warns, continues</a:t>
            </a:r>
          </a:p>
          <a:p>
            <a:pPr marL="0" indent="0">
              <a:buNone/>
            </a:pPr>
            <a:r>
              <a:rPr lang="en-US" sz="1500" dirty="0" smtClean="0">
                <a:solidFill>
                  <a:srgbClr val="81C8BD"/>
                </a:solidFill>
              </a:rPr>
              <a:t>VARIETY of ways to perform terminal input/output but all of them are easy/straightforward</a:t>
            </a:r>
          </a:p>
          <a:p>
            <a:pPr marL="0" indent="0">
              <a:buNone/>
            </a:pPr>
            <a:r>
              <a:rPr lang="en-US" sz="1500" dirty="0" smtClean="0">
                <a:solidFill>
                  <a:srgbClr val="81C8BD"/>
                </a:solidFill>
              </a:rPr>
              <a:t>Ruby is </a:t>
            </a:r>
            <a:r>
              <a:rPr lang="en-US" sz="1500" b="1" dirty="0" smtClean="0">
                <a:solidFill>
                  <a:srgbClr val="81C8BD"/>
                </a:solidFill>
              </a:rPr>
              <a:t>not</a:t>
            </a:r>
            <a:r>
              <a:rPr lang="en-US" sz="1500" dirty="0" smtClean="0">
                <a:solidFill>
                  <a:srgbClr val="81C8BD"/>
                </a:solidFill>
              </a:rPr>
              <a:t> widely used to learn programming (first language) BUT it is free-form, quite forgiving, intuitive error messages</a:t>
            </a:r>
          </a:p>
          <a:p>
            <a:pPr marL="0" indent="0">
              <a:spcBef>
                <a:spcPts val="0"/>
              </a:spcBef>
              <a:buNone/>
            </a:pPr>
            <a:r>
              <a:rPr lang="en-US" sz="1500" dirty="0" smtClean="0">
                <a:solidFill>
                  <a:srgbClr val="F8A28B"/>
                </a:solidFill>
              </a:rPr>
              <a:t># a comment - </a:t>
            </a:r>
            <a:r>
              <a:rPr lang="en-US" sz="1500" dirty="0" err="1" smtClean="0">
                <a:solidFill>
                  <a:srgbClr val="F8A28B"/>
                </a:solidFill>
              </a:rPr>
              <a:t>hello_rb.rb</a:t>
            </a:r>
            <a:r>
              <a:rPr lang="en-US" sz="1500" dirty="0" smtClean="0">
                <a:solidFill>
                  <a:srgbClr val="F8A28B"/>
                </a:solidFill>
              </a:rPr>
              <a:t>     # To run on Linux: ruby </a:t>
            </a:r>
            <a:r>
              <a:rPr lang="en-US" sz="1500" dirty="0" err="1" smtClean="0">
                <a:solidFill>
                  <a:srgbClr val="F8A28B"/>
                </a:solidFill>
              </a:rPr>
              <a:t>hello_rb.rb</a:t>
            </a:r>
            <a:endParaRPr lang="en-US" sz="1500" dirty="0" smtClean="0">
              <a:solidFill>
                <a:srgbClr val="F8A28B"/>
              </a:solidFill>
            </a:endParaRPr>
          </a:p>
          <a:p>
            <a:pPr marL="0" indent="0">
              <a:spcBef>
                <a:spcPts val="0"/>
              </a:spcBef>
              <a:buNone/>
            </a:pPr>
            <a:r>
              <a:rPr lang="en-US" sz="1500" dirty="0" smtClean="0">
                <a:solidFill>
                  <a:srgbClr val="F8A28B"/>
                </a:solidFill>
              </a:rPr>
              <a:t>puts "Hello, World!“</a:t>
            </a:r>
          </a:p>
          <a:p>
            <a:pPr marL="0" indent="0">
              <a:spcBef>
                <a:spcPts val="0"/>
              </a:spcBef>
              <a:buNone/>
            </a:pPr>
            <a:r>
              <a:rPr lang="en-US" sz="1500" dirty="0">
                <a:solidFill>
                  <a:srgbClr val="F8A28B"/>
                </a:solidFill>
              </a:rPr>
              <a:t>p</a:t>
            </a:r>
            <a:r>
              <a:rPr lang="en-US" sz="1500" dirty="0" smtClean="0">
                <a:solidFill>
                  <a:srgbClr val="F8A28B"/>
                </a:solidFill>
              </a:rPr>
              <a:t>rint “Type in your first name: “</a:t>
            </a:r>
          </a:p>
          <a:p>
            <a:pPr marL="0" indent="0">
              <a:spcBef>
                <a:spcPts val="0"/>
              </a:spcBef>
              <a:buNone/>
            </a:pPr>
            <a:r>
              <a:rPr lang="en-US" sz="1500" dirty="0">
                <a:solidFill>
                  <a:srgbClr val="F8A28B"/>
                </a:solidFill>
              </a:rPr>
              <a:t>n</a:t>
            </a:r>
            <a:r>
              <a:rPr lang="en-US" sz="1500" dirty="0" smtClean="0">
                <a:solidFill>
                  <a:srgbClr val="F8A28B"/>
                </a:solidFill>
              </a:rPr>
              <a:t>ame = gets   </a:t>
            </a:r>
            <a:r>
              <a:rPr lang="en-US" sz="1500" dirty="0" smtClean="0">
                <a:solidFill>
                  <a:srgbClr val="0070C0"/>
                </a:solidFill>
              </a:rPr>
              <a:t># but normally we use </a:t>
            </a:r>
            <a:r>
              <a:rPr lang="en-US" sz="1500" dirty="0" err="1" smtClean="0">
                <a:solidFill>
                  <a:srgbClr val="0070C0"/>
                </a:solidFill>
              </a:rPr>
              <a:t>gets.chomp</a:t>
            </a:r>
            <a:r>
              <a:rPr lang="en-US" sz="1500" dirty="0" smtClean="0">
                <a:solidFill>
                  <a:srgbClr val="0070C0"/>
                </a:solidFill>
              </a:rPr>
              <a:t> to remove the carriage return char passed from the keyboard</a:t>
            </a:r>
          </a:p>
          <a:p>
            <a:pPr marL="0" indent="0">
              <a:spcBef>
                <a:spcPts val="0"/>
              </a:spcBef>
              <a:buNone/>
            </a:pPr>
            <a:r>
              <a:rPr lang="en-US" sz="1500" dirty="0">
                <a:solidFill>
                  <a:srgbClr val="F8A28B"/>
                </a:solidFill>
              </a:rPr>
              <a:t>p</a:t>
            </a:r>
            <a:r>
              <a:rPr lang="en-US" sz="1500" dirty="0" smtClean="0">
                <a:solidFill>
                  <a:srgbClr val="F8A28B"/>
                </a:solidFill>
              </a:rPr>
              <a:t>rint “Your name is “ + name + “\n”</a:t>
            </a:r>
          </a:p>
          <a:p>
            <a:pPr marL="0" indent="0">
              <a:spcBef>
                <a:spcPts val="0"/>
              </a:spcBef>
              <a:buNone/>
            </a:pPr>
            <a:r>
              <a:rPr lang="en-US" sz="1500" dirty="0">
                <a:solidFill>
                  <a:srgbClr val="F8A28B"/>
                </a:solidFill>
              </a:rPr>
              <a:t>p</a:t>
            </a:r>
            <a:r>
              <a:rPr lang="en-US" sz="1500" dirty="0" smtClean="0">
                <a:solidFill>
                  <a:srgbClr val="F8A28B"/>
                </a:solidFill>
              </a:rPr>
              <a:t>rint “Your name is #{name}”</a:t>
            </a:r>
          </a:p>
          <a:p>
            <a:pPr marL="0" indent="0">
              <a:spcBef>
                <a:spcPts val="0"/>
              </a:spcBef>
              <a:buNone/>
            </a:pPr>
            <a:r>
              <a:rPr lang="en-US" sz="1500" dirty="0">
                <a:solidFill>
                  <a:srgbClr val="F8A28B"/>
                </a:solidFill>
              </a:rPr>
              <a:t>a</a:t>
            </a:r>
            <a:r>
              <a:rPr lang="en-US" sz="1500" dirty="0" smtClean="0">
                <a:solidFill>
                  <a:srgbClr val="F8A28B"/>
                </a:solidFill>
              </a:rPr>
              <a:t>pple = 5  ;  pear = “A pear”  ;  apple = apple + 1</a:t>
            </a:r>
          </a:p>
          <a:p>
            <a:pPr marL="0" indent="0">
              <a:spcBef>
                <a:spcPts val="0"/>
              </a:spcBef>
              <a:buNone/>
            </a:pPr>
            <a:r>
              <a:rPr lang="en-US" sz="1500" dirty="0">
                <a:solidFill>
                  <a:srgbClr val="F8A28B"/>
                </a:solidFill>
              </a:rPr>
              <a:t>i</a:t>
            </a:r>
            <a:r>
              <a:rPr lang="en-US" sz="1500" dirty="0" smtClean="0">
                <a:solidFill>
                  <a:srgbClr val="F8A28B"/>
                </a:solidFill>
              </a:rPr>
              <a:t>f apple == 6 then puts “</a:t>
            </a:r>
            <a:r>
              <a:rPr lang="en-US" sz="1500" dirty="0" err="1" smtClean="0">
                <a:solidFill>
                  <a:srgbClr val="F8A28B"/>
                </a:solidFill>
              </a:rPr>
              <a:t>HaHa</a:t>
            </a:r>
            <a:r>
              <a:rPr lang="en-US" sz="1500" dirty="0" smtClean="0">
                <a:solidFill>
                  <a:srgbClr val="F8A28B"/>
                </a:solidFill>
              </a:rPr>
              <a:t>” ; pear = 2 ; </a:t>
            </a:r>
            <a:r>
              <a:rPr lang="en-US" sz="1500" dirty="0" err="1" smtClean="0">
                <a:solidFill>
                  <a:srgbClr val="F8A28B"/>
                </a:solidFill>
              </a:rPr>
              <a:t>bic</a:t>
            </a:r>
            <a:r>
              <a:rPr lang="en-US" sz="1500" dirty="0" smtClean="0">
                <a:solidFill>
                  <a:srgbClr val="F8A28B"/>
                </a:solidFill>
              </a:rPr>
              <a:t> = “awesome” ; end</a:t>
            </a:r>
          </a:p>
        </p:txBody>
      </p:sp>
      <p:sp>
        <p:nvSpPr>
          <p:cNvPr id="5" name="TextBox 4"/>
          <p:cNvSpPr txBox="1"/>
          <p:nvPr/>
        </p:nvSpPr>
        <p:spPr>
          <a:xfrm>
            <a:off x="9787128" y="5185969"/>
            <a:ext cx="1990344" cy="923330"/>
          </a:xfrm>
          <a:prstGeom prst="rect">
            <a:avLst/>
          </a:prstGeom>
          <a:noFill/>
        </p:spPr>
        <p:txBody>
          <a:bodyPr wrap="square" rtlCol="0">
            <a:spAutoFit/>
          </a:bodyPr>
          <a:lstStyle/>
          <a:p>
            <a:r>
              <a:rPr lang="en-US" sz="5400" b="1" dirty="0" smtClean="0">
                <a:solidFill>
                  <a:srgbClr val="C00000"/>
                </a:solidFill>
              </a:rPr>
              <a:t>Ruby</a:t>
            </a:r>
            <a:endParaRPr lang="en-US" sz="5400" b="1" dirty="0">
              <a:solidFill>
                <a:srgbClr val="C0000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27</a:t>
            </a:fld>
            <a:endParaRPr lang="en-US"/>
          </a:p>
        </p:txBody>
      </p:sp>
    </p:spTree>
    <p:extLst>
      <p:ext uri="{BB962C8B-B14F-4D97-AF65-F5344CB8AC3E}">
        <p14:creationId xmlns:p14="http://schemas.microsoft.com/office/powerpoint/2010/main" val="3926093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Ruby’s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Optional. Line break is </a:t>
            </a:r>
            <a:r>
              <a:rPr lang="en-US" dirty="0" err="1" smtClean="0"/>
              <a:t>stmt</a:t>
            </a:r>
            <a:r>
              <a:rPr lang="en-US" dirty="0" smtClean="0"/>
              <a:t> terminator but is also optional. Sometimes we can have multiple </a:t>
            </a:r>
            <a:r>
              <a:rPr lang="en-US" dirty="0" err="1" smtClean="0"/>
              <a:t>stmts</a:t>
            </a:r>
            <a:r>
              <a:rPr lang="en-US" dirty="0" smtClean="0"/>
              <a:t> on same line. </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Native threads and fibers (lightweight)</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4</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ruby-lang.org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Ruby on Rails</a:t>
            </a:r>
            <a:endParaRPr lang="en-US" dirty="0"/>
          </a:p>
          <a:p>
            <a:r>
              <a:rPr lang="en-US" dirty="0"/>
              <a:t>Variable types: </a:t>
            </a:r>
            <a:r>
              <a:rPr lang="en-US" dirty="0" smtClean="0"/>
              <a:t>Number--Integer, Number—Float,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Exception handling</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1+ times per year across 4 active release trains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28</a:t>
            </a:fld>
            <a:endParaRPr lang="en-US"/>
          </a:p>
        </p:txBody>
      </p:sp>
    </p:spTree>
    <p:extLst>
      <p:ext uri="{BB962C8B-B14F-4D97-AF65-F5344CB8AC3E}">
        <p14:creationId xmlns:p14="http://schemas.microsoft.com/office/powerpoint/2010/main" val="5664677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  -  1995  -  </a:t>
            </a:r>
            <a:r>
              <a:rPr lang="en-US" dirty="0">
                <a:solidFill>
                  <a:srgbClr val="ECDA2D"/>
                </a:solidFill>
                <a:latin typeface="Bahnschrift SemiBold SemiConden" panose="020B0502040204020203" pitchFamily="34" charset="0"/>
              </a:rPr>
              <a:t>compiled to Java byte-code; run on Java virtual machine </a:t>
            </a:r>
            <a:r>
              <a:rPr lang="en-US" sz="2400" dirty="0" smtClean="0">
                <a:solidFill>
                  <a:srgbClr val="ECDA2D"/>
                </a:solidFill>
                <a:latin typeface="Bahnschrift SemiBold SemiConden" panose="020B0502040204020203" pitchFamily="34" charset="0"/>
              </a:rPr>
              <a:t>(#7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22063"/>
          </a:xfrm>
        </p:spPr>
        <p:txBody>
          <a:bodyPr>
            <a:normAutofit fontScale="55000" lnSpcReduction="20000"/>
          </a:bodyPr>
          <a:lstStyle/>
          <a:p>
            <a:pPr marL="0" indent="0">
              <a:spcBef>
                <a:spcPts val="600"/>
              </a:spcBef>
              <a:buNone/>
            </a:pPr>
            <a:r>
              <a:rPr lang="en-US" dirty="0">
                <a:solidFill>
                  <a:srgbClr val="81C8BD"/>
                </a:solidFill>
              </a:rPr>
              <a:t>D</a:t>
            </a:r>
            <a:r>
              <a:rPr lang="en-US" dirty="0" smtClean="0">
                <a:solidFill>
                  <a:srgbClr val="81C8BD"/>
                </a:solidFill>
              </a:rPr>
              <a:t>esigned to be safer than C, easier OO model than C++, and the same program can run on multiple OS platforms</a:t>
            </a:r>
          </a:p>
          <a:p>
            <a:pPr marL="0" indent="0">
              <a:spcBef>
                <a:spcPts val="600"/>
              </a:spcBef>
              <a:buNone/>
            </a:pPr>
            <a:r>
              <a:rPr lang="en-US" dirty="0">
                <a:solidFill>
                  <a:srgbClr val="81C8BD"/>
                </a:solidFill>
              </a:rPr>
              <a:t>C</a:t>
            </a:r>
            <a:r>
              <a:rPr lang="en-US" dirty="0" smtClean="0">
                <a:solidFill>
                  <a:srgbClr val="81C8BD"/>
                </a:solidFill>
              </a:rPr>
              <a:t>ompiled to Java byte-code; run on Java virtual machine (JVM)</a:t>
            </a:r>
          </a:p>
          <a:p>
            <a:pPr marL="0" indent="0">
              <a:spcBef>
                <a:spcPts val="600"/>
              </a:spcBef>
              <a:buNone/>
            </a:pPr>
            <a:r>
              <a:rPr lang="en-US" dirty="0">
                <a:solidFill>
                  <a:srgbClr val="81C8BD"/>
                </a:solidFill>
              </a:rPr>
              <a:t>A concept of </a:t>
            </a:r>
            <a:r>
              <a:rPr lang="en-US" dirty="0" smtClean="0">
                <a:solidFill>
                  <a:srgbClr val="81C8BD"/>
                </a:solidFill>
              </a:rPr>
              <a:t>the JVM: multi-platform </a:t>
            </a:r>
            <a:r>
              <a:rPr lang="en-US" dirty="0">
                <a:solidFill>
                  <a:srgbClr val="81C8BD"/>
                </a:solidFill>
              </a:rPr>
              <a:t>code; write once, run </a:t>
            </a:r>
            <a:r>
              <a:rPr lang="en-US" dirty="0" smtClean="0">
                <a:solidFill>
                  <a:srgbClr val="81C8BD"/>
                </a:solidFill>
              </a:rPr>
              <a:t>anywhere (</a:t>
            </a:r>
            <a:r>
              <a:rPr lang="en-US" dirty="0">
                <a:solidFill>
                  <a:srgbClr val="81C8BD"/>
                </a:solidFill>
              </a:rPr>
              <a:t>limitations apply such as OS filename formats, window icons</a:t>
            </a:r>
            <a:r>
              <a:rPr lang="en-US" dirty="0" smtClean="0">
                <a:solidFill>
                  <a:srgbClr val="81C8BD"/>
                </a:solidFill>
              </a:rPr>
              <a:t>)</a:t>
            </a:r>
          </a:p>
          <a:p>
            <a:pPr marL="0" indent="0">
              <a:spcBef>
                <a:spcPts val="600"/>
              </a:spcBef>
              <a:buNone/>
            </a:pPr>
            <a:r>
              <a:rPr lang="en-US" dirty="0" smtClean="0">
                <a:solidFill>
                  <a:srgbClr val="81C8BD"/>
                </a:solidFill>
              </a:rPr>
              <a:t>Java is Object-Oriented. Java language </a:t>
            </a:r>
            <a:r>
              <a:rPr lang="en-US" b="1" u="sng" dirty="0" err="1" smtClean="0">
                <a:solidFill>
                  <a:srgbClr val="81C8BD"/>
                </a:solidFill>
              </a:rPr>
              <a:t>reQUIRES</a:t>
            </a:r>
            <a:r>
              <a:rPr lang="en-US" dirty="0" smtClean="0">
                <a:solidFill>
                  <a:srgbClr val="81C8BD"/>
                </a:solidFill>
              </a:rPr>
              <a:t> OO from the get-go.  </a:t>
            </a:r>
            <a:r>
              <a:rPr lang="en-US" dirty="0" smtClean="0">
                <a:solidFill>
                  <a:srgbClr val="00B050"/>
                </a:solidFill>
              </a:rPr>
              <a:t>OO is not optional in Java</a:t>
            </a:r>
          </a:p>
          <a:p>
            <a:pPr marL="0" indent="0">
              <a:spcBef>
                <a:spcPts val="600"/>
              </a:spcBef>
              <a:buNone/>
            </a:pPr>
            <a:r>
              <a:rPr lang="en-US" dirty="0" smtClean="0">
                <a:solidFill>
                  <a:srgbClr val="81C8BD"/>
                </a:solidFill>
              </a:rPr>
              <a:t>Java syntax is known to be verbose</a:t>
            </a:r>
          </a:p>
          <a:p>
            <a:pPr marL="0" indent="0">
              <a:spcBef>
                <a:spcPts val="600"/>
              </a:spcBef>
              <a:buNone/>
            </a:pPr>
            <a:r>
              <a:rPr lang="en-US" b="1" dirty="0" smtClean="0">
                <a:solidFill>
                  <a:srgbClr val="81C8BD"/>
                </a:solidFill>
              </a:rPr>
              <a:t>Keyboard input is possible </a:t>
            </a:r>
            <a:r>
              <a:rPr lang="en-US" dirty="0" smtClean="0">
                <a:solidFill>
                  <a:srgbClr val="00B050"/>
                </a:solidFill>
              </a:rPr>
              <a:t>but can be lengthy</a:t>
            </a:r>
            <a:r>
              <a:rPr lang="en-US" dirty="0" smtClean="0">
                <a:solidFill>
                  <a:srgbClr val="81C8BD"/>
                </a:solidFill>
              </a:rPr>
              <a:t>. To avoid variable overruns, some peeps write routines that include backspacing</a:t>
            </a:r>
          </a:p>
          <a:p>
            <a:pPr marL="0" indent="0">
              <a:spcBef>
                <a:spcPts val="600"/>
              </a:spcBef>
              <a:buNone/>
            </a:pPr>
            <a:r>
              <a:rPr lang="en-US" dirty="0" smtClean="0">
                <a:solidFill>
                  <a:srgbClr val="81C8BD"/>
                </a:solidFill>
              </a:rPr>
              <a:t>Java is used frequently for the back-end of websites, and for business process logic</a:t>
            </a:r>
          </a:p>
          <a:p>
            <a:pPr marL="0" indent="0">
              <a:spcBef>
                <a:spcPts val="600"/>
              </a:spcBef>
              <a:buNone/>
            </a:pPr>
            <a:r>
              <a:rPr lang="en-US" dirty="0" smtClean="0">
                <a:solidFill>
                  <a:srgbClr val="81C8BD"/>
                </a:solidFill>
              </a:rPr>
              <a:t>Java was the official language for Android app development until Kotlin became the preferred language in 2018</a:t>
            </a:r>
          </a:p>
          <a:p>
            <a:pPr marL="0" indent="0">
              <a:buNone/>
            </a:pPr>
            <a:endParaRPr lang="en-US" dirty="0" smtClean="0">
              <a:solidFill>
                <a:srgbClr val="81C8BD"/>
              </a:solidFill>
            </a:endParaRP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  Multi-line comment</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 Single line comment</a:t>
            </a:r>
          </a:p>
          <a:p>
            <a:pPr marL="0" indent="0">
              <a:spcBef>
                <a:spcPts val="0"/>
              </a:spcBef>
              <a:buNone/>
            </a:pPr>
            <a:r>
              <a:rPr lang="en-US" dirty="0" smtClean="0">
                <a:solidFill>
                  <a:srgbClr val="F8A28B"/>
                </a:solidFill>
              </a:rPr>
              <a:t>// compile with: </a:t>
            </a:r>
            <a:r>
              <a:rPr lang="en-US" dirty="0" err="1" smtClean="0">
                <a:solidFill>
                  <a:srgbClr val="F8A28B"/>
                </a:solidFill>
              </a:rPr>
              <a:t>javac</a:t>
            </a:r>
            <a:r>
              <a:rPr lang="en-US" dirty="0" smtClean="0">
                <a:solidFill>
                  <a:srgbClr val="F8A28B"/>
                </a:solidFill>
              </a:rPr>
              <a:t> hello_java.java</a:t>
            </a:r>
          </a:p>
          <a:p>
            <a:pPr marL="0" indent="0">
              <a:spcBef>
                <a:spcPts val="0"/>
              </a:spcBef>
              <a:buNone/>
            </a:pPr>
            <a:r>
              <a:rPr lang="en-US" dirty="0" smtClean="0">
                <a:solidFill>
                  <a:srgbClr val="F8A28B"/>
                </a:solidFill>
              </a:rPr>
              <a:t>//    This compiles to filename: </a:t>
            </a:r>
            <a:r>
              <a:rPr lang="en-US" dirty="0" err="1" smtClean="0">
                <a:solidFill>
                  <a:srgbClr val="F8A28B"/>
                </a:solidFill>
              </a:rPr>
              <a:t>hello_java.class</a:t>
            </a:r>
            <a:endParaRPr lang="en-US" dirty="0" smtClean="0">
              <a:solidFill>
                <a:srgbClr val="F8A28B"/>
              </a:solidFill>
            </a:endParaRPr>
          </a:p>
          <a:p>
            <a:pPr marL="0" indent="0">
              <a:spcBef>
                <a:spcPts val="0"/>
              </a:spcBef>
              <a:buNone/>
            </a:pPr>
            <a:r>
              <a:rPr lang="en-US" dirty="0" smtClean="0">
                <a:solidFill>
                  <a:srgbClr val="F8A28B"/>
                </a:solidFill>
              </a:rPr>
              <a:t>// run with: java </a:t>
            </a:r>
            <a:r>
              <a:rPr lang="en-US" dirty="0" err="1" smtClean="0">
                <a:solidFill>
                  <a:srgbClr val="F8A28B"/>
                </a:solidFill>
              </a:rPr>
              <a:t>hello_java</a:t>
            </a:r>
            <a:endParaRPr lang="en-US" dirty="0" smtClean="0">
              <a:solidFill>
                <a:srgbClr val="F8A28B"/>
              </a:solidFill>
            </a:endParaRP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public class </a:t>
            </a:r>
            <a:r>
              <a:rPr lang="en-US" dirty="0" err="1" smtClean="0">
                <a:solidFill>
                  <a:srgbClr val="F8A28B"/>
                </a:solidFill>
              </a:rPr>
              <a:t>hello_java</a:t>
            </a:r>
            <a:r>
              <a:rPr lang="en-US" dirty="0" smtClean="0">
                <a:solidFill>
                  <a:srgbClr val="F8A28B"/>
                </a:solidFill>
              </a:rPr>
              <a:t> {</a:t>
            </a:r>
          </a:p>
          <a:p>
            <a:pPr marL="0" indent="0">
              <a:spcBef>
                <a:spcPts val="0"/>
              </a:spcBef>
              <a:buNone/>
            </a:pPr>
            <a:r>
              <a:rPr lang="en-US" dirty="0" smtClean="0">
                <a:solidFill>
                  <a:srgbClr val="F8A28B"/>
                </a:solidFill>
              </a:rPr>
              <a:t>    public static void main(String[] </a:t>
            </a:r>
            <a:r>
              <a:rPr lang="en-US" dirty="0" err="1" smtClean="0">
                <a:solidFill>
                  <a:srgbClr val="F8A28B"/>
                </a:solidFill>
              </a:rPr>
              <a:t>args</a:t>
            </a:r>
            <a:r>
              <a:rPr lang="en-US" dirty="0" smtClean="0">
                <a:solidFill>
                  <a:srgbClr val="F8A28B"/>
                </a:solidFill>
              </a:rPr>
              <a:t>) {</a:t>
            </a:r>
          </a:p>
          <a:p>
            <a:pPr marL="0" indent="0">
              <a:spcBef>
                <a:spcPts val="0"/>
              </a:spcBef>
              <a:buNone/>
            </a:pPr>
            <a:r>
              <a:rPr lang="en-US" dirty="0" smtClean="0">
                <a:solidFill>
                  <a:srgbClr val="F8A28B"/>
                </a:solidFill>
              </a:rPr>
              <a:t>        </a:t>
            </a:r>
            <a:r>
              <a:rPr lang="en-US" dirty="0" err="1" smtClean="0">
                <a:solidFill>
                  <a:srgbClr val="F8A28B"/>
                </a:solidFill>
              </a:rPr>
              <a:t>int</a:t>
            </a:r>
            <a:r>
              <a:rPr lang="en-US" dirty="0" smtClean="0">
                <a:solidFill>
                  <a:srgbClr val="F8A28B"/>
                </a:solidFill>
              </a:rPr>
              <a:t> orange = 5;</a:t>
            </a:r>
          </a:p>
          <a:p>
            <a:pPr marL="0" indent="0">
              <a:spcBef>
                <a:spcPts val="0"/>
              </a:spcBef>
              <a:buNone/>
            </a:pPr>
            <a:r>
              <a:rPr lang="en-US" dirty="0" smtClean="0">
                <a:solidFill>
                  <a:srgbClr val="F8A28B"/>
                </a:solidFill>
              </a:rPr>
              <a:t>        </a:t>
            </a:r>
            <a:r>
              <a:rPr lang="en-US" dirty="0" err="1" smtClean="0">
                <a:solidFill>
                  <a:srgbClr val="F8A28B"/>
                </a:solidFill>
              </a:rPr>
              <a:t>System.out.println</a:t>
            </a:r>
            <a:r>
              <a:rPr lang="en-US" dirty="0" smtClean="0">
                <a:solidFill>
                  <a:srgbClr val="F8A28B"/>
                </a:solidFill>
              </a:rPr>
              <a:t>("Hello, World!");</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621" y="3608553"/>
            <a:ext cx="2005507" cy="2674009"/>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29</a:t>
            </a:fld>
            <a:endParaRPr lang="en-US"/>
          </a:p>
        </p:txBody>
      </p:sp>
    </p:spTree>
    <p:extLst>
      <p:ext uri="{BB962C8B-B14F-4D97-AF65-F5344CB8AC3E}">
        <p14:creationId xmlns:p14="http://schemas.microsoft.com/office/powerpoint/2010/main" val="3434342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latin typeface="Bahnschrift SemiBold SemiConden" panose="020B0502040204020203" pitchFamily="34" charset="0"/>
              </a:rPr>
              <a:t>This content was presented as…</a:t>
            </a:r>
            <a:r>
              <a:rPr lang="en-US" dirty="0" smtClean="0">
                <a:solidFill>
                  <a:srgbClr val="ECDA2D"/>
                </a:solidFill>
                <a:latin typeface="Bahnschrift SemiBold SemiConden" panose="020B0502040204020203" pitchFamily="34" charset="0"/>
              </a:rPr>
              <a:t/>
            </a:r>
            <a:br>
              <a:rPr lang="en-US" dirty="0" smtClean="0">
                <a:solidFill>
                  <a:srgbClr val="ECDA2D"/>
                </a:solidFill>
                <a:latin typeface="Bahnschrift SemiBold SemiConden" panose="020B0502040204020203" pitchFamily="34" charset="0"/>
              </a:rPr>
            </a:br>
            <a:r>
              <a:rPr lang="en-US" dirty="0" smtClean="0">
                <a:solidFill>
                  <a:srgbClr val="ECDA2D"/>
                </a:solidFill>
                <a:latin typeface="Bahnschrift SemiBold SemiConden" panose="020B0502040204020203" pitchFamily="34" charset="0"/>
              </a:rPr>
              <a:t>General-Purpose Languages</a:t>
            </a:r>
            <a:r>
              <a:rPr lang="en-US" dirty="0" smtClean="0">
                <a:solidFill>
                  <a:srgbClr val="ECDA2D"/>
                </a:solidFill>
              </a:rPr>
              <a:t>: </a:t>
            </a:r>
            <a:r>
              <a:rPr lang="en-US" dirty="0" smtClean="0">
                <a:solidFill>
                  <a:srgbClr val="F8A28B"/>
                </a:solidFill>
              </a:rPr>
              <a:t>What Are Your </a:t>
            </a:r>
            <a:r>
              <a:rPr lang="en-US" i="1" dirty="0" smtClean="0">
                <a:solidFill>
                  <a:srgbClr val="F8A28B"/>
                </a:solidFill>
              </a:rPr>
              <a:t>Habits</a:t>
            </a:r>
            <a:r>
              <a:rPr lang="en-US" dirty="0" smtClean="0">
                <a:solidFill>
                  <a:srgbClr val="F8A28B"/>
                </a:solidFill>
              </a:rPr>
              <a:t>??</a:t>
            </a:r>
            <a:endParaRPr lang="en-US" dirty="0">
              <a:solidFill>
                <a:srgbClr val="F8A28B"/>
              </a:solidFill>
            </a:endParaRPr>
          </a:p>
        </p:txBody>
      </p:sp>
      <p:sp>
        <p:nvSpPr>
          <p:cNvPr id="3" name="Subtitle 2"/>
          <p:cNvSpPr>
            <a:spLocks noGrp="1"/>
          </p:cNvSpPr>
          <p:nvPr>
            <p:ph type="subTitle" idx="1"/>
          </p:nvPr>
        </p:nvSpPr>
        <p:spPr>
          <a:xfrm>
            <a:off x="1524000" y="3602038"/>
            <a:ext cx="9144000" cy="2167826"/>
          </a:xfrm>
        </p:spPr>
        <p:txBody>
          <a:bodyPr>
            <a:normAutofit fontScale="85000" lnSpcReduction="20000"/>
          </a:bodyPr>
          <a:lstStyle/>
          <a:p>
            <a:r>
              <a:rPr lang="en-US" sz="2800" dirty="0" err="1" smtClean="0">
                <a:solidFill>
                  <a:srgbClr val="81C8BD"/>
                </a:solidFill>
                <a:latin typeface="Times New Roman" panose="02020603050405020304" pitchFamily="18" charset="0"/>
                <a:cs typeface="Times New Roman" panose="02020603050405020304" pitchFamily="18" charset="0"/>
              </a:rPr>
              <a:t>Defcon</a:t>
            </a:r>
            <a:r>
              <a:rPr lang="en-US" sz="2800" dirty="0" smtClean="0">
                <a:solidFill>
                  <a:srgbClr val="81C8BD"/>
                </a:solidFill>
                <a:latin typeface="Times New Roman" panose="02020603050405020304" pitchFamily="18" charset="0"/>
                <a:cs typeface="Times New Roman" panose="02020603050405020304" pitchFamily="18" charset="0"/>
              </a:rPr>
              <a:t> 31</a:t>
            </a:r>
          </a:p>
          <a:p>
            <a:r>
              <a:rPr lang="en-US" dirty="0" smtClean="0">
                <a:latin typeface="Times New Roman" panose="02020603050405020304" pitchFamily="18" charset="0"/>
                <a:cs typeface="Times New Roman" panose="02020603050405020304" pitchFamily="18" charset="0"/>
              </a:rPr>
              <a:t>BIC Village  -  Blacks </a:t>
            </a:r>
            <a:r>
              <a:rPr lang="en-US" dirty="0">
                <a:latin typeface="Times New Roman" panose="02020603050405020304" pitchFamily="18" charset="0"/>
                <a:cs typeface="Times New Roman" panose="02020603050405020304" pitchFamily="18" charset="0"/>
              </a:rPr>
              <a:t>in Cyber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D.J. Davis</a:t>
            </a:r>
            <a:r>
              <a:rPr lang="en-US" dirty="0" smtClean="0">
                <a:solidFill>
                  <a:srgbClr val="686EA0"/>
                </a:solidFill>
                <a:latin typeface="Times New Roman" panose="02020603050405020304" pitchFamily="18" charset="0"/>
                <a:cs typeface="Times New Roman" panose="02020603050405020304" pitchFamily="18" charset="0"/>
              </a:rPr>
              <a:t>, A+, CISSP  </a:t>
            </a:r>
          </a:p>
          <a:p>
            <a:r>
              <a:rPr lang="en-US" dirty="0" smtClean="0">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686EA0"/>
                </a:solidFill>
                <a:latin typeface="Times New Roman" panose="02020603050405020304" pitchFamily="18" charset="0"/>
                <a:cs typeface="Times New Roman" panose="02020603050405020304" pitchFamily="18" charset="0"/>
              </a:rPr>
              <a:t>Defender</a:t>
            </a:r>
            <a:r>
              <a:rPr lang="en-US" dirty="0" smtClean="0">
                <a:latin typeface="Times New Roman" panose="02020603050405020304" pitchFamily="18" charset="0"/>
                <a:cs typeface="Times New Roman" panose="02020603050405020304" pitchFamily="18" charset="0"/>
              </a:rPr>
              <a:t>)</a:t>
            </a:r>
          </a:p>
          <a:p>
            <a:r>
              <a:rPr lang="en-US" dirty="0">
                <a:solidFill>
                  <a:srgbClr val="686EA0"/>
                </a:solidFill>
                <a:latin typeface="Times New Roman" panose="02020603050405020304" pitchFamily="18" charset="0"/>
                <a:cs typeface="Times New Roman" panose="02020603050405020304" pitchFamily="18" charset="0"/>
              </a:rPr>
              <a:t>August 12, </a:t>
            </a:r>
            <a:r>
              <a:rPr lang="en-US" dirty="0" smtClean="0">
                <a:solidFill>
                  <a:srgbClr val="686EA0"/>
                </a:solidFill>
                <a:latin typeface="Times New Roman" panose="02020603050405020304" pitchFamily="18" charset="0"/>
                <a:cs typeface="Times New Roman" panose="02020603050405020304" pitchFamily="18" charset="0"/>
              </a:rPr>
              <a:t>2023</a:t>
            </a:r>
          </a:p>
          <a:p>
            <a:r>
              <a:rPr lang="en-US" sz="1900" dirty="0" smtClean="0">
                <a:solidFill>
                  <a:srgbClr val="686EA0"/>
                </a:solidFill>
                <a:latin typeface="Times New Roman" panose="02020603050405020304" pitchFamily="18" charset="0"/>
                <a:cs typeface="Times New Roman" panose="02020603050405020304" pitchFamily="18" charset="0"/>
              </a:rPr>
              <a:t>Version 1.0</a:t>
            </a:r>
            <a:endParaRPr lang="en-US" sz="1900" dirty="0">
              <a:solidFill>
                <a:srgbClr val="686EA0"/>
              </a:solidFill>
              <a:latin typeface="Times New Roman" panose="02020603050405020304" pitchFamily="18" charset="0"/>
              <a:cs typeface="Times New Roman" panose="02020603050405020304" pitchFamily="18" charset="0"/>
            </a:endParaRPr>
          </a:p>
          <a:p>
            <a:endParaRPr lang="en-US" dirty="0">
              <a:solidFill>
                <a:srgbClr val="81C8BD"/>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542372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(427 bytes)</a:t>
            </a:r>
          </a:p>
          <a:p>
            <a:endParaRPr lang="en-US" dirty="0" smtClean="0"/>
          </a:p>
          <a:p>
            <a:r>
              <a:rPr lang="en-US" dirty="0" smtClean="0"/>
              <a:t>OO </a:t>
            </a:r>
            <a:r>
              <a:rPr lang="en-US" dirty="0"/>
              <a:t>Model: </a:t>
            </a:r>
            <a:r>
              <a:rPr lang="en-US" b="1" dirty="0">
                <a:solidFill>
                  <a:srgbClr val="00B050"/>
                </a:solidFill>
              </a:rPr>
              <a:t>Yes; </a:t>
            </a:r>
            <a:r>
              <a:rPr lang="en-US" b="1" dirty="0" smtClean="0">
                <a:solidFill>
                  <a:srgbClr val="00B050"/>
                </a:solidFill>
              </a:rPr>
              <a:t>mandatory</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7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oracle.com/java</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Spring</a:t>
            </a:r>
            <a:endParaRPr lang="en-US" dirty="0"/>
          </a:p>
          <a:p>
            <a:r>
              <a:rPr lang="en-US" dirty="0"/>
              <a:t>Variable types: </a:t>
            </a:r>
            <a:r>
              <a:rPr lang="en-US" dirty="0" smtClean="0"/>
              <a:t>Integers (diff sizes, signed/unsigned), Floats, Char, Byte,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try/catch/finally block; try &lt;resource&gt; / catch block</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Every March and September</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30</a:t>
            </a:fld>
            <a:endParaRPr lang="en-US"/>
          </a:p>
        </p:txBody>
      </p:sp>
    </p:spTree>
    <p:extLst>
      <p:ext uri="{BB962C8B-B14F-4D97-AF65-F5344CB8AC3E}">
        <p14:creationId xmlns:p14="http://schemas.microsoft.com/office/powerpoint/2010/main" val="2628571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4900" dirty="0" smtClean="0">
                <a:solidFill>
                  <a:srgbClr val="ECDA2D"/>
                </a:solidFill>
                <a:latin typeface="Bahnschrift SemiBold SemiConden" panose="020B0502040204020203" pitchFamily="34" charset="0"/>
              </a:rPr>
              <a:t>Kotlin  -  2011  -  compiled to Java byte-code; run on Java virtual machine </a:t>
            </a:r>
            <a:r>
              <a:rPr lang="en-US" sz="2700" dirty="0" smtClean="0">
                <a:solidFill>
                  <a:srgbClr val="ECDA2D"/>
                </a:solidFill>
                <a:latin typeface="Bahnschrift SemiBold SemiConden" panose="020B0502040204020203" pitchFamily="34" charset="0"/>
              </a:rPr>
              <a:t>(#8 </a:t>
            </a:r>
            <a:r>
              <a:rPr lang="en-US" sz="2700" dirty="0">
                <a:solidFill>
                  <a:srgbClr val="ECDA2D"/>
                </a:solidFill>
                <a:latin typeface="Bahnschrift SemiBold SemiConden" panose="020B0502040204020203" pitchFamily="34" charset="0"/>
              </a:rPr>
              <a:t>of </a:t>
            </a:r>
            <a:r>
              <a:rPr lang="en-US" sz="2700" dirty="0" smtClean="0">
                <a:solidFill>
                  <a:srgbClr val="ECDA2D"/>
                </a:solidFill>
                <a:latin typeface="Bahnschrift SemiBold SemiConden" panose="020B0502040204020203" pitchFamily="34" charset="0"/>
              </a:rPr>
              <a:t>12)</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1500" dirty="0" smtClean="0">
                <a:solidFill>
                  <a:srgbClr val="81C8BD"/>
                </a:solidFill>
              </a:rPr>
              <a:t>Kotlin was designed as an easier alternative to Java that runs on the JVM</a:t>
            </a:r>
          </a:p>
          <a:p>
            <a:pPr marL="0" indent="0">
              <a:buNone/>
            </a:pPr>
            <a:r>
              <a:rPr lang="en-US" sz="1500" dirty="0" smtClean="0">
                <a:solidFill>
                  <a:srgbClr val="81C8BD"/>
                </a:solidFill>
              </a:rPr>
              <a:t>Kotlin </a:t>
            </a:r>
            <a:r>
              <a:rPr lang="en-US" sz="1500" dirty="0" smtClean="0">
                <a:solidFill>
                  <a:srgbClr val="00B050"/>
                </a:solidFill>
              </a:rPr>
              <a:t>compilation speed is slow</a:t>
            </a:r>
            <a:r>
              <a:rPr lang="en-US" sz="1500" dirty="0" smtClean="0">
                <a:solidFill>
                  <a:srgbClr val="81C8BD"/>
                </a:solidFill>
              </a:rPr>
              <a:t>... ...   Execution speed is comparable to Java</a:t>
            </a:r>
          </a:p>
          <a:p>
            <a:pPr marL="0" indent="0">
              <a:buNone/>
            </a:pPr>
            <a:r>
              <a:rPr lang="en-US" sz="1500" dirty="0" smtClean="0">
                <a:solidFill>
                  <a:srgbClr val="81C8BD"/>
                </a:solidFill>
              </a:rPr>
              <a:t>Became the official language for Android in 2018</a:t>
            </a:r>
          </a:p>
          <a:p>
            <a:pPr marL="0" indent="0">
              <a:buNone/>
            </a:pPr>
            <a:r>
              <a:rPr lang="en-US" sz="1500" dirty="0" smtClean="0">
                <a:solidFill>
                  <a:srgbClr val="81C8BD"/>
                </a:solidFill>
              </a:rPr>
              <a:t>JVM-related names to compile and run might be tricky for a beginning user</a:t>
            </a: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 a comment  - </a:t>
            </a:r>
            <a:r>
              <a:rPr lang="en-US" sz="1500" dirty="0" err="1" smtClean="0">
                <a:solidFill>
                  <a:srgbClr val="F8A28B"/>
                </a:solidFill>
              </a:rPr>
              <a:t>hello_kt.kt</a:t>
            </a:r>
            <a:r>
              <a:rPr lang="en-US" sz="1500" dirty="0" smtClean="0">
                <a:solidFill>
                  <a:srgbClr val="F8A28B"/>
                </a:solidFill>
              </a:rPr>
              <a:t>     /* another comment */</a:t>
            </a:r>
          </a:p>
          <a:p>
            <a:pPr marL="0" indent="0">
              <a:spcBef>
                <a:spcPts val="0"/>
              </a:spcBef>
              <a:buNone/>
            </a:pPr>
            <a:endParaRPr lang="en-US" sz="1500" dirty="0" smtClean="0"/>
          </a:p>
          <a:p>
            <a:pPr marL="0" indent="0">
              <a:spcBef>
                <a:spcPts val="0"/>
              </a:spcBef>
              <a:buNone/>
            </a:pPr>
            <a:r>
              <a:rPr lang="en-US" sz="1500" dirty="0" smtClean="0">
                <a:solidFill>
                  <a:srgbClr val="F8A28B"/>
                </a:solidFill>
              </a:rPr>
              <a:t>//</a:t>
            </a:r>
            <a:r>
              <a:rPr lang="en-US" sz="1500" dirty="0" smtClean="0"/>
              <a:t> </a:t>
            </a:r>
            <a:r>
              <a:rPr lang="en-US" sz="1500" dirty="0" smtClean="0">
                <a:solidFill>
                  <a:srgbClr val="00B050"/>
                </a:solidFill>
              </a:rPr>
              <a:t>Compile</a:t>
            </a:r>
            <a:r>
              <a:rPr lang="en-US" sz="1500" dirty="0" smtClean="0"/>
              <a:t> </a:t>
            </a:r>
            <a:r>
              <a:rPr lang="en-US" sz="1500" dirty="0" smtClean="0">
                <a:solidFill>
                  <a:srgbClr val="F8A28B"/>
                </a:solidFill>
              </a:rPr>
              <a:t>with: </a:t>
            </a:r>
            <a:r>
              <a:rPr lang="en-US" sz="1500" dirty="0" err="1" smtClean="0">
                <a:solidFill>
                  <a:srgbClr val="F8A28B"/>
                </a:solidFill>
              </a:rPr>
              <a:t>kotlinc</a:t>
            </a:r>
            <a:r>
              <a:rPr lang="en-US" sz="1500" dirty="0" smtClean="0">
                <a:solidFill>
                  <a:srgbClr val="F8A28B"/>
                </a:solidFill>
              </a:rPr>
              <a:t> </a:t>
            </a:r>
            <a:r>
              <a:rPr lang="en-US" sz="1500" dirty="0" err="1" smtClean="0">
                <a:solidFill>
                  <a:srgbClr val="00B050"/>
                </a:solidFill>
              </a:rPr>
              <a:t>h</a:t>
            </a:r>
            <a:r>
              <a:rPr lang="en-US" sz="1500" dirty="0" err="1" smtClean="0">
                <a:solidFill>
                  <a:srgbClr val="F8A28B"/>
                </a:solidFill>
              </a:rPr>
              <a:t>ello_kt.kt</a:t>
            </a:r>
            <a:endParaRPr lang="en-US" sz="1500" dirty="0" smtClean="0">
              <a:solidFill>
                <a:srgbClr val="F8A28B"/>
              </a:solidFill>
            </a:endParaRPr>
          </a:p>
          <a:p>
            <a:pPr marL="0" indent="0">
              <a:spcBef>
                <a:spcPts val="0"/>
              </a:spcBef>
              <a:buNone/>
            </a:pPr>
            <a:r>
              <a:rPr lang="en-US" sz="1500" dirty="0" smtClean="0">
                <a:solidFill>
                  <a:srgbClr val="F8A28B"/>
                </a:solidFill>
              </a:rPr>
              <a:t>//   this ends as &lt;name&gt;.</a:t>
            </a:r>
            <a:r>
              <a:rPr lang="en-US" sz="1500" dirty="0" err="1" smtClean="0">
                <a:solidFill>
                  <a:srgbClr val="F8A28B"/>
                </a:solidFill>
              </a:rPr>
              <a:t>kt</a:t>
            </a:r>
            <a:r>
              <a:rPr lang="en-US" sz="1500" dirty="0" smtClean="0">
                <a:solidFill>
                  <a:srgbClr val="F8A28B"/>
                </a:solidFill>
              </a:rPr>
              <a:t>  (</a:t>
            </a:r>
            <a:r>
              <a:rPr lang="en-US" sz="1500" dirty="0" smtClean="0">
                <a:solidFill>
                  <a:srgbClr val="00B050"/>
                </a:solidFill>
              </a:rPr>
              <a:t>must end in .</a:t>
            </a:r>
            <a:r>
              <a:rPr lang="en-US" sz="1500" dirty="0" err="1" smtClean="0">
                <a:solidFill>
                  <a:srgbClr val="00B050"/>
                </a:solidFill>
              </a:rPr>
              <a:t>kt</a:t>
            </a:r>
            <a:r>
              <a:rPr lang="en-US" sz="1500" dirty="0" smtClean="0">
                <a:solidFill>
                  <a:srgbClr val="F8A28B"/>
                </a:solidFill>
              </a:rPr>
              <a:t>)</a:t>
            </a:r>
          </a:p>
          <a:p>
            <a:pPr marL="0" indent="0">
              <a:spcBef>
                <a:spcPts val="0"/>
              </a:spcBef>
              <a:buNone/>
            </a:pPr>
            <a:r>
              <a:rPr lang="en-US" sz="1500" dirty="0" smtClean="0">
                <a:solidFill>
                  <a:srgbClr val="F8A28B"/>
                </a:solidFill>
              </a:rPr>
              <a:t>//   we compile to name</a:t>
            </a:r>
            <a:r>
              <a:rPr lang="en-US" sz="1500" dirty="0" smtClean="0">
                <a:solidFill>
                  <a:srgbClr val="81C8BD"/>
                </a:solidFill>
              </a:rPr>
              <a:t>:</a:t>
            </a:r>
            <a:r>
              <a:rPr lang="en-US" sz="1500" dirty="0" smtClean="0"/>
              <a:t> </a:t>
            </a:r>
            <a:r>
              <a:rPr lang="en-US" sz="1500" dirty="0" err="1" smtClean="0">
                <a:solidFill>
                  <a:srgbClr val="00B050"/>
                </a:solidFill>
              </a:rPr>
              <a:t>Hello_ktKt.class</a:t>
            </a:r>
            <a:endParaRPr lang="en-US" sz="1500" dirty="0" smtClean="0">
              <a:solidFill>
                <a:srgbClr val="00B050"/>
              </a:solidFill>
            </a:endParaRPr>
          </a:p>
          <a:p>
            <a:pPr marL="0" indent="0">
              <a:spcBef>
                <a:spcPts val="0"/>
              </a:spcBef>
              <a:buNone/>
            </a:pPr>
            <a:r>
              <a:rPr lang="en-US" sz="1500" dirty="0" smtClean="0">
                <a:solidFill>
                  <a:srgbClr val="F8A28B"/>
                </a:solidFill>
              </a:rPr>
              <a:t>// run with: java </a:t>
            </a:r>
            <a:r>
              <a:rPr lang="en-US" sz="1500" dirty="0" err="1" smtClean="0">
                <a:solidFill>
                  <a:srgbClr val="F8A28B"/>
                </a:solidFill>
              </a:rPr>
              <a:t>Hello_ktKt</a:t>
            </a:r>
            <a:endParaRPr lang="en-US" sz="1500" dirty="0" smtClean="0">
              <a:solidFill>
                <a:srgbClr val="F8A28B"/>
              </a:solidFill>
            </a:endParaRPr>
          </a:p>
          <a:p>
            <a:pPr marL="0" indent="0">
              <a:spcBef>
                <a:spcPts val="0"/>
              </a:spcBef>
              <a:buNone/>
            </a:pPr>
            <a:r>
              <a:rPr lang="en-US" sz="1500" dirty="0" smtClean="0">
                <a:solidFill>
                  <a:srgbClr val="F8A28B"/>
                </a:solidFill>
              </a:rPr>
              <a:t>//    this is H&lt;name&gt;</a:t>
            </a:r>
            <a:r>
              <a:rPr lang="en-US" sz="1500" dirty="0" err="1" smtClean="0">
                <a:solidFill>
                  <a:srgbClr val="F8A28B"/>
                </a:solidFill>
              </a:rPr>
              <a:t>Kt</a:t>
            </a:r>
            <a:r>
              <a:rPr lang="en-US" sz="1500" dirty="0" smtClean="0">
                <a:solidFill>
                  <a:srgbClr val="F8A28B"/>
                </a:solidFill>
              </a:rPr>
              <a:t>  (uppercase H, uppercase K, lowercase t)</a:t>
            </a: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fun main () {</a:t>
            </a:r>
          </a:p>
          <a:p>
            <a:pPr marL="0" indent="0">
              <a:spcBef>
                <a:spcPts val="0"/>
              </a:spcBef>
              <a:buNone/>
            </a:pPr>
            <a:r>
              <a:rPr lang="en-US" sz="1500" dirty="0" smtClean="0">
                <a:solidFill>
                  <a:srgbClr val="F8A28B"/>
                </a:solidFill>
              </a:rPr>
              <a:t>    </a:t>
            </a:r>
            <a:r>
              <a:rPr lang="en-US" sz="1500" dirty="0" err="1" smtClean="0">
                <a:solidFill>
                  <a:srgbClr val="F8A28B"/>
                </a:solidFill>
              </a:rPr>
              <a:t>println</a:t>
            </a:r>
            <a:r>
              <a:rPr lang="en-US" sz="1500" dirty="0" smtClean="0">
                <a:solidFill>
                  <a:srgbClr val="F8A28B"/>
                </a:solidFill>
              </a:rPr>
              <a:t> ("Hello, World!")</a:t>
            </a:r>
          </a:p>
          <a:p>
            <a:pPr marL="0" indent="0">
              <a:spcBef>
                <a:spcPts val="0"/>
              </a:spcBef>
              <a:buNone/>
            </a:pPr>
            <a:r>
              <a:rPr lang="en-US" sz="1500" dirty="0" smtClean="0">
                <a:solidFill>
                  <a:srgbClr val="F8A28B"/>
                </a:solidFill>
              </a:rPr>
              <a:t>}</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496" y="5309045"/>
            <a:ext cx="2688336" cy="58807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31</a:t>
            </a:fld>
            <a:endParaRPr lang="en-US"/>
          </a:p>
        </p:txBody>
      </p:sp>
    </p:spTree>
    <p:extLst>
      <p:ext uri="{BB962C8B-B14F-4D97-AF65-F5344CB8AC3E}">
        <p14:creationId xmlns:p14="http://schemas.microsoft.com/office/powerpoint/2010/main" val="3634341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Kotlin’s</a:t>
            </a:r>
            <a:r>
              <a:rPr lang="en-US" dirty="0" smtClean="0">
                <a:solidFill>
                  <a:srgbClr val="ECDA2D"/>
                </a:solidFill>
                <a:latin typeface="Bahnschrift SemiBold SemiConden" panose="020B0502040204020203" pitchFamily="34" charset="0"/>
              </a:rPr>
              <a:t>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(645 bytes)</a:t>
            </a:r>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a:t>
            </a:r>
            <a:r>
              <a:rPr lang="en-US" dirty="0"/>
              <a:t>terminator: </a:t>
            </a:r>
            <a:r>
              <a:rPr lang="en-US" dirty="0" smtClean="0"/>
              <a:t> </a:t>
            </a:r>
            <a:r>
              <a:rPr lang="en-US" b="1" dirty="0" smtClean="0">
                <a:solidFill>
                  <a:srgbClr val="00B050"/>
                </a:solidFill>
              </a:rPr>
              <a:t>Optional. ; </a:t>
            </a:r>
            <a:r>
              <a:rPr lang="en-US" b="1" dirty="0">
                <a:solidFill>
                  <a:srgbClr val="00B050"/>
                </a:solidFill>
              </a:rPr>
              <a:t>is NOT usually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err="1" smtClean="0"/>
              <a:t>Coroutines</a:t>
            </a:r>
            <a:r>
              <a:rPr lang="en-US" dirty="0" smtClean="0"/>
              <a:t> (lightweight threads)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kotlinlang.org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Ktor</a:t>
            </a:r>
            <a:r>
              <a:rPr lang="en-US" dirty="0" smtClean="0"/>
              <a:t>, </a:t>
            </a:r>
            <a:r>
              <a:rPr lang="en-US" dirty="0" err="1" smtClean="0"/>
              <a:t>Kweb</a:t>
            </a:r>
            <a:r>
              <a:rPr lang="en-US" dirty="0" smtClean="0"/>
              <a:t>, </a:t>
            </a:r>
            <a:r>
              <a:rPr lang="en-US" dirty="0" err="1" smtClean="0"/>
              <a:t>Javalin</a:t>
            </a:r>
            <a:r>
              <a:rPr lang="en-US" dirty="0" smtClean="0"/>
              <a:t>, Spark , Spring Boot</a:t>
            </a:r>
            <a:endParaRPr lang="en-US" dirty="0"/>
          </a:p>
          <a:p>
            <a:r>
              <a:rPr lang="en-US" dirty="0"/>
              <a:t>Variable types: Integers (diff sizes, signed/unsigned), Floats, Char, </a:t>
            </a:r>
            <a:r>
              <a:rPr lang="en-US" dirty="0" smtClean="0"/>
              <a:t>Byte, String, Boolean  </a:t>
            </a:r>
            <a:r>
              <a:rPr lang="en-US" dirty="0" smtClean="0">
                <a:solidFill>
                  <a:srgbClr val="00B050"/>
                </a:solidFill>
              </a:rPr>
              <a:t>(like Java; on JVM)</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 about every 6 months. Point releases can be quite frequent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32</a:t>
            </a:fld>
            <a:endParaRPr lang="en-US"/>
          </a:p>
        </p:txBody>
      </p:sp>
    </p:spTree>
    <p:extLst>
      <p:ext uri="{BB962C8B-B14F-4D97-AF65-F5344CB8AC3E}">
        <p14:creationId xmlns:p14="http://schemas.microsoft.com/office/powerpoint/2010/main" val="3575655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2000  -  compiled  (Microsoft Windows platform</a:t>
            </a:r>
            <a:r>
              <a:rPr lang="en-US" dirty="0">
                <a:solidFill>
                  <a:srgbClr val="ECDA2D"/>
                </a:solidFill>
                <a:latin typeface="Bahnschrift SemiBold SemiConden" panose="020B0502040204020203" pitchFamily="34" charset="0"/>
              </a:rPr>
              <a:t>) </a:t>
            </a:r>
            <a:r>
              <a:rPr lang="en-US" sz="2400" dirty="0" smtClean="0">
                <a:solidFill>
                  <a:srgbClr val="ECDA2D"/>
                </a:solidFill>
                <a:latin typeface="Bahnschrift SemiBold SemiConden" panose="020B0502040204020203" pitchFamily="34" charset="0"/>
              </a:rPr>
              <a:t>(#9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600" dirty="0" smtClean="0">
                <a:solidFill>
                  <a:srgbClr val="81C8BD"/>
                </a:solidFill>
              </a:rPr>
              <a:t>Somewhat of a Microsoft variant to Java</a:t>
            </a:r>
          </a:p>
          <a:p>
            <a:pPr marL="0" indent="0">
              <a:buNone/>
            </a:pPr>
            <a:r>
              <a:rPr lang="en-US" sz="1600" dirty="0" smtClean="0">
                <a:solidFill>
                  <a:srgbClr val="81C8BD"/>
                </a:solidFill>
              </a:rPr>
              <a:t>C# is currently quite popular as a language on the Microsoft Windows platform</a:t>
            </a:r>
          </a:p>
          <a:p>
            <a:pPr marL="0" indent="0">
              <a:buNone/>
            </a:pPr>
            <a:r>
              <a:rPr lang="en-US" sz="1600" dirty="0" smtClean="0">
                <a:solidFill>
                  <a:srgbClr val="81C8BD"/>
                </a:solidFill>
              </a:rPr>
              <a:t>Compiled to Intermediate Language (IL) in .exe file; run by Common Language Runtime with a Just-In-Time compiler</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hello_cs.cs</a:t>
            </a:r>
            <a:endParaRPr lang="en-US" sz="1600" dirty="0" smtClean="0">
              <a:solidFill>
                <a:srgbClr val="F8A28B"/>
              </a:solidFill>
            </a:endParaRPr>
          </a:p>
          <a:p>
            <a:pPr marL="0" indent="0">
              <a:spcBef>
                <a:spcPts val="0"/>
              </a:spcBef>
              <a:buNone/>
            </a:pPr>
            <a:r>
              <a:rPr lang="en-US" sz="1600" dirty="0" smtClean="0">
                <a:solidFill>
                  <a:srgbClr val="F8A28B"/>
                </a:solidFill>
              </a:rPr>
              <a:t>// compile with: </a:t>
            </a:r>
            <a:r>
              <a:rPr lang="en-US" sz="1600" dirty="0" err="1" smtClean="0">
                <a:solidFill>
                  <a:srgbClr val="F8A28B"/>
                </a:solidFill>
              </a:rPr>
              <a:t>csc</a:t>
            </a:r>
            <a:r>
              <a:rPr lang="en-US" sz="1600" dirty="0" smtClean="0">
                <a:solidFill>
                  <a:srgbClr val="F8A28B"/>
                </a:solidFill>
              </a:rPr>
              <a:t> </a:t>
            </a:r>
            <a:r>
              <a:rPr lang="en-US" sz="1600" dirty="0" err="1" smtClean="0">
                <a:solidFill>
                  <a:srgbClr val="F8A28B"/>
                </a:solidFill>
              </a:rPr>
              <a:t>hello_cs.cs</a:t>
            </a:r>
            <a:r>
              <a:rPr lang="en-US" sz="1600" dirty="0" smtClean="0">
                <a:solidFill>
                  <a:srgbClr val="F8A28B"/>
                </a:solidFill>
              </a:rPr>
              <a:t>  --OR-- MS-Visual Studio</a:t>
            </a:r>
          </a:p>
          <a:p>
            <a:pPr marL="0" indent="0">
              <a:spcBef>
                <a:spcPts val="0"/>
              </a:spcBef>
              <a:buNone/>
            </a:pPr>
            <a:r>
              <a:rPr lang="en-US" sz="1600" dirty="0" smtClean="0">
                <a:solidFill>
                  <a:srgbClr val="F8A28B"/>
                </a:solidFill>
              </a:rPr>
              <a:t>namespace HelloWorld</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class Hello {         </a:t>
            </a:r>
          </a:p>
          <a:p>
            <a:pPr marL="0" indent="0">
              <a:spcBef>
                <a:spcPts val="0"/>
              </a:spcBef>
              <a:buNone/>
            </a:pPr>
            <a:r>
              <a:rPr lang="en-US" sz="1600" dirty="0" smtClean="0">
                <a:solidFill>
                  <a:srgbClr val="F8A28B"/>
                </a:solidFill>
              </a:rPr>
              <a:t>        static void Main (string[] </a:t>
            </a:r>
            <a:r>
              <a:rPr lang="en-US" sz="1600" dirty="0" err="1" smtClean="0">
                <a:solidFill>
                  <a:srgbClr val="F8A28B"/>
                </a:solidFill>
              </a:rPr>
              <a:t>args</a:t>
            </a:r>
            <a:r>
              <a:rPr lang="en-US" sz="1600" dirty="0" smtClean="0">
                <a:solidFill>
                  <a:srgbClr val="F8A28B"/>
                </a:solidFill>
              </a:rPr>
              <a:t>)</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r>
              <a:rPr lang="en-US" sz="1600" dirty="0" err="1" smtClean="0">
                <a:solidFill>
                  <a:srgbClr val="F8A28B"/>
                </a:solidFill>
              </a:rPr>
              <a:t>System.Console.WriteLine</a:t>
            </a:r>
            <a:r>
              <a:rPr lang="en-US" sz="1600" dirty="0" smtClean="0">
                <a:solidFill>
                  <a:srgbClr val="F8A28B"/>
                </a:solidFill>
              </a:rPr>
              <a:t> ("Hello, World!");</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a:t>
            </a:r>
          </a:p>
          <a:p>
            <a:pPr marL="0" indent="0">
              <a:buNone/>
            </a:pPr>
            <a:endParaRPr lang="en-US" sz="1600" dirty="0" smtClean="0"/>
          </a:p>
          <a:p>
            <a:pPr marL="0" indent="0">
              <a:buNone/>
            </a:pPr>
            <a:endParaRPr lang="en-US" sz="1600"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896" y="4736592"/>
            <a:ext cx="1252728" cy="1252728"/>
          </a:xfrm>
          <a:prstGeom prst="rect">
            <a:avLst/>
          </a:prstGeom>
        </p:spPr>
      </p:pic>
    </p:spTree>
    <p:extLst>
      <p:ext uri="{BB962C8B-B14F-4D97-AF65-F5344CB8AC3E}">
        <p14:creationId xmlns:p14="http://schemas.microsoft.com/office/powerpoint/2010/main" val="682049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  4096 bytes standalone (Windows)</a:t>
            </a:r>
          </a:p>
          <a:p>
            <a:r>
              <a:rPr lang="en-US" dirty="0" smtClean="0"/>
              <a:t>OO </a:t>
            </a:r>
            <a:r>
              <a:rPr lang="en-US" dirty="0"/>
              <a:t>Model: </a:t>
            </a:r>
            <a:r>
              <a:rPr lang="en-US" dirty="0">
                <a:solidFill>
                  <a:srgbClr val="00B050"/>
                </a:solidFill>
              </a:rPr>
              <a:t>Yes; </a:t>
            </a:r>
            <a:r>
              <a:rPr lang="en-US" dirty="0" smtClean="0">
                <a:solidFill>
                  <a:srgbClr val="00B050"/>
                </a:solidFill>
              </a:rPr>
              <a:t>optional but highly pushed</a:t>
            </a:r>
            <a:endParaRPr lang="en-US"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Thread and Task object classes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a:t>
            </a:r>
            <a:r>
              <a:rPr lang="en-US" dirty="0" smtClean="0"/>
              <a:t>): 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7</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learn.microsoft.com/</a:t>
            </a:r>
            <a:r>
              <a:rPr lang="en-US" dirty="0" err="1" smtClean="0"/>
              <a:t>en</a:t>
            </a:r>
            <a:r>
              <a:rPr lang="en-US" dirty="0" smtClean="0"/>
              <a:t>-us/</a:t>
            </a:r>
            <a:r>
              <a:rPr lang="en-US" dirty="0" err="1" smtClean="0"/>
              <a:t>dotnet</a:t>
            </a:r>
            <a:r>
              <a:rPr lang="en-US" dirty="0" smtClean="0"/>
              <a:t>/</a:t>
            </a:r>
            <a:r>
              <a:rPr lang="en-US" dirty="0" err="1" smtClean="0"/>
              <a:t>csharp</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ASP.Net</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a:t>
            </a:r>
            <a:r>
              <a:rPr lang="en-US" dirty="0" err="1" smtClean="0"/>
              <a:t>.Net</a:t>
            </a:r>
            <a:r>
              <a:rPr lang="en-US" dirty="0" smtClean="0"/>
              <a:t> throws exception</a:t>
            </a:r>
            <a:endParaRPr lang="en-US" dirty="0"/>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Visual Studio is released about twice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34</a:t>
            </a:fld>
            <a:endParaRPr lang="en-US"/>
          </a:p>
        </p:txBody>
      </p:sp>
    </p:spTree>
    <p:extLst>
      <p:ext uri="{BB962C8B-B14F-4D97-AF65-F5344CB8AC3E}">
        <p14:creationId xmlns:p14="http://schemas.microsoft.com/office/powerpoint/2010/main" val="32072465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  -  2009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(#10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758055"/>
          </a:xfrm>
        </p:spPr>
        <p:txBody>
          <a:bodyPr>
            <a:normAutofit fontScale="55000" lnSpcReduction="20000"/>
          </a:bodyPr>
          <a:lstStyle/>
          <a:p>
            <a:pPr marL="0" indent="0">
              <a:spcBef>
                <a:spcPts val="600"/>
              </a:spcBef>
              <a:buNone/>
            </a:pPr>
            <a:r>
              <a:rPr lang="en-US" dirty="0">
                <a:solidFill>
                  <a:srgbClr val="81C8BD"/>
                </a:solidFill>
              </a:rPr>
              <a:t>Developed by Google; used at </a:t>
            </a:r>
            <a:r>
              <a:rPr lang="en-US" dirty="0" smtClean="0">
                <a:solidFill>
                  <a:srgbClr val="81C8BD"/>
                </a:solidFill>
              </a:rPr>
              <a:t>Google  --  their much-preferred alternative to C++</a:t>
            </a:r>
          </a:p>
          <a:p>
            <a:pPr marL="0" indent="0">
              <a:spcBef>
                <a:spcPts val="600"/>
              </a:spcBef>
              <a:buNone/>
            </a:pPr>
            <a:r>
              <a:rPr lang="en-US" dirty="0">
                <a:solidFill>
                  <a:srgbClr val="81C8BD"/>
                </a:solidFill>
              </a:rPr>
              <a:t>C</a:t>
            </a:r>
            <a:r>
              <a:rPr lang="en-US" dirty="0" smtClean="0">
                <a:solidFill>
                  <a:srgbClr val="81C8BD"/>
                </a:solidFill>
              </a:rPr>
              <a:t>ore objectives are code safety and simplicity; minimalist approach. Minimum # of keywords. Only one way to perform a loop in Go</a:t>
            </a:r>
          </a:p>
          <a:p>
            <a:pPr marL="0" indent="0">
              <a:spcBef>
                <a:spcPts val="600"/>
              </a:spcBef>
              <a:buNone/>
            </a:pPr>
            <a:r>
              <a:rPr lang="en-US" dirty="0" smtClean="0">
                <a:solidFill>
                  <a:srgbClr val="81C8BD"/>
                </a:solidFill>
              </a:rPr>
              <a:t>Requires program to be "production-ready</a:t>
            </a:r>
            <a:r>
              <a:rPr lang="en-US" dirty="0">
                <a:solidFill>
                  <a:srgbClr val="81C8BD"/>
                </a:solidFill>
              </a:rPr>
              <a:t>" code</a:t>
            </a:r>
          </a:p>
          <a:p>
            <a:pPr marL="0" indent="0">
              <a:spcBef>
                <a:spcPts val="600"/>
              </a:spcBef>
              <a:buNone/>
            </a:pPr>
            <a:r>
              <a:rPr lang="en-US" dirty="0">
                <a:solidFill>
                  <a:srgbClr val="81C8BD"/>
                </a:solidFill>
              </a:rPr>
              <a:t>O</a:t>
            </a:r>
            <a:r>
              <a:rPr lang="en-US" dirty="0" smtClean="0">
                <a:solidFill>
                  <a:srgbClr val="81C8BD"/>
                </a:solidFill>
              </a:rPr>
              <a:t>pening </a:t>
            </a:r>
            <a:r>
              <a:rPr lang="en-US" dirty="0">
                <a:solidFill>
                  <a:srgbClr val="81C8BD"/>
                </a:solidFill>
              </a:rPr>
              <a:t>brace MUST be on same line as function </a:t>
            </a:r>
            <a:r>
              <a:rPr lang="en-US" dirty="0" smtClean="0">
                <a:solidFill>
                  <a:srgbClr val="81C8BD"/>
                </a:solidFill>
              </a:rPr>
              <a:t>name</a:t>
            </a:r>
          </a:p>
          <a:p>
            <a:pPr marL="0" indent="0">
              <a:spcBef>
                <a:spcPts val="600"/>
              </a:spcBef>
              <a:buNone/>
            </a:pPr>
            <a:r>
              <a:rPr lang="en-US" dirty="0">
                <a:solidFill>
                  <a:srgbClr val="81C8BD"/>
                </a:solidFill>
              </a:rPr>
              <a:t>Compiler does not handle some arrangements of statements / blocks over multiple </a:t>
            </a:r>
            <a:r>
              <a:rPr lang="en-US" dirty="0" smtClean="0">
                <a:solidFill>
                  <a:srgbClr val="81C8BD"/>
                </a:solidFill>
              </a:rPr>
              <a:t>lines</a:t>
            </a:r>
            <a:endParaRPr lang="en-US" dirty="0">
              <a:solidFill>
                <a:srgbClr val="81C8BD"/>
              </a:solidFill>
            </a:endParaRPr>
          </a:p>
          <a:p>
            <a:pPr marL="0" indent="0">
              <a:spcBef>
                <a:spcPts val="600"/>
              </a:spcBef>
              <a:buNone/>
            </a:pPr>
            <a:r>
              <a:rPr lang="en-US" dirty="0">
                <a:solidFill>
                  <a:srgbClr val="81C8BD"/>
                </a:solidFill>
              </a:rPr>
              <a:t>Aborts compilation on Unused </a:t>
            </a:r>
            <a:r>
              <a:rPr lang="en-US" dirty="0" smtClean="0">
                <a:solidFill>
                  <a:srgbClr val="81C8BD"/>
                </a:solidFill>
              </a:rPr>
              <a:t>variables</a:t>
            </a:r>
            <a:endParaRPr lang="en-US" dirty="0">
              <a:solidFill>
                <a:srgbClr val="81C8BD"/>
              </a:solidFill>
            </a:endParaRPr>
          </a:p>
          <a:p>
            <a:pPr marL="0" indent="0">
              <a:spcBef>
                <a:spcPts val="600"/>
              </a:spcBef>
              <a:buNone/>
            </a:pPr>
            <a:r>
              <a:rPr lang="en-US" dirty="0">
                <a:solidFill>
                  <a:srgbClr val="81C8BD"/>
                </a:solidFill>
              </a:rPr>
              <a:t>Commenting out a section of code </a:t>
            </a:r>
            <a:r>
              <a:rPr lang="en-US" dirty="0" smtClean="0">
                <a:solidFill>
                  <a:srgbClr val="81C8BD"/>
                </a:solidFill>
              </a:rPr>
              <a:t>can be </a:t>
            </a:r>
            <a:r>
              <a:rPr lang="en-US" dirty="0">
                <a:solidFill>
                  <a:srgbClr val="81C8BD"/>
                </a:solidFill>
              </a:rPr>
              <a:t>a </a:t>
            </a:r>
            <a:r>
              <a:rPr lang="en-US" dirty="0" smtClean="0">
                <a:solidFill>
                  <a:srgbClr val="81C8BD"/>
                </a:solidFill>
              </a:rPr>
              <a:t>“bear” because non-referenced variables abort the compilation</a:t>
            </a:r>
            <a:endParaRPr lang="en-US" dirty="0">
              <a:solidFill>
                <a:srgbClr val="81C8BD"/>
              </a:solidFill>
            </a:endParaRPr>
          </a:p>
          <a:p>
            <a:pPr marL="0" indent="0">
              <a:spcBef>
                <a:spcPts val="600"/>
              </a:spcBef>
              <a:buNone/>
            </a:pPr>
            <a:r>
              <a:rPr lang="en-US" dirty="0">
                <a:solidFill>
                  <a:srgbClr val="81C8BD"/>
                </a:solidFill>
              </a:rPr>
              <a:t>Native multitasking (</a:t>
            </a:r>
            <a:r>
              <a:rPr lang="en-US" dirty="0" err="1">
                <a:solidFill>
                  <a:srgbClr val="81C8BD"/>
                </a:solidFill>
              </a:rPr>
              <a:t>Goroutines</a:t>
            </a:r>
            <a:r>
              <a:rPr lang="en-US" dirty="0" smtClean="0">
                <a:solidFill>
                  <a:srgbClr val="81C8BD"/>
                </a:solidFill>
              </a:rPr>
              <a:t>)</a:t>
            </a:r>
            <a:endParaRPr lang="en-US" dirty="0">
              <a:solidFill>
                <a:srgbClr val="81C8BD"/>
              </a:solidFill>
            </a:endParaRPr>
          </a:p>
          <a:p>
            <a:pPr marL="0" indent="0">
              <a:spcBef>
                <a:spcPts val="600"/>
              </a:spcBef>
              <a:buNone/>
            </a:pPr>
            <a:r>
              <a:rPr lang="en-US" dirty="0">
                <a:solidFill>
                  <a:srgbClr val="81C8BD"/>
                </a:solidFill>
              </a:rPr>
              <a:t>A Go program can require a </a:t>
            </a:r>
            <a:r>
              <a:rPr lang="en-US" dirty="0" smtClean="0">
                <a:solidFill>
                  <a:srgbClr val="81C8BD"/>
                </a:solidFill>
              </a:rPr>
              <a:t>lengthy </a:t>
            </a:r>
            <a:r>
              <a:rPr lang="en-US" dirty="0">
                <a:solidFill>
                  <a:srgbClr val="81C8BD"/>
                </a:solidFill>
              </a:rPr>
              <a:t>list of import </a:t>
            </a:r>
            <a:r>
              <a:rPr lang="en-US" dirty="0" smtClean="0">
                <a:solidFill>
                  <a:srgbClr val="81C8BD"/>
                </a:solidFill>
              </a:rPr>
              <a:t>statements</a:t>
            </a:r>
          </a:p>
          <a:p>
            <a:pPr marL="0" indent="0">
              <a:spcBef>
                <a:spcPts val="600"/>
              </a:spcBef>
              <a:buNone/>
            </a:pPr>
            <a:r>
              <a:rPr lang="en-US" dirty="0" smtClean="0">
                <a:solidFill>
                  <a:srgbClr val="81C8BD"/>
                </a:solidFill>
              </a:rPr>
              <a:t>Other languages have several loop structures (e.g. for, do/until, do/while), Go implements all or these with the “for” loop</a:t>
            </a:r>
          </a:p>
          <a:p>
            <a:pPr marL="0" indent="0">
              <a:spcBef>
                <a:spcPts val="600"/>
              </a:spcBef>
              <a:buNone/>
            </a:pPr>
            <a:r>
              <a:rPr lang="en-US" dirty="0" smtClean="0">
                <a:solidFill>
                  <a:srgbClr val="81C8BD"/>
                </a:solidFill>
              </a:rPr>
              <a:t>Keyboard input is possible in Go, but this requires several “import” statements and a few lines of code</a:t>
            </a:r>
            <a:endParaRPr lang="en-US" dirty="0">
              <a:solidFill>
                <a:srgbClr val="81C8BD"/>
              </a:solidFill>
            </a:endParaRPr>
          </a:p>
          <a:p>
            <a:pPr marL="0" indent="0">
              <a:buNone/>
            </a:pPr>
            <a:endParaRPr lang="en-US" dirty="0">
              <a:solidFill>
                <a:srgbClr val="81C8BD"/>
              </a:solidFill>
            </a:endParaRPr>
          </a:p>
          <a:p>
            <a:pPr marL="0" indent="0">
              <a:spcBef>
                <a:spcPts val="0"/>
              </a:spcBef>
              <a:buNone/>
            </a:pPr>
            <a:r>
              <a:rPr lang="en-US" dirty="0">
                <a:solidFill>
                  <a:srgbClr val="F8A28B"/>
                </a:solidFill>
              </a:rPr>
              <a:t>package main</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a comment - </a:t>
            </a:r>
            <a:r>
              <a:rPr lang="en-US" dirty="0" err="1" smtClean="0">
                <a:solidFill>
                  <a:srgbClr val="F8A28B"/>
                </a:solidFill>
              </a:rPr>
              <a:t>hello_go.go</a:t>
            </a:r>
            <a:r>
              <a:rPr lang="en-US" dirty="0" smtClean="0">
                <a:solidFill>
                  <a:srgbClr val="F8A28B"/>
                </a:solidFill>
              </a:rPr>
              <a:t>     /* </a:t>
            </a:r>
            <a:r>
              <a:rPr lang="en-US" dirty="0">
                <a:solidFill>
                  <a:srgbClr val="F8A28B"/>
                </a:solidFill>
              </a:rPr>
              <a:t>another comment - </a:t>
            </a:r>
            <a:r>
              <a:rPr lang="en-US" dirty="0" err="1">
                <a:solidFill>
                  <a:srgbClr val="F8A28B"/>
                </a:solidFill>
              </a:rPr>
              <a:t>hello_go.go</a:t>
            </a:r>
            <a:r>
              <a:rPr lang="en-US" dirty="0">
                <a:solidFill>
                  <a:srgbClr val="F8A28B"/>
                </a:solidFill>
              </a:rPr>
              <a:t>  */</a:t>
            </a:r>
          </a:p>
          <a:p>
            <a:pPr marL="0" indent="0">
              <a:spcBef>
                <a:spcPts val="0"/>
              </a:spcBef>
              <a:buNone/>
            </a:pPr>
            <a:r>
              <a:rPr lang="en-US" dirty="0">
                <a:solidFill>
                  <a:srgbClr val="F8A28B"/>
                </a:solidFill>
              </a:rPr>
              <a:t>// compile with: go build </a:t>
            </a:r>
            <a:r>
              <a:rPr lang="en-US" dirty="0" err="1">
                <a:solidFill>
                  <a:srgbClr val="F8A28B"/>
                </a:solidFill>
              </a:rPr>
              <a:t>hello_go.go</a:t>
            </a:r>
            <a:r>
              <a:rPr lang="en-US" dirty="0">
                <a:solidFill>
                  <a:srgbClr val="F8A28B"/>
                </a:solidFill>
              </a:rPr>
              <a:t> </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import "</a:t>
            </a:r>
            <a:r>
              <a:rPr lang="en-US" dirty="0" err="1">
                <a:solidFill>
                  <a:srgbClr val="F8A28B"/>
                </a:solidFill>
              </a:rPr>
              <a:t>fmt</a:t>
            </a:r>
            <a:r>
              <a:rPr lang="en-US" dirty="0">
                <a:solidFill>
                  <a:srgbClr val="F8A28B"/>
                </a:solidFill>
              </a:rPr>
              <a:t>"</a:t>
            </a:r>
          </a:p>
          <a:p>
            <a:pPr marL="0" indent="0">
              <a:spcBef>
                <a:spcPts val="0"/>
              </a:spcBef>
              <a:buNone/>
            </a:pPr>
            <a:r>
              <a:rPr lang="en-US" dirty="0" err="1">
                <a:solidFill>
                  <a:srgbClr val="F8A28B"/>
                </a:solidFill>
              </a:rPr>
              <a:t>func</a:t>
            </a:r>
            <a:r>
              <a:rPr lang="en-US" dirty="0">
                <a:solidFill>
                  <a:srgbClr val="F8A28B"/>
                </a:solidFill>
              </a:rPr>
              <a:t> main () {</a:t>
            </a:r>
          </a:p>
          <a:p>
            <a:pPr marL="0" indent="0">
              <a:spcBef>
                <a:spcPts val="0"/>
              </a:spcBef>
              <a:buNone/>
            </a:pPr>
            <a:r>
              <a:rPr lang="en-US" dirty="0">
                <a:solidFill>
                  <a:srgbClr val="F8A28B"/>
                </a:solidFill>
              </a:rPr>
              <a:t> </a:t>
            </a:r>
            <a:r>
              <a:rPr lang="en-US" dirty="0" err="1">
                <a:solidFill>
                  <a:srgbClr val="F8A28B"/>
                </a:solidFill>
              </a:rPr>
              <a:t>fmt.Println</a:t>
            </a:r>
            <a:r>
              <a:rPr lang="en-US" dirty="0">
                <a:solidFill>
                  <a:srgbClr val="F8A28B"/>
                </a:solidFill>
              </a:rPr>
              <a:t> ("Hello, World!")</a:t>
            </a:r>
          </a:p>
          <a:p>
            <a:pPr marL="0" indent="0">
              <a:buNone/>
            </a:pPr>
            <a:r>
              <a:rPr lang="en-US" dirty="0" smtClean="0">
                <a:solidFill>
                  <a:srgbClr val="F8A28B"/>
                </a:solidFill>
              </a:rPr>
              <a:t>}</a:t>
            </a:r>
            <a:endParaRPr lang="en-US" dirty="0">
              <a:solidFill>
                <a:srgbClr val="F8A28B"/>
              </a:solidFill>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12" y="5052060"/>
            <a:ext cx="2770632" cy="1038987"/>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35</a:t>
            </a:fld>
            <a:endParaRPr lang="en-US"/>
          </a:p>
        </p:txBody>
      </p:sp>
    </p:spTree>
    <p:extLst>
      <p:ext uri="{BB962C8B-B14F-4D97-AF65-F5344CB8AC3E}">
        <p14:creationId xmlns:p14="http://schemas.microsoft.com/office/powerpoint/2010/main" val="3821752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1.2 </a:t>
            </a:r>
            <a:r>
              <a:rPr lang="en-US" b="1" dirty="0" smtClean="0">
                <a:solidFill>
                  <a:srgbClr val="00B050"/>
                </a:solidFill>
              </a:rPr>
              <a:t>MB  </a:t>
            </a:r>
            <a:r>
              <a:rPr lang="en-US" b="1" dirty="0">
                <a:solidFill>
                  <a:srgbClr val="00B050"/>
                </a:solidFill>
              </a:rPr>
              <a:t>includes run-time by </a:t>
            </a:r>
            <a:r>
              <a:rPr lang="en-US" b="1" dirty="0" smtClean="0">
                <a:solidFill>
                  <a:srgbClr val="00B050"/>
                </a:solidFill>
              </a:rPr>
              <a:t>default</a:t>
            </a:r>
          </a:p>
          <a:p>
            <a:r>
              <a:rPr lang="en-US" dirty="0" smtClean="0"/>
              <a:t>OO </a:t>
            </a:r>
            <a:r>
              <a:rPr lang="en-US" dirty="0"/>
              <a:t>Model: </a:t>
            </a:r>
            <a:r>
              <a:rPr lang="en-US" b="1" dirty="0" smtClean="0">
                <a:solidFill>
                  <a:srgbClr val="00B050"/>
                </a:solidFill>
              </a:rPr>
              <a:t>OO-</a:t>
            </a:r>
            <a:r>
              <a:rPr lang="en-US" b="1" dirty="0" err="1" smtClean="0">
                <a:solidFill>
                  <a:srgbClr val="00B050"/>
                </a:solidFill>
              </a:rPr>
              <a:t>ish</a:t>
            </a:r>
            <a:r>
              <a:rPr lang="en-US" b="1" dirty="0" smtClean="0">
                <a:solidFill>
                  <a:srgbClr val="00B050"/>
                </a:solidFill>
              </a:rPr>
              <a:t>; not full OO model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Optional</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a:solidFill>
                  <a:srgbClr val="00B050"/>
                </a:solidFill>
              </a:rPr>
              <a:t>Native with Go-routines</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a:t>
            </a:r>
            <a:r>
              <a:rPr lang="en-US" dirty="0" err="1" smtClean="0"/>
              <a:t>go.dev</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Goji, Gin, </a:t>
            </a:r>
            <a:r>
              <a:rPr lang="en-US" dirty="0" err="1" smtClean="0"/>
              <a:t>Beego</a:t>
            </a:r>
            <a:r>
              <a:rPr lang="en-US" dirty="0" smtClean="0"/>
              <a:t>, Echo, Buffalo, Gorilla</a:t>
            </a:r>
            <a:endParaRPr lang="en-US" dirty="0"/>
          </a:p>
          <a:p>
            <a:r>
              <a:rPr lang="en-US" dirty="0"/>
              <a:t>Variable types: </a:t>
            </a:r>
            <a:r>
              <a:rPr lang="en-US" dirty="0" smtClean="0"/>
              <a:t>Integers (diff sizes, signed/unsigned), Floats, String, Boolean</a:t>
            </a:r>
            <a:endParaRPr lang="en-US" dirty="0"/>
          </a:p>
          <a:p>
            <a:r>
              <a:rPr lang="en-US" dirty="0"/>
              <a:t>Behavior with unused variables (must use every variable defined?): </a:t>
            </a:r>
            <a:r>
              <a:rPr lang="en-US" b="1" dirty="0" smtClean="0">
                <a:solidFill>
                  <a:srgbClr val="00B050"/>
                </a:solidFill>
              </a:rPr>
              <a:t>Yes</a:t>
            </a:r>
            <a:endParaRPr lang="en-US" b="1" dirty="0">
              <a:solidFill>
                <a:srgbClr val="00B050"/>
              </a:solidFill>
            </a:endParaRP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functions return err code in addition to value result</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Every 6 months in February and August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36</a:t>
            </a:fld>
            <a:endParaRPr lang="en-US"/>
          </a:p>
        </p:txBody>
      </p:sp>
    </p:spTree>
    <p:extLst>
      <p:ext uri="{BB962C8B-B14F-4D97-AF65-F5344CB8AC3E}">
        <p14:creationId xmlns:p14="http://schemas.microsoft.com/office/powerpoint/2010/main" val="25055328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  -  2010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(#11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Developed by Mozilla Inc.  Used for Firefox and other projects</a:t>
            </a:r>
          </a:p>
          <a:p>
            <a:pPr marL="0" indent="0">
              <a:buNone/>
            </a:pPr>
            <a:r>
              <a:rPr lang="en-US" sz="1600" dirty="0" smtClean="0">
                <a:solidFill>
                  <a:srgbClr val="81C8BD"/>
                </a:solidFill>
              </a:rPr>
              <a:t>Chosen as alternative to C for use in the Linux </a:t>
            </a:r>
            <a:r>
              <a:rPr lang="en-US" sz="1600" dirty="0">
                <a:solidFill>
                  <a:srgbClr val="81C8BD"/>
                </a:solidFill>
              </a:rPr>
              <a:t>kernel</a:t>
            </a:r>
          </a:p>
          <a:p>
            <a:pPr marL="0" indent="0">
              <a:buNone/>
            </a:pPr>
            <a:r>
              <a:rPr lang="en-US" sz="1600" dirty="0">
                <a:solidFill>
                  <a:srgbClr val="81C8BD"/>
                </a:solidFill>
              </a:rPr>
              <a:t>Warns when </a:t>
            </a:r>
            <a:r>
              <a:rPr lang="en-US" sz="1600" dirty="0" smtClean="0">
                <a:solidFill>
                  <a:srgbClr val="81C8BD"/>
                </a:solidFill>
              </a:rPr>
              <a:t>variables </a:t>
            </a:r>
            <a:r>
              <a:rPr lang="en-US" sz="1600" dirty="0">
                <a:solidFill>
                  <a:srgbClr val="81C8BD"/>
                </a:solidFill>
              </a:rPr>
              <a:t>are unused; opening brace can be on subsequent </a:t>
            </a:r>
            <a:r>
              <a:rPr lang="en-US" sz="1600" dirty="0" smtClean="0">
                <a:solidFill>
                  <a:srgbClr val="81C8BD"/>
                </a:solidFill>
              </a:rPr>
              <a:t>line</a:t>
            </a:r>
          </a:p>
          <a:p>
            <a:pPr marL="0" indent="0">
              <a:buNone/>
            </a:pPr>
            <a:r>
              <a:rPr lang="en-US" sz="1600" dirty="0" smtClean="0">
                <a:solidFill>
                  <a:srgbClr val="81C8BD"/>
                </a:solidFill>
              </a:rPr>
              <a:t>Feature-rich; significant learning curve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hello_rs.rs</a:t>
            </a:r>
          </a:p>
          <a:p>
            <a:pPr marL="0" indent="0">
              <a:spcBef>
                <a:spcPts val="0"/>
              </a:spcBef>
              <a:buNone/>
            </a:pPr>
            <a:r>
              <a:rPr lang="en-US" sz="1600" dirty="0">
                <a:solidFill>
                  <a:srgbClr val="F8A28B"/>
                </a:solidFill>
              </a:rPr>
              <a:t>//  Compile with </a:t>
            </a:r>
            <a:r>
              <a:rPr lang="en-US" sz="1600" dirty="0" err="1">
                <a:solidFill>
                  <a:srgbClr val="F8A28B"/>
                </a:solidFill>
              </a:rPr>
              <a:t>rustc</a:t>
            </a:r>
            <a:r>
              <a:rPr lang="en-US" sz="1600" dirty="0">
                <a:solidFill>
                  <a:srgbClr val="F8A28B"/>
                </a:solidFill>
              </a:rPr>
              <a:t> hello_rs.rs</a:t>
            </a:r>
          </a:p>
          <a:p>
            <a:pPr marL="0" indent="0">
              <a:spcBef>
                <a:spcPts val="0"/>
              </a:spcBef>
              <a:buNone/>
            </a:pPr>
            <a:endParaRPr lang="en-US" sz="1600" dirty="0">
              <a:solidFill>
                <a:srgbClr val="F8A28B"/>
              </a:solidFill>
            </a:endParaRPr>
          </a:p>
          <a:p>
            <a:pPr marL="0" indent="0">
              <a:spcBef>
                <a:spcPts val="0"/>
              </a:spcBef>
              <a:buNone/>
            </a:pPr>
            <a:r>
              <a:rPr lang="en-US" sz="1600" dirty="0" err="1">
                <a:solidFill>
                  <a:srgbClr val="F8A28B"/>
                </a:solidFill>
              </a:rPr>
              <a:t>fn</a:t>
            </a:r>
            <a:r>
              <a:rPr lang="en-US" sz="1600" dirty="0">
                <a:solidFill>
                  <a:srgbClr val="F8A28B"/>
                </a:solidFill>
              </a:rPr>
              <a:t> main () </a:t>
            </a:r>
          </a:p>
          <a:p>
            <a:pPr marL="0" indent="0">
              <a:spcBef>
                <a:spcPts val="0"/>
              </a:spcBef>
              <a:buNone/>
            </a:pPr>
            <a:r>
              <a:rPr lang="en-US" sz="1600" dirty="0">
                <a:solidFill>
                  <a:srgbClr val="F8A28B"/>
                </a:solidFill>
              </a:rPr>
              <a:t>{</a:t>
            </a:r>
          </a:p>
          <a:p>
            <a:pPr marL="0" indent="0">
              <a:spcBef>
                <a:spcPts val="0"/>
              </a:spcBef>
              <a:buNone/>
            </a:pPr>
            <a:r>
              <a:rPr lang="en-US" sz="1600" dirty="0">
                <a:solidFill>
                  <a:srgbClr val="F8A28B"/>
                </a:solidFill>
              </a:rPr>
              <a:t>    </a:t>
            </a:r>
            <a:r>
              <a:rPr lang="en-US" sz="1600" dirty="0" err="1">
                <a:solidFill>
                  <a:srgbClr val="F8A28B"/>
                </a:solidFill>
              </a:rPr>
              <a:t>println</a:t>
            </a:r>
            <a:r>
              <a:rPr lang="en-US" sz="1600" dirty="0">
                <a:solidFill>
                  <a:srgbClr val="F8A28B"/>
                </a:solidFill>
              </a:rPr>
              <a:t>! ("Hello, World!");</a:t>
            </a:r>
          </a:p>
          <a:p>
            <a:pPr marL="0" indent="0">
              <a:spcBef>
                <a:spcPts val="0"/>
              </a:spcBef>
              <a:buNone/>
            </a:pPr>
            <a:r>
              <a:rPr lang="en-US" sz="1600" dirty="0">
                <a:solidFill>
                  <a:srgbClr val="F8A28B"/>
                </a:solidFill>
              </a:rPr>
              <a:t>}</a:t>
            </a:r>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931" y="4581399"/>
            <a:ext cx="1792437" cy="106426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9043416" y="5665569"/>
            <a:ext cx="2423160" cy="646331"/>
          </a:xfrm>
          <a:prstGeom prst="rect">
            <a:avLst/>
          </a:prstGeom>
          <a:noFill/>
        </p:spPr>
        <p:txBody>
          <a:bodyPr wrap="square" rtlCol="0">
            <a:spAutoFit/>
          </a:bodyPr>
          <a:lstStyle/>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37</a:t>
            </a:fld>
            <a:endParaRPr lang="en-US"/>
          </a:p>
        </p:txBody>
      </p:sp>
    </p:spTree>
    <p:extLst>
      <p:ext uri="{BB962C8B-B14F-4D97-AF65-F5344CB8AC3E}">
        <p14:creationId xmlns:p14="http://schemas.microsoft.com/office/powerpoint/2010/main" val="3657579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Rust’s behaviors</a:t>
            </a:r>
            <a:r>
              <a:rPr lang="en-US" dirty="0" smtClean="0">
                <a:solidFill>
                  <a:srgbClr val="ECDA2D"/>
                </a:solidFill>
              </a:rPr>
              <a:t>	</a:t>
            </a:r>
            <a:r>
              <a:rPr lang="en-US" dirty="0" smtClean="0"/>
              <a:t>						(ref)</a:t>
            </a:r>
            <a:endParaRPr lang="en-US" dirty="0"/>
          </a:p>
        </p:txBody>
      </p:sp>
      <p:sp>
        <p:nvSpPr>
          <p:cNvPr id="5" name="Content Placeholder 4"/>
          <p:cNvSpPr>
            <a:spLocks noGrp="1"/>
          </p:cNvSpPr>
          <p:nvPr>
            <p:ph sz="half" idx="1"/>
          </p:nvPr>
        </p:nvSpPr>
        <p:spPr>
          <a:xfrm>
            <a:off x="838200" y="1825624"/>
            <a:ext cx="5181600" cy="4739767"/>
          </a:xfrm>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381 kB</a:t>
            </a:r>
          </a:p>
          <a:p>
            <a:endParaRPr lang="en-US" dirty="0" smtClean="0"/>
          </a:p>
          <a:p>
            <a:r>
              <a:rPr lang="en-US" dirty="0" smtClean="0"/>
              <a:t>OO </a:t>
            </a:r>
            <a:r>
              <a:rPr lang="en-US" dirty="0"/>
              <a:t>Model</a:t>
            </a:r>
            <a:r>
              <a:rPr lang="en-US" dirty="0" smtClean="0"/>
              <a:t>: </a:t>
            </a:r>
            <a:r>
              <a:rPr lang="en-US" dirty="0" smtClean="0">
                <a:solidFill>
                  <a:srgbClr val="00B050"/>
                </a:solidFill>
              </a:rPr>
              <a:t>OO-</a:t>
            </a:r>
            <a:r>
              <a:rPr lang="en-US" dirty="0" err="1" smtClean="0">
                <a:solidFill>
                  <a:srgbClr val="00B050"/>
                </a:solidFill>
              </a:rPr>
              <a:t>ish</a:t>
            </a:r>
            <a:r>
              <a:rPr lang="en-US" dirty="0">
                <a:solidFill>
                  <a:srgbClr val="00B050"/>
                </a:solidFill>
              </a:rPr>
              <a:t>; not full OO </a:t>
            </a:r>
            <a:r>
              <a:rPr lang="en-US" dirty="0" smtClean="0">
                <a:solidFill>
                  <a:srgbClr val="00B050"/>
                </a:solidFill>
              </a:rPr>
              <a:t>model    </a:t>
            </a:r>
            <a:r>
              <a:rPr lang="en-US" dirty="0">
                <a:hlinkClick r:id="rId2"/>
              </a:rPr>
              <a:t>https://</a:t>
            </a:r>
            <a:r>
              <a:rPr lang="en-US" dirty="0" smtClean="0">
                <a:hlinkClick r:id="rId2"/>
              </a:rPr>
              <a:t>doc.rust-lang.org/book/ch17-00-oop.html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a:t>
            </a:r>
            <a:r>
              <a:rPr lang="en-US" b="1" dirty="0" smtClean="0">
                <a:solidFill>
                  <a:srgbClr val="00B050"/>
                </a:solidFill>
              </a:rPr>
              <a:t>At compile time perform drop() at end of variable lifetime. Other options in </a:t>
            </a:r>
            <a:r>
              <a:rPr lang="en-US" b="1" dirty="0" err="1" smtClean="0">
                <a:solidFill>
                  <a:srgbClr val="00B050"/>
                </a:solidFill>
              </a:rPr>
              <a:t>std</a:t>
            </a:r>
            <a:r>
              <a:rPr lang="en-US" b="1" dirty="0" smtClean="0">
                <a:solidFill>
                  <a:srgbClr val="00B050"/>
                </a:solidFill>
              </a:rPr>
              <a:t> lib and in crates</a:t>
            </a:r>
            <a:endParaRPr lang="en-US" b="1" dirty="0">
              <a:solidFill>
                <a:srgbClr val="00B050"/>
              </a:solidFill>
            </a:endParaRPr>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8</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rust-lang.org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a:t>Actix</a:t>
            </a:r>
            <a:r>
              <a:rPr lang="en-US" dirty="0"/>
              <a:t>, Rocket, Axum</a:t>
            </a:r>
            <a:r>
              <a:rPr lang="en-US" dirty="0" smtClean="0"/>
              <a:t>, </a:t>
            </a:r>
            <a:r>
              <a:rPr lang="en-US" dirty="0"/>
              <a:t>warp</a:t>
            </a:r>
          </a:p>
          <a:p>
            <a:r>
              <a:rPr lang="en-US" dirty="0"/>
              <a:t>Variable types: </a:t>
            </a:r>
            <a:r>
              <a:rPr lang="en-US" dirty="0" smtClean="0"/>
              <a:t>Integers (diff sizes, signed/unsigned), Floats, Char, Boolean, String object</a:t>
            </a:r>
            <a:endParaRPr lang="en-US" dirty="0"/>
          </a:p>
          <a:p>
            <a:r>
              <a:rPr lang="en-US" dirty="0"/>
              <a:t>Behavior with unused variables (must use every variable defined?): No</a:t>
            </a:r>
          </a:p>
          <a:p>
            <a:r>
              <a:rPr lang="en-US" dirty="0" smtClean="0"/>
              <a:t>Can </a:t>
            </a:r>
            <a:r>
              <a:rPr lang="en-US" dirty="0"/>
              <a:t>overrun variables</a:t>
            </a:r>
            <a:r>
              <a:rPr lang="en-US" dirty="0" smtClean="0"/>
              <a:t>: No</a:t>
            </a:r>
            <a:endParaRPr lang="en-US" dirty="0"/>
          </a:p>
          <a:p>
            <a:r>
              <a:rPr lang="en-US" dirty="0" smtClean="0"/>
              <a:t>Error </a:t>
            </a:r>
            <a:r>
              <a:rPr lang="en-US" dirty="0"/>
              <a:t>detection mechanism</a:t>
            </a:r>
            <a:r>
              <a:rPr lang="en-US" dirty="0" smtClean="0"/>
              <a:t>: Result&lt;T, E&gt; for recoverable error; panic for unrecoverable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Stable release every 6 weeks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38</a:t>
            </a:fld>
            <a:endParaRPr lang="en-US"/>
          </a:p>
        </p:txBody>
      </p:sp>
    </p:spTree>
    <p:extLst>
      <p:ext uri="{BB962C8B-B14F-4D97-AF65-F5344CB8AC3E}">
        <p14:creationId xmlns:p14="http://schemas.microsoft.com/office/powerpoint/2010/main" val="9611550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  -  2014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76927"/>
          </a:xfrm>
        </p:spPr>
        <p:txBody>
          <a:bodyPr>
            <a:normAutofit fontScale="92500" lnSpcReduction="10000"/>
          </a:bodyPr>
          <a:lstStyle/>
          <a:p>
            <a:pPr marL="0" indent="0">
              <a:buNone/>
            </a:pPr>
            <a:r>
              <a:rPr lang="en-US" sz="1600" dirty="0" smtClean="0">
                <a:solidFill>
                  <a:srgbClr val="81C8BD"/>
                </a:solidFill>
              </a:rPr>
              <a:t>Developed as a replacement for Apple’s older Objective </a:t>
            </a:r>
            <a:r>
              <a:rPr lang="en-US" sz="1600" dirty="0">
                <a:solidFill>
                  <a:srgbClr val="81C8BD"/>
                </a:solidFill>
              </a:rPr>
              <a:t>C. Swift is used heavily on Apple </a:t>
            </a:r>
            <a:r>
              <a:rPr lang="en-US" sz="1600" dirty="0" smtClean="0">
                <a:solidFill>
                  <a:srgbClr val="81C8BD"/>
                </a:solidFill>
              </a:rPr>
              <a:t>platforms</a:t>
            </a:r>
          </a:p>
          <a:p>
            <a:pPr marL="0" indent="0">
              <a:buNone/>
            </a:pPr>
            <a:r>
              <a:rPr lang="en-US" sz="1600" dirty="0" smtClean="0">
                <a:solidFill>
                  <a:srgbClr val="81C8BD"/>
                </a:solidFill>
              </a:rPr>
              <a:t>On </a:t>
            </a:r>
            <a:r>
              <a:rPr lang="en-US" sz="1600" dirty="0">
                <a:solidFill>
                  <a:srgbClr val="81C8BD"/>
                </a:solidFill>
              </a:rPr>
              <a:t>Apple </a:t>
            </a:r>
            <a:r>
              <a:rPr lang="en-US" sz="1600" dirty="0" smtClean="0">
                <a:solidFill>
                  <a:srgbClr val="81C8BD"/>
                </a:solidFill>
              </a:rPr>
              <a:t>platforms, </a:t>
            </a:r>
            <a:r>
              <a:rPr lang="en-US" sz="1600" dirty="0">
                <a:solidFill>
                  <a:srgbClr val="81C8BD"/>
                </a:solidFill>
              </a:rPr>
              <a:t>Swift uses Objective C runtime </a:t>
            </a:r>
            <a:r>
              <a:rPr lang="en-US" sz="1600" dirty="0" smtClean="0">
                <a:solidFill>
                  <a:srgbClr val="81C8BD"/>
                </a:solidFill>
              </a:rPr>
              <a:t>library (interoperability).  Different runtime library on non-Apple platforms</a:t>
            </a:r>
          </a:p>
          <a:p>
            <a:pPr marL="0" indent="0">
              <a:buNone/>
            </a:pPr>
            <a:r>
              <a:rPr lang="en-US" sz="1600" dirty="0" smtClean="0">
                <a:solidFill>
                  <a:srgbClr val="81C8BD"/>
                </a:solidFill>
              </a:rPr>
              <a:t>Extensive Object model and features</a:t>
            </a:r>
          </a:p>
          <a:p>
            <a:pPr marL="0" indent="0">
              <a:buNone/>
            </a:pPr>
            <a:r>
              <a:rPr lang="en-US" sz="1600" dirty="0" smtClean="0">
                <a:solidFill>
                  <a:srgbClr val="81C8BD"/>
                </a:solidFill>
              </a:rPr>
              <a:t>C-style language but several C-style constructs are changed/removed to reduced errors (see Wikipedia)</a:t>
            </a:r>
          </a:p>
          <a:p>
            <a:pPr marL="0" indent="0">
              <a:buNone/>
            </a:pPr>
            <a:r>
              <a:rPr lang="en-US" sz="1600" dirty="0" smtClean="0">
                <a:solidFill>
                  <a:srgbClr val="81C8BD"/>
                </a:solidFill>
              </a:rPr>
              <a:t>On creating variables… </a:t>
            </a:r>
            <a:r>
              <a:rPr lang="en-US" sz="1600" i="1" dirty="0" err="1" smtClean="0">
                <a:solidFill>
                  <a:srgbClr val="81C8BD"/>
                </a:solidFill>
              </a:rPr>
              <a:t>var</a:t>
            </a:r>
            <a:r>
              <a:rPr lang="en-US" sz="1600" dirty="0" smtClean="0">
                <a:solidFill>
                  <a:srgbClr val="81C8BD"/>
                </a:solidFill>
              </a:rPr>
              <a:t> keyword (optional) creates Variable but </a:t>
            </a:r>
            <a:r>
              <a:rPr lang="en-US" sz="1600" i="1" dirty="0" smtClean="0">
                <a:solidFill>
                  <a:srgbClr val="81C8BD"/>
                </a:solidFill>
              </a:rPr>
              <a:t>let</a:t>
            </a:r>
            <a:r>
              <a:rPr lang="en-US" sz="1600" dirty="0" smtClean="0">
                <a:solidFill>
                  <a:srgbClr val="81C8BD"/>
                </a:solidFill>
              </a:rPr>
              <a:t> keyword creates a Constant</a:t>
            </a:r>
          </a:p>
          <a:p>
            <a:pPr marL="0" indent="0">
              <a:buNone/>
            </a:pPr>
            <a:r>
              <a:rPr lang="en-US" sz="1600" dirty="0" smtClean="0">
                <a:solidFill>
                  <a:srgbClr val="81C8BD"/>
                </a:solidFill>
              </a:rPr>
              <a:t>Compiler nicely parses multi-line statements / code blocks with braces on different lines</a:t>
            </a:r>
          </a:p>
          <a:p>
            <a:pPr marL="0" indent="0">
              <a:buNone/>
            </a:pPr>
            <a:r>
              <a:rPr lang="en-US" sz="1600" dirty="0" smtClean="0">
                <a:solidFill>
                  <a:srgbClr val="81C8BD"/>
                </a:solidFill>
              </a:rPr>
              <a:t>Swift supports “</a:t>
            </a:r>
            <a:r>
              <a:rPr lang="en-US" sz="1600" dirty="0" err="1" smtClean="0">
                <a:solidFill>
                  <a:srgbClr val="81C8BD"/>
                </a:solidFill>
              </a:rPr>
              <a:t>Optionals</a:t>
            </a:r>
            <a:r>
              <a:rPr lang="en-US" sz="1600" dirty="0" smtClean="0">
                <a:solidFill>
                  <a:srgbClr val="81C8BD"/>
                </a:solidFill>
              </a:rPr>
              <a:t>” where a variable (</a:t>
            </a:r>
            <a:r>
              <a:rPr lang="en-US" sz="1600" dirty="0" err="1" smtClean="0">
                <a:solidFill>
                  <a:srgbClr val="81C8BD"/>
                </a:solidFill>
              </a:rPr>
              <a:t>var</a:t>
            </a:r>
            <a:r>
              <a:rPr lang="en-US" sz="1600" dirty="0" smtClean="0">
                <a:solidFill>
                  <a:srgbClr val="81C8BD"/>
                </a:solidFill>
              </a:rPr>
              <a:t>) might be nil and not have a value. Some functions REQUIRE a value and might need to be forced, e.g. with an (</a:t>
            </a:r>
            <a:r>
              <a:rPr lang="en-US" sz="1600" dirty="0" smtClean="0">
                <a:solidFill>
                  <a:srgbClr val="FF0000"/>
                </a:solidFill>
              </a:rPr>
              <a:t>!</a:t>
            </a:r>
            <a:r>
              <a:rPr lang="en-US" sz="1600" dirty="0" smtClean="0">
                <a:solidFill>
                  <a:srgbClr val="81C8BD"/>
                </a:solidFill>
              </a:rPr>
              <a:t>) exclamation point. This can complicate things when you need a “</a:t>
            </a:r>
            <a:r>
              <a:rPr lang="en-US" sz="1600" dirty="0" err="1" smtClean="0">
                <a:solidFill>
                  <a:srgbClr val="81C8BD"/>
                </a:solidFill>
              </a:rPr>
              <a:t>var</a:t>
            </a:r>
            <a:r>
              <a:rPr lang="en-US" sz="1600" dirty="0" smtClean="0">
                <a:solidFill>
                  <a:srgbClr val="81C8BD"/>
                </a:solidFill>
              </a:rPr>
              <a:t>” and not a “let” (constant)</a:t>
            </a:r>
          </a:p>
          <a:p>
            <a:pPr marL="0" indent="0">
              <a:buNone/>
            </a:pPr>
            <a:r>
              <a:rPr lang="en-US" sz="1600" dirty="0" smtClean="0">
                <a:solidFill>
                  <a:srgbClr val="81C8BD"/>
                </a:solidFill>
              </a:rPr>
              <a:t>A code anomaly can generate several error or warning messages; not always identifying the actual problem or the parameter that is causing the problem. ‘Good times in knowing where to place / NOT place </a:t>
            </a:r>
            <a:r>
              <a:rPr lang="en-US" sz="1600" dirty="0" smtClean="0">
                <a:solidFill>
                  <a:srgbClr val="FF0000"/>
                </a:solidFill>
              </a:rPr>
              <a:t>!</a:t>
            </a:r>
            <a:r>
              <a:rPr lang="en-US" sz="1600" dirty="0" smtClean="0">
                <a:solidFill>
                  <a:srgbClr val="81C8BD"/>
                </a:solidFill>
              </a:rPr>
              <a:t> or omitting a</a:t>
            </a:r>
            <a:r>
              <a:rPr lang="en-US" sz="1600" dirty="0" smtClean="0">
                <a:solidFill>
                  <a:srgbClr val="FF0000"/>
                </a:solidFill>
              </a:rPr>
              <a:t> : </a:t>
            </a:r>
            <a:r>
              <a:rPr lang="en-US" sz="1600" dirty="0" smtClean="0">
                <a:solidFill>
                  <a:srgbClr val="81C8BD"/>
                </a:solidFill>
              </a:rPr>
              <a:t>before an optional variable type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a:t>
            </a:r>
            <a:r>
              <a:rPr lang="en-US" sz="1600" dirty="0" err="1">
                <a:solidFill>
                  <a:srgbClr val="F8A28B"/>
                </a:solidFill>
              </a:rPr>
              <a:t>hello_swift.swift</a:t>
            </a:r>
            <a:endParaRPr lang="en-US" sz="1600" dirty="0">
              <a:solidFill>
                <a:srgbClr val="F8A28B"/>
              </a:solidFill>
            </a:endParaRPr>
          </a:p>
          <a:p>
            <a:pPr marL="0" indent="0">
              <a:spcBef>
                <a:spcPts val="0"/>
              </a:spcBef>
              <a:buNone/>
            </a:pPr>
            <a:r>
              <a:rPr lang="en-US" sz="1600" dirty="0">
                <a:solidFill>
                  <a:srgbClr val="F8A28B"/>
                </a:solidFill>
              </a:rPr>
              <a:t>// compile with:  </a:t>
            </a:r>
            <a:r>
              <a:rPr lang="en-US" sz="1600" dirty="0" err="1">
                <a:solidFill>
                  <a:srgbClr val="F8A28B"/>
                </a:solidFill>
              </a:rPr>
              <a:t>swiftc</a:t>
            </a:r>
            <a:r>
              <a:rPr lang="en-US" sz="1600" dirty="0">
                <a:solidFill>
                  <a:srgbClr val="F8A28B"/>
                </a:solidFill>
              </a:rPr>
              <a:t> </a:t>
            </a:r>
            <a:r>
              <a:rPr lang="en-US" sz="1600" dirty="0" err="1">
                <a:solidFill>
                  <a:srgbClr val="F8A28B"/>
                </a:solidFill>
              </a:rPr>
              <a:t>hello_swift.swift</a:t>
            </a:r>
            <a:r>
              <a:rPr lang="en-US" sz="1600" dirty="0">
                <a:solidFill>
                  <a:srgbClr val="F8A28B"/>
                </a:solidFill>
              </a:rPr>
              <a:t> -o </a:t>
            </a:r>
            <a:r>
              <a:rPr lang="en-US" sz="1600" dirty="0" err="1" smtClean="0">
                <a:solidFill>
                  <a:srgbClr val="F8A28B"/>
                </a:solidFill>
              </a:rPr>
              <a:t>helloswift</a:t>
            </a:r>
            <a:endParaRPr lang="en-US" sz="1600" dirty="0">
              <a:solidFill>
                <a:srgbClr val="F8A28B"/>
              </a:solidFill>
            </a:endParaRPr>
          </a:p>
          <a:p>
            <a:pPr marL="0" indent="0">
              <a:spcBef>
                <a:spcPts val="0"/>
              </a:spcBef>
              <a:buNone/>
            </a:pPr>
            <a:r>
              <a:rPr lang="en-US" sz="1600" dirty="0">
                <a:solidFill>
                  <a:srgbClr val="F8A28B"/>
                </a:solidFill>
              </a:rPr>
              <a:t>print ("Hello, World</a:t>
            </a:r>
            <a:r>
              <a:rPr lang="en-US" sz="1600" dirty="0" smtClean="0">
                <a:solidFill>
                  <a:srgbClr val="F8A28B"/>
                </a:solidFill>
              </a:rPr>
              <a:t>!")</a:t>
            </a:r>
          </a:p>
          <a:p>
            <a:pPr marL="0" indent="0">
              <a:spcBef>
                <a:spcPts val="0"/>
              </a:spcBef>
              <a:buNone/>
            </a:pPr>
            <a:r>
              <a:rPr lang="en-US" sz="1600" dirty="0" err="1" smtClean="0">
                <a:solidFill>
                  <a:srgbClr val="F8A28B"/>
                </a:solidFill>
              </a:rPr>
              <a:t>var</a:t>
            </a:r>
            <a:r>
              <a:rPr lang="en-US" sz="1600" dirty="0" smtClean="0">
                <a:solidFill>
                  <a:srgbClr val="F8A28B"/>
                </a:solidFill>
              </a:rPr>
              <a:t> </a:t>
            </a:r>
            <a:r>
              <a:rPr lang="en-US" sz="1600" dirty="0" err="1" smtClean="0">
                <a:solidFill>
                  <a:srgbClr val="F8A28B"/>
                </a:solidFill>
              </a:rPr>
              <a:t>otherstring</a:t>
            </a:r>
            <a:r>
              <a:rPr lang="en-US" sz="1600" b="1" dirty="0" smtClean="0">
                <a:solidFill>
                  <a:srgbClr val="FF0000"/>
                </a:solidFill>
              </a:rPr>
              <a:t>:</a:t>
            </a:r>
            <a:r>
              <a:rPr lang="en-US" sz="1600" dirty="0" smtClean="0">
                <a:solidFill>
                  <a:srgbClr val="F8A28B"/>
                </a:solidFill>
              </a:rPr>
              <a:t> String = “All kinds of stuff”</a:t>
            </a:r>
          </a:p>
          <a:p>
            <a:pPr marL="0" indent="0">
              <a:spcBef>
                <a:spcPts val="0"/>
              </a:spcBef>
              <a:buNone/>
            </a:pPr>
            <a:r>
              <a:rPr lang="en-US" sz="1600" dirty="0" err="1" smtClean="0">
                <a:solidFill>
                  <a:srgbClr val="F8A28B"/>
                </a:solidFill>
              </a:rPr>
              <a:t>var</a:t>
            </a:r>
            <a:r>
              <a:rPr lang="en-US" sz="1600" dirty="0" smtClean="0">
                <a:solidFill>
                  <a:srgbClr val="F8A28B"/>
                </a:solidFill>
              </a:rPr>
              <a:t> response</a:t>
            </a:r>
            <a:r>
              <a:rPr lang="en-US" sz="1600" b="1" dirty="0" smtClean="0">
                <a:solidFill>
                  <a:srgbClr val="FF0000"/>
                </a:solidFill>
              </a:rPr>
              <a:t>:</a:t>
            </a:r>
            <a:r>
              <a:rPr lang="en-US" sz="1600" dirty="0" smtClean="0">
                <a:solidFill>
                  <a:srgbClr val="F8A28B"/>
                </a:solidFill>
              </a:rPr>
              <a:t> String</a:t>
            </a:r>
            <a:r>
              <a:rPr lang="en-US" sz="1600" dirty="0" smtClean="0">
                <a:solidFill>
                  <a:srgbClr val="FF0000"/>
                </a:solidFill>
              </a:rPr>
              <a:t>!</a:t>
            </a:r>
            <a:r>
              <a:rPr lang="en-US" sz="1600" dirty="0" smtClean="0">
                <a:solidFill>
                  <a:srgbClr val="F8A28B"/>
                </a:solidFill>
              </a:rPr>
              <a:t> = “ “</a:t>
            </a:r>
          </a:p>
          <a:p>
            <a:pPr marL="0" indent="0">
              <a:spcBef>
                <a:spcPts val="0"/>
              </a:spcBef>
              <a:buNone/>
            </a:pPr>
            <a:r>
              <a:rPr lang="en-US" sz="1600" dirty="0">
                <a:solidFill>
                  <a:srgbClr val="F8A28B"/>
                </a:solidFill>
              </a:rPr>
              <a:t>p</a:t>
            </a:r>
            <a:r>
              <a:rPr lang="en-US" sz="1600" dirty="0" smtClean="0">
                <a:solidFill>
                  <a:srgbClr val="F8A28B"/>
                </a:solidFill>
              </a:rPr>
              <a:t>rint (“Enter a string: “, terminator: “” )</a:t>
            </a:r>
          </a:p>
          <a:p>
            <a:pPr marL="0" indent="0">
              <a:spcBef>
                <a:spcPts val="0"/>
              </a:spcBef>
              <a:buNone/>
            </a:pPr>
            <a:r>
              <a:rPr lang="en-US" sz="1600" dirty="0">
                <a:solidFill>
                  <a:srgbClr val="F8A28B"/>
                </a:solidFill>
              </a:rPr>
              <a:t>r</a:t>
            </a:r>
            <a:r>
              <a:rPr lang="en-US" sz="1600" dirty="0" smtClean="0">
                <a:solidFill>
                  <a:srgbClr val="F8A28B"/>
                </a:solidFill>
              </a:rPr>
              <a:t>esponse = </a:t>
            </a:r>
            <a:r>
              <a:rPr lang="en-US" sz="1600" dirty="0" err="1" smtClean="0">
                <a:solidFill>
                  <a:srgbClr val="F8A28B"/>
                </a:solidFill>
              </a:rPr>
              <a:t>readLine</a:t>
            </a:r>
            <a:r>
              <a:rPr lang="en-US" sz="1600" dirty="0" smtClean="0">
                <a:solidFill>
                  <a:srgbClr val="F8A28B"/>
                </a:solidFill>
              </a:rPr>
              <a:t> ()</a:t>
            </a:r>
          </a:p>
          <a:p>
            <a:pPr marL="0" indent="0">
              <a:spcBef>
                <a:spcPts val="0"/>
              </a:spcBef>
              <a:buNone/>
            </a:pPr>
            <a:r>
              <a:rPr lang="en-US" sz="1600" dirty="0">
                <a:solidFill>
                  <a:srgbClr val="F8A28B"/>
                </a:solidFill>
              </a:rPr>
              <a:t>p</a:t>
            </a:r>
            <a:r>
              <a:rPr lang="en-US" sz="1600" dirty="0" smtClean="0">
                <a:solidFill>
                  <a:srgbClr val="F8A28B"/>
                </a:solidFill>
              </a:rPr>
              <a:t>rint (response</a:t>
            </a:r>
            <a:r>
              <a:rPr lang="en-US" sz="1600" dirty="0" smtClean="0">
                <a:solidFill>
                  <a:srgbClr val="FF0000"/>
                </a:solidFill>
              </a:rPr>
              <a:t>!</a:t>
            </a:r>
            <a:r>
              <a:rPr lang="en-US" sz="1600" dirty="0" smtClean="0">
                <a:solidFill>
                  <a:srgbClr val="F8A28B"/>
                </a:solidFill>
              </a:rPr>
              <a:t>)   ;   print (</a:t>
            </a:r>
            <a:r>
              <a:rPr lang="en-US" sz="1600" dirty="0" err="1" smtClean="0">
                <a:solidFill>
                  <a:srgbClr val="F8A28B"/>
                </a:solidFill>
              </a:rPr>
              <a:t>otherstring</a:t>
            </a:r>
            <a:r>
              <a:rPr lang="en-US" sz="1600" dirty="0" smtClean="0">
                <a:solidFill>
                  <a:srgbClr val="F8A28B"/>
                </a:solidFill>
              </a:rPr>
              <a:t>)</a:t>
            </a:r>
            <a:endParaRPr lang="en-US" sz="1600" dirty="0">
              <a:solidFill>
                <a:srgbClr val="F8A28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632" y="4718796"/>
            <a:ext cx="2624328" cy="8119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8363712" y="5528025"/>
            <a:ext cx="3419856" cy="830997"/>
          </a:xfrm>
          <a:prstGeom prst="rect">
            <a:avLst/>
          </a:prstGeom>
          <a:noFill/>
        </p:spPr>
        <p:txBody>
          <a:bodyPr wrap="square" rtlCol="0">
            <a:spAutoFit/>
          </a:bodyPr>
          <a:lstStyle/>
          <a:p>
            <a:r>
              <a:rPr lang="en-US" sz="1200" dirty="0"/>
              <a:t>Licensed under the Apache License, Version 2.0 </a:t>
            </a:r>
            <a:r>
              <a:rPr lang="en-US" sz="1200" dirty="0" smtClean="0"/>
              <a:t> Copy of License: </a:t>
            </a:r>
            <a:r>
              <a:rPr lang="en-US" sz="1200" dirty="0"/>
              <a:t> </a:t>
            </a:r>
            <a:r>
              <a:rPr lang="en-US" sz="1200" dirty="0">
                <a:hlinkClick r:id="rId4"/>
              </a:rPr>
              <a:t>https://</a:t>
            </a:r>
            <a:r>
              <a:rPr lang="en-US" sz="1200" dirty="0" smtClean="0">
                <a:hlinkClick r:id="rId4"/>
              </a:rPr>
              <a:t>www.apache.org/licenses/LICENSE-2.0</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39</a:t>
            </a:fld>
            <a:endParaRPr lang="en-US"/>
          </a:p>
        </p:txBody>
      </p:sp>
    </p:spTree>
    <p:extLst>
      <p:ext uri="{BB962C8B-B14F-4D97-AF65-F5344CB8AC3E}">
        <p14:creationId xmlns:p14="http://schemas.microsoft.com/office/powerpoint/2010/main" val="38339625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Objectives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a:solidFill>
                  <a:srgbClr val="F8A28B"/>
                </a:solidFill>
                <a:cs typeface="Times New Roman" panose="02020603050405020304" pitchFamily="18" charset="0"/>
              </a:rPr>
              <a:t>How this presentation came about...</a:t>
            </a:r>
          </a:p>
          <a:p>
            <a:pPr marL="0" indent="0">
              <a:buNone/>
            </a:pPr>
            <a:r>
              <a:rPr lang="en-US" sz="1800" dirty="0">
                <a:solidFill>
                  <a:srgbClr val="81C8BD"/>
                </a:solidFill>
                <a:cs typeface="Times New Roman" panose="02020603050405020304" pitchFamily="18" charset="0"/>
              </a:rPr>
              <a:t>At DC30 I Listened to </a:t>
            </a:r>
            <a:r>
              <a:rPr lang="en-US" sz="1800" dirty="0" smtClean="0">
                <a:solidFill>
                  <a:srgbClr val="81C8BD"/>
                </a:solidFill>
                <a:cs typeface="Times New Roman" panose="02020603050405020304" pitchFamily="18" charset="0"/>
              </a:rPr>
              <a:t>a </a:t>
            </a:r>
            <a:r>
              <a:rPr lang="en-US" sz="1800" dirty="0" smtClean="0">
                <a:solidFill>
                  <a:srgbClr val="686EA0"/>
                </a:solidFill>
                <a:cs typeface="Times New Roman" panose="02020603050405020304" pitchFamily="18" charset="0"/>
              </a:rPr>
              <a:t>*lot* </a:t>
            </a:r>
            <a:r>
              <a:rPr lang="en-US" sz="1800" dirty="0" smtClean="0">
                <a:solidFill>
                  <a:srgbClr val="81C8BD"/>
                </a:solidFill>
                <a:cs typeface="Times New Roman" panose="02020603050405020304" pitchFamily="18" charset="0"/>
              </a:rPr>
              <a:t>of vulnerabilities </a:t>
            </a:r>
            <a:r>
              <a:rPr lang="en-US" sz="1800" dirty="0">
                <a:solidFill>
                  <a:srgbClr val="81C8BD"/>
                </a:solidFill>
                <a:cs typeface="Times New Roman" panose="02020603050405020304" pitchFamily="18" charset="0"/>
              </a:rPr>
              <a:t>in code. I </a:t>
            </a:r>
            <a:r>
              <a:rPr lang="en-US" sz="1800" dirty="0" smtClean="0">
                <a:solidFill>
                  <a:srgbClr val="81C8BD"/>
                </a:solidFill>
                <a:cs typeface="Times New Roman" panose="02020603050405020304" pitchFamily="18" charset="0"/>
              </a:rPr>
              <a:t>sank </a:t>
            </a:r>
            <a:r>
              <a:rPr lang="en-US" sz="1800" dirty="0">
                <a:solidFill>
                  <a:srgbClr val="81C8BD"/>
                </a:solidFill>
                <a:cs typeface="Times New Roman" panose="02020603050405020304" pitchFamily="18" charset="0"/>
              </a:rPr>
              <a:t>in my chair with a</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defeated feeling of how </a:t>
            </a:r>
            <a:r>
              <a:rPr lang="en-US" sz="1800" dirty="0">
                <a:solidFill>
                  <a:srgbClr val="686EA0"/>
                </a:solidFill>
                <a:cs typeface="Times New Roman" panose="02020603050405020304" pitchFamily="18" charset="0"/>
              </a:rPr>
              <a:t>all of us </a:t>
            </a:r>
            <a:r>
              <a:rPr lang="en-US" sz="1800" dirty="0" smtClean="0">
                <a:solidFill>
                  <a:srgbClr val="686EA0"/>
                </a:solidFill>
                <a:cs typeface="Times New Roman" panose="02020603050405020304" pitchFamily="18" charset="0"/>
              </a:rPr>
              <a:t>are </a:t>
            </a:r>
            <a:r>
              <a:rPr lang="en-US" sz="1800" dirty="0">
                <a:solidFill>
                  <a:srgbClr val="686EA0"/>
                </a:solidFill>
                <a:cs typeface="Times New Roman" panose="02020603050405020304" pitchFamily="18" charset="0"/>
              </a:rPr>
              <a:t>so </a:t>
            </a:r>
            <a:r>
              <a:rPr lang="en-US" sz="1800" smtClean="0">
                <a:solidFill>
                  <a:srgbClr val="686EA0"/>
                </a:solidFill>
                <a:cs typeface="Times New Roman" panose="02020603050405020304" pitchFamily="18" charset="0"/>
              </a:rPr>
              <a:t>MESSED UP by </a:t>
            </a:r>
            <a:r>
              <a:rPr lang="en-US" sz="1800" dirty="0">
                <a:solidFill>
                  <a:srgbClr val="686EA0"/>
                </a:solidFill>
                <a:cs typeface="Times New Roman" panose="02020603050405020304" pitchFamily="18" charset="0"/>
              </a:rPr>
              <a:t>the vulnerabilities... </a:t>
            </a:r>
            <a:r>
              <a:rPr lang="en-US" sz="1800" dirty="0" smtClean="0">
                <a:solidFill>
                  <a:srgbClr val="686EA0"/>
                </a:solidFill>
                <a:cs typeface="Times New Roman" panose="02020603050405020304" pitchFamily="18" charset="0"/>
              </a:rPr>
              <a:t>...  </a:t>
            </a:r>
            <a:r>
              <a:rPr lang="en-US" sz="1800" dirty="0" smtClean="0">
                <a:solidFill>
                  <a:srgbClr val="81C8BD"/>
                </a:solidFill>
                <a:cs typeface="Times New Roman" panose="02020603050405020304" pitchFamily="18" charset="0"/>
              </a:rPr>
              <a:t>I wondered: Which Language SHOULD We Use ?????</a:t>
            </a:r>
            <a:endParaRPr lang="en-US" sz="1800" dirty="0">
              <a:solidFill>
                <a:srgbClr val="686EA0"/>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Objectives:</a:t>
            </a:r>
          </a:p>
          <a:p>
            <a:r>
              <a:rPr lang="en-US" sz="1800" dirty="0">
                <a:solidFill>
                  <a:srgbClr val="81C8BD"/>
                </a:solidFill>
                <a:cs typeface="Times New Roman" panose="02020603050405020304" pitchFamily="18" charset="0"/>
              </a:rPr>
              <a:t>Explore </a:t>
            </a:r>
            <a:r>
              <a:rPr lang="en-US" sz="1800" dirty="0" smtClean="0">
                <a:solidFill>
                  <a:srgbClr val="81C8BD"/>
                </a:solidFill>
                <a:cs typeface="Times New Roman" panose="02020603050405020304" pitchFamily="18" charset="0"/>
              </a:rPr>
              <a:t>some vulnerabilities </a:t>
            </a:r>
            <a:r>
              <a:rPr lang="en-US" sz="1800" dirty="0">
                <a:solidFill>
                  <a:srgbClr val="81C8BD"/>
                </a:solidFill>
                <a:cs typeface="Times New Roman" panose="02020603050405020304" pitchFamily="18" charset="0"/>
              </a:rPr>
              <a:t>that can occur in </a:t>
            </a:r>
            <a:r>
              <a:rPr lang="en-US" sz="1800" b="1" dirty="0" smtClean="0">
                <a:solidFill>
                  <a:srgbClr val="81C8BD"/>
                </a:solidFill>
                <a:cs typeface="Times New Roman" panose="02020603050405020304" pitchFamily="18" charset="0"/>
              </a:rPr>
              <a:t>languages</a:t>
            </a:r>
            <a:r>
              <a:rPr lang="en-US" sz="1800" dirty="0" smtClean="0">
                <a:solidFill>
                  <a:srgbClr val="81C8BD"/>
                </a:solidFill>
                <a:cs typeface="Times New Roman" panose="02020603050405020304" pitchFamily="18" charset="0"/>
              </a:rPr>
              <a:t> </a:t>
            </a:r>
            <a:r>
              <a:rPr lang="en-US" sz="1800" dirty="0" smtClean="0">
                <a:solidFill>
                  <a:srgbClr val="686EA0"/>
                </a:solidFill>
                <a:cs typeface="Times New Roman" panose="02020603050405020304" pitchFamily="18" charset="0"/>
              </a:rPr>
              <a:t>(not OSes; not configuration)</a:t>
            </a:r>
            <a:endParaRPr lang="en-US" sz="1800" dirty="0">
              <a:solidFill>
                <a:srgbClr val="686EA0"/>
              </a:solidFill>
              <a:cs typeface="Times New Roman" panose="02020603050405020304" pitchFamily="18" charset="0"/>
            </a:endParaRPr>
          </a:p>
          <a:p>
            <a:pPr lvl="1"/>
            <a:r>
              <a:rPr lang="en-US" sz="1800" dirty="0">
                <a:solidFill>
                  <a:srgbClr val="ECDA2D"/>
                </a:solidFill>
                <a:cs typeface="Times New Roman" panose="02020603050405020304" pitchFamily="18" charset="0"/>
              </a:rPr>
              <a:t>Outline a few ways </a:t>
            </a:r>
            <a:r>
              <a:rPr lang="en-US" sz="1800" dirty="0" smtClean="0">
                <a:solidFill>
                  <a:srgbClr val="ECDA2D"/>
                </a:solidFill>
                <a:cs typeface="Times New Roman" panose="02020603050405020304" pitchFamily="18" charset="0"/>
              </a:rPr>
              <a:t>to create </a:t>
            </a:r>
            <a:r>
              <a:rPr lang="en-US" sz="1800" dirty="0">
                <a:solidFill>
                  <a:srgbClr val="ECDA2D"/>
                </a:solidFill>
                <a:cs typeface="Times New Roman" panose="02020603050405020304" pitchFamily="18" charset="0"/>
              </a:rPr>
              <a:t>less buggy/vulnerable </a:t>
            </a:r>
            <a:r>
              <a:rPr lang="en-US" sz="1800" dirty="0" smtClean="0">
                <a:solidFill>
                  <a:srgbClr val="ECDA2D"/>
                </a:solidFill>
                <a:cs typeface="Times New Roman" panose="02020603050405020304" pitchFamily="18" charset="0"/>
              </a:rPr>
              <a:t>code</a:t>
            </a:r>
            <a:endParaRPr lang="en-US" sz="1800" dirty="0" smtClean="0">
              <a:solidFill>
                <a:srgbClr val="81C8BD"/>
              </a:solidFill>
              <a:cs typeface="Times New Roman" panose="02020603050405020304" pitchFamily="18" charset="0"/>
            </a:endParaRPr>
          </a:p>
          <a:p>
            <a:r>
              <a:rPr lang="en-US" sz="1800" dirty="0" smtClean="0">
                <a:solidFill>
                  <a:srgbClr val="81C8BD"/>
                </a:solidFill>
                <a:cs typeface="Times New Roman" panose="02020603050405020304" pitchFamily="18" charset="0"/>
              </a:rPr>
              <a:t>Review some popular G-P Ls, some real-world characteristics, and security vulnerability considerations</a:t>
            </a:r>
          </a:p>
          <a:p>
            <a:pPr lvl="1"/>
            <a:r>
              <a:rPr lang="en-US" sz="1800" dirty="0" smtClean="0">
                <a:solidFill>
                  <a:srgbClr val="ECDA2D"/>
                </a:solidFill>
                <a:cs typeface="Times New Roman" panose="02020603050405020304" pitchFamily="18" charset="0"/>
              </a:rPr>
              <a:t>Examine ideas to help us choose our languages   (</a:t>
            </a:r>
            <a:r>
              <a:rPr lang="en-US" sz="1800" i="1" dirty="0" smtClean="0">
                <a:solidFill>
                  <a:srgbClr val="ECDA2D"/>
                </a:solidFill>
                <a:cs typeface="Times New Roman" panose="02020603050405020304" pitchFamily="18" charset="0"/>
              </a:rPr>
              <a:t>Always</a:t>
            </a:r>
            <a:r>
              <a:rPr lang="en-US" sz="1800" dirty="0" smtClean="0">
                <a:solidFill>
                  <a:srgbClr val="ECDA2D"/>
                </a:solidFill>
                <a:cs typeface="Times New Roman" panose="02020603050405020304" pitchFamily="18" charset="0"/>
              </a:rPr>
              <a:t> have a </a:t>
            </a:r>
            <a:r>
              <a:rPr lang="en-US" sz="1800" i="1" dirty="0" smtClean="0">
                <a:solidFill>
                  <a:srgbClr val="ECDA2D"/>
                </a:solidFill>
                <a:cs typeface="Times New Roman" panose="02020603050405020304" pitchFamily="18" charset="0"/>
              </a:rPr>
              <a:t>current</a:t>
            </a:r>
            <a:r>
              <a:rPr lang="en-US" sz="1800" dirty="0" smtClean="0">
                <a:solidFill>
                  <a:srgbClr val="ECDA2D"/>
                </a:solidFill>
                <a:cs typeface="Times New Roman" panose="02020603050405020304" pitchFamily="18" charset="0"/>
              </a:rPr>
              <a:t> language!)</a:t>
            </a:r>
          </a:p>
          <a:p>
            <a:pPr lvl="1"/>
            <a:r>
              <a:rPr lang="en-US" sz="1800" dirty="0" smtClean="0">
                <a:solidFill>
                  <a:srgbClr val="ECDA2D"/>
                </a:solidFill>
                <a:cs typeface="Times New Roman" panose="02020603050405020304" pitchFamily="18" charset="0"/>
              </a:rPr>
              <a:t>Provide a </a:t>
            </a:r>
            <a:r>
              <a:rPr lang="en-US" sz="1800" dirty="0" smtClean="0">
                <a:solidFill>
                  <a:srgbClr val="81C8BD"/>
                </a:solidFill>
                <a:cs typeface="Times New Roman" panose="02020603050405020304" pitchFamily="18" charset="0"/>
              </a:rPr>
              <a:t>“Hello, World!” </a:t>
            </a:r>
            <a:r>
              <a:rPr lang="en-US" sz="1800" dirty="0" smtClean="0">
                <a:solidFill>
                  <a:srgbClr val="ECDA2D"/>
                </a:solidFill>
                <a:cs typeface="Times New Roman" panose="02020603050405020304" pitchFamily="18" charset="0"/>
              </a:rPr>
              <a:t>example, and information to start programming in these languages   </a:t>
            </a:r>
            <a:r>
              <a:rPr lang="en-US" sz="1800" dirty="0" smtClean="0">
                <a:solidFill>
                  <a:srgbClr val="00B050"/>
                </a:solidFill>
                <a:cs typeface="Times New Roman" panose="02020603050405020304" pitchFamily="18" charset="0"/>
              </a:rPr>
              <a:t>(to gen up a Linux laptop, </a:t>
            </a:r>
            <a:r>
              <a:rPr lang="en-US" sz="1800" i="1" dirty="0" smtClean="0">
                <a:solidFill>
                  <a:srgbClr val="00B050"/>
                </a:solidFill>
                <a:cs typeface="Times New Roman" panose="02020603050405020304" pitchFamily="18" charset="0"/>
              </a:rPr>
              <a:t>see the </a:t>
            </a:r>
            <a:r>
              <a:rPr lang="en-US" sz="1800" i="1" dirty="0">
                <a:solidFill>
                  <a:srgbClr val="00B050"/>
                </a:solidFill>
                <a:cs typeface="Times New Roman" panose="02020603050405020304" pitchFamily="18" charset="0"/>
              </a:rPr>
              <a:t>A</a:t>
            </a:r>
            <a:r>
              <a:rPr lang="en-US" sz="1800" i="1" dirty="0" smtClean="0">
                <a:solidFill>
                  <a:srgbClr val="00B050"/>
                </a:solidFill>
                <a:cs typeface="Times New Roman" panose="02020603050405020304" pitchFamily="18" charset="0"/>
              </a:rPr>
              <a:t>ppendix online</a:t>
            </a:r>
            <a:r>
              <a:rPr lang="en-US" sz="1800" dirty="0" smtClean="0">
                <a:solidFill>
                  <a:srgbClr val="00B050"/>
                </a:solidFill>
                <a:cs typeface="Times New Roman" panose="02020603050405020304" pitchFamily="18" charset="0"/>
              </a:rPr>
              <a:t>)</a:t>
            </a:r>
            <a:endParaRPr lang="en-US" sz="1800" dirty="0">
              <a:solidFill>
                <a:srgbClr val="00B05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a:t>
            </a:fld>
            <a:endParaRPr lang="en-US"/>
          </a:p>
        </p:txBody>
      </p:sp>
    </p:spTree>
    <p:extLst>
      <p:ext uri="{BB962C8B-B14F-4D97-AF65-F5344CB8AC3E}">
        <p14:creationId xmlns:p14="http://schemas.microsoft.com/office/powerpoint/2010/main" val="20184224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 21 kB</a:t>
            </a:r>
            <a:endParaRPr lang="en-US" dirty="0"/>
          </a:p>
          <a:p>
            <a:endParaRPr lang="en-US" dirty="0" smtClean="0"/>
          </a:p>
          <a:p>
            <a:r>
              <a:rPr lang="en-US" dirty="0" smtClean="0"/>
              <a:t>OO </a:t>
            </a:r>
            <a:r>
              <a:rPr lang="en-US" dirty="0"/>
              <a:t>Model: </a:t>
            </a:r>
            <a:r>
              <a:rPr lang="en-US" dirty="0" smtClean="0"/>
              <a:t>Yes</a:t>
            </a:r>
            <a:endParaRPr lang="en-US" dirty="0"/>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Optional; can be used to place several </a:t>
            </a:r>
            <a:r>
              <a:rPr lang="en-US" b="1" dirty="0" err="1" smtClean="0">
                <a:solidFill>
                  <a:srgbClr val="00B050"/>
                </a:solidFill>
              </a:rPr>
              <a:t>stmts</a:t>
            </a:r>
            <a:r>
              <a:rPr lang="en-US" b="1" dirty="0" smtClean="0">
                <a:solidFill>
                  <a:srgbClr val="00B050"/>
                </a:solidFill>
              </a:rPr>
              <a:t> on one line</a:t>
            </a:r>
            <a:endParaRPr lang="en-US" b="1" dirty="0">
              <a:solidFill>
                <a:srgbClr val="00B050"/>
              </a:solidFill>
            </a:endParaRP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smtClean="0">
                <a:solidFill>
                  <a:srgbClr val="00B050"/>
                </a:solidFill>
              </a:rPr>
              <a:t>Built-in asynchronous and parallel code.  Introduced </a:t>
            </a:r>
            <a:r>
              <a:rPr lang="en-US" b="1" dirty="0">
                <a:solidFill>
                  <a:srgbClr val="00B050"/>
                </a:solidFill>
              </a:rPr>
              <a:t>in version 5.3</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 (Automatic Ref Count)</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7</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swift.org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Cocoa,  Cocoa Touch</a:t>
            </a:r>
          </a:p>
          <a:p>
            <a:r>
              <a:rPr lang="en-US" dirty="0"/>
              <a:t>Variable types: </a:t>
            </a:r>
            <a:r>
              <a:rPr lang="en-US" dirty="0" smtClean="0"/>
              <a:t>Integers (diff sizes, signed/unsigned), Floats, Character, String, Object, Boolean</a:t>
            </a:r>
            <a:endParaRPr lang="en-US" dirty="0"/>
          </a:p>
          <a:p>
            <a:r>
              <a:rPr lang="en-US" dirty="0"/>
              <a:t>Behavior with unused variables (must use every variable defined?): </a:t>
            </a:r>
            <a:r>
              <a:rPr lang="en-US" dirty="0" smtClean="0"/>
              <a:t>No (Swift prints a warning)</a:t>
            </a:r>
            <a:endParaRPr lang="en-US" dirty="0"/>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do/catch code block; defer to ensure cleanup is run</a:t>
            </a:r>
          </a:p>
          <a:p>
            <a:r>
              <a:rPr lang="en-US" dirty="0" smtClean="0"/>
              <a:t>Program </a:t>
            </a:r>
            <a:r>
              <a:rPr lang="en-US" dirty="0"/>
              <a:t>behavior on Invalid File I/O: Continue</a:t>
            </a:r>
          </a:p>
          <a:p>
            <a:r>
              <a:rPr lang="en-US" dirty="0" smtClean="0"/>
              <a:t>Pointer </a:t>
            </a:r>
            <a:r>
              <a:rPr lang="en-US" dirty="0"/>
              <a:t>safe: </a:t>
            </a:r>
            <a:r>
              <a:rPr lang="en-US" dirty="0" smtClean="0"/>
              <a:t>Yes, generally (</a:t>
            </a:r>
            <a:r>
              <a:rPr lang="en-US" dirty="0" err="1" smtClean="0"/>
              <a:t>Ptrs</a:t>
            </a:r>
            <a:r>
              <a:rPr lang="en-US" dirty="0" smtClean="0"/>
              <a:t> are not exposed, by default)</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releases about twice a year; Point releases between them</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40</a:t>
            </a:fld>
            <a:endParaRPr lang="en-US"/>
          </a:p>
        </p:txBody>
      </p:sp>
    </p:spTree>
    <p:extLst>
      <p:ext uri="{BB962C8B-B14F-4D97-AF65-F5344CB8AC3E}">
        <p14:creationId xmlns:p14="http://schemas.microsoft.com/office/powerpoint/2010/main" val="1518532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Julia  -  2012  -  </a:t>
            </a:r>
            <a:r>
              <a:rPr lang="en-US" dirty="0" smtClean="0">
                <a:solidFill>
                  <a:srgbClr val="ECDA2D"/>
                </a:solidFill>
                <a:latin typeface="Bahnschrift SemiBold SemiConden" panose="020B0502040204020203" pitchFamily="34" charset="0"/>
              </a:rPr>
              <a:t>interpreted by default </a:t>
            </a:r>
            <a:r>
              <a:rPr lang="en-US" sz="2400" dirty="0" smtClean="0">
                <a:solidFill>
                  <a:srgbClr val="ECDA2D"/>
                </a:solidFill>
                <a:latin typeface="Bahnschrift SemiBold SemiConden" panose="020B0502040204020203" pitchFamily="34" charset="0"/>
              </a:rPr>
              <a:t>(#13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76927"/>
          </a:xfrm>
        </p:spPr>
        <p:txBody>
          <a:bodyPr>
            <a:normAutofit lnSpcReduction="10000"/>
          </a:bodyPr>
          <a:lstStyle/>
          <a:p>
            <a:pPr marL="0" indent="0">
              <a:buNone/>
            </a:pPr>
            <a:r>
              <a:rPr lang="en-US" sz="1600" dirty="0" smtClean="0">
                <a:solidFill>
                  <a:srgbClr val="81C8BD"/>
                </a:solidFill>
              </a:rPr>
              <a:t>Work on the language was started in 2009 with the goal of producing a language that was free and fast. Dynamically typed</a:t>
            </a:r>
          </a:p>
          <a:p>
            <a:pPr marL="0" indent="0">
              <a:buNone/>
            </a:pPr>
            <a:r>
              <a:rPr lang="en-US" sz="1600" dirty="0" smtClean="0">
                <a:solidFill>
                  <a:srgbClr val="81C8BD"/>
                </a:solidFill>
              </a:rPr>
              <a:t>Features that are well-suited </a:t>
            </a:r>
            <a:r>
              <a:rPr lang="en-US" sz="1600" dirty="0">
                <a:solidFill>
                  <a:srgbClr val="81C8BD"/>
                </a:solidFill>
              </a:rPr>
              <a:t>for numerical analysis and computational </a:t>
            </a:r>
            <a:r>
              <a:rPr lang="en-US" sz="1600" dirty="0" smtClean="0">
                <a:solidFill>
                  <a:srgbClr val="81C8BD"/>
                </a:solidFill>
              </a:rPr>
              <a:t>science.  Data science &amp; Visualization. ML</a:t>
            </a:r>
          </a:p>
          <a:p>
            <a:pPr marL="0" indent="0">
              <a:buNone/>
            </a:pPr>
            <a:r>
              <a:rPr lang="en-US" sz="1600" dirty="0" smtClean="0">
                <a:solidFill>
                  <a:srgbClr val="81C8BD"/>
                </a:solidFill>
              </a:rPr>
              <a:t>Also useful for systems programming, High-level Synthesis tool, hardware, FPGA, web programming</a:t>
            </a:r>
          </a:p>
          <a:p>
            <a:pPr marL="0" indent="0">
              <a:buNone/>
            </a:pPr>
            <a:r>
              <a:rPr lang="en-US" sz="1600" dirty="0" smtClean="0">
                <a:solidFill>
                  <a:srgbClr val="81C8BD"/>
                </a:solidFill>
              </a:rPr>
              <a:t>Programs can be compiled into binaries. Can be compiled into smaller binaries without the Runtime and garbage collector</a:t>
            </a:r>
            <a:endParaRPr lang="en-US" sz="1600" dirty="0" smtClean="0">
              <a:solidFill>
                <a:srgbClr val="81C8BD"/>
              </a:solidFill>
            </a:endParaRPr>
          </a:p>
          <a:p>
            <a:pPr marL="0" indent="0">
              <a:buNone/>
            </a:pPr>
            <a:r>
              <a:rPr lang="en-US" sz="1600" dirty="0">
                <a:solidFill>
                  <a:srgbClr val="81C8BD"/>
                </a:solidFill>
              </a:rPr>
              <a:t>D</a:t>
            </a:r>
            <a:r>
              <a:rPr lang="en-US" sz="1600" dirty="0" smtClean="0">
                <a:solidFill>
                  <a:srgbClr val="81C8BD"/>
                </a:solidFill>
              </a:rPr>
              <a:t>irect </a:t>
            </a:r>
            <a:r>
              <a:rPr lang="en-US" sz="1600" dirty="0">
                <a:solidFill>
                  <a:srgbClr val="81C8BD"/>
                </a:solidFill>
              </a:rPr>
              <a:t>calling of C and Fortran libraries without </a:t>
            </a:r>
            <a:r>
              <a:rPr lang="en-US" sz="1600" dirty="0" smtClean="0">
                <a:solidFill>
                  <a:srgbClr val="81C8BD"/>
                </a:solidFill>
              </a:rPr>
              <a:t>“glue” </a:t>
            </a:r>
            <a:r>
              <a:rPr lang="en-US" sz="1600" dirty="0">
                <a:solidFill>
                  <a:srgbClr val="81C8BD"/>
                </a:solidFill>
              </a:rPr>
              <a:t>code. </a:t>
            </a:r>
            <a:r>
              <a:rPr lang="en-US" sz="1600" dirty="0" smtClean="0">
                <a:solidFill>
                  <a:srgbClr val="81C8BD"/>
                </a:solidFill>
              </a:rPr>
              <a:t>Includes special </a:t>
            </a:r>
            <a:r>
              <a:rPr lang="en-US" sz="1600" dirty="0">
                <a:solidFill>
                  <a:srgbClr val="81C8BD"/>
                </a:solidFill>
              </a:rPr>
              <a:t>(keyword) support for calling C language libraries. </a:t>
            </a:r>
            <a:r>
              <a:rPr lang="en-US" sz="1600" dirty="0" smtClean="0">
                <a:solidFill>
                  <a:srgbClr val="81C8BD"/>
                </a:solidFill>
              </a:rPr>
              <a:t>Can call </a:t>
            </a:r>
            <a:r>
              <a:rPr lang="en-US" sz="1600" dirty="0">
                <a:solidFill>
                  <a:srgbClr val="81C8BD"/>
                </a:solidFill>
              </a:rPr>
              <a:t>C functions directly without wrappers or special </a:t>
            </a:r>
            <a:r>
              <a:rPr lang="en-US" sz="1600" dirty="0" smtClean="0">
                <a:solidFill>
                  <a:srgbClr val="81C8BD"/>
                </a:solidFill>
              </a:rPr>
              <a:t>APIs.</a:t>
            </a:r>
          </a:p>
          <a:p>
            <a:pPr marL="0" indent="0">
              <a:buNone/>
            </a:pPr>
            <a:r>
              <a:rPr lang="pt-BR" sz="1600" dirty="0" smtClean="0">
                <a:solidFill>
                  <a:srgbClr val="81C8BD"/>
                </a:solidFill>
              </a:rPr>
              <a:t>Can work with </a:t>
            </a:r>
            <a:r>
              <a:rPr lang="pt-BR" sz="1600" dirty="0">
                <a:solidFill>
                  <a:srgbClr val="81C8BD"/>
                </a:solidFill>
              </a:rPr>
              <a:t>Python, R, Rust, C++, </a:t>
            </a:r>
            <a:r>
              <a:rPr lang="pt-BR" sz="1600" dirty="0" smtClean="0">
                <a:solidFill>
                  <a:srgbClr val="81C8BD"/>
                </a:solidFill>
              </a:rPr>
              <a:t>Java, Scala, SQL</a:t>
            </a:r>
            <a:r>
              <a:rPr lang="pt-BR" sz="1600" dirty="0">
                <a:solidFill>
                  <a:srgbClr val="81C8BD"/>
                </a:solidFill>
              </a:rPr>
              <a:t>. </a:t>
            </a:r>
            <a:r>
              <a:rPr lang="pt-BR" sz="1600" dirty="0" smtClean="0">
                <a:solidFill>
                  <a:srgbClr val="81C8BD"/>
                </a:solidFill>
              </a:rPr>
              <a:t>Call Python with PythonCall.jl, PyCall.jl   Call R </a:t>
            </a:r>
            <a:r>
              <a:rPr lang="pt-BR" sz="1600" dirty="0">
                <a:solidFill>
                  <a:srgbClr val="81C8BD"/>
                </a:solidFill>
              </a:rPr>
              <a:t>with </a:t>
            </a:r>
            <a:r>
              <a:rPr lang="pt-BR" sz="1600" dirty="0" smtClean="0">
                <a:solidFill>
                  <a:srgbClr val="81C8BD"/>
                </a:solidFill>
              </a:rPr>
              <a:t>RCall.jl    Call Java and Scala </a:t>
            </a:r>
            <a:r>
              <a:rPr lang="pt-BR" sz="1600" dirty="0">
                <a:solidFill>
                  <a:srgbClr val="81C8BD"/>
                </a:solidFill>
              </a:rPr>
              <a:t>with JavaCall.jl</a:t>
            </a:r>
            <a:endParaRPr lang="en-US" sz="1600" dirty="0" smtClean="0">
              <a:solidFill>
                <a:srgbClr val="81C8BD"/>
              </a:solidFill>
            </a:endParaRPr>
          </a:p>
          <a:p>
            <a:pPr marL="0" indent="0">
              <a:buNone/>
            </a:pPr>
            <a:r>
              <a:rPr lang="en-US" sz="1600" dirty="0" smtClean="0">
                <a:solidFill>
                  <a:srgbClr val="81C8BD"/>
                </a:solidFill>
              </a:rPr>
              <a:t>S</a:t>
            </a:r>
            <a:r>
              <a:rPr lang="en-US" sz="1600" dirty="0" smtClean="0">
                <a:solidFill>
                  <a:srgbClr val="81C8BD"/>
                </a:solidFill>
              </a:rPr>
              <a:t>peed of compiled Julia can approach C, but with the ease of use of a scripting language like Python</a:t>
            </a:r>
          </a:p>
          <a:p>
            <a:pPr marL="0" indent="0">
              <a:buNone/>
            </a:pPr>
            <a:r>
              <a:rPr lang="en-US" sz="1600" dirty="0">
                <a:solidFill>
                  <a:srgbClr val="81C8BD"/>
                </a:solidFill>
              </a:rPr>
              <a:t>D</a:t>
            </a:r>
            <a:r>
              <a:rPr lang="en-US" sz="1600" dirty="0" smtClean="0">
                <a:solidFill>
                  <a:srgbClr val="81C8BD"/>
                </a:solidFill>
              </a:rPr>
              <a:t>oes not allow a space between function name and parenthesis:  </a:t>
            </a:r>
            <a:r>
              <a:rPr lang="en-US" sz="1600" dirty="0" err="1" smtClean="0">
                <a:solidFill>
                  <a:srgbClr val="81C8BD"/>
                </a:solidFill>
              </a:rPr>
              <a:t>println</a:t>
            </a:r>
            <a:r>
              <a:rPr lang="en-US" sz="1600" dirty="0" smtClean="0">
                <a:solidFill>
                  <a:srgbClr val="81C8BD"/>
                </a:solidFill>
              </a:rPr>
              <a:t> (“This does not work.”)   ;   </a:t>
            </a:r>
            <a:r>
              <a:rPr lang="en-US" sz="1600" dirty="0" err="1" smtClean="0">
                <a:solidFill>
                  <a:srgbClr val="81C8BD"/>
                </a:solidFill>
              </a:rPr>
              <a:t>println</a:t>
            </a:r>
            <a:r>
              <a:rPr lang="en-US" sz="1600" dirty="0" smtClean="0">
                <a:solidFill>
                  <a:srgbClr val="81C8BD"/>
                </a:solidFill>
              </a:rPr>
              <a:t>(“This works.”)</a:t>
            </a:r>
            <a:endParaRPr lang="en-US" sz="1600" dirty="0">
              <a:solidFill>
                <a:srgbClr val="81C8BD"/>
              </a:solidFill>
            </a:endParaRPr>
          </a:p>
          <a:p>
            <a:pPr marL="0" indent="0">
              <a:spcBef>
                <a:spcPts val="0"/>
              </a:spcBef>
              <a:buNone/>
            </a:pPr>
            <a:r>
              <a:rPr lang="en-US" sz="1600" dirty="0" smtClean="0">
                <a:solidFill>
                  <a:srgbClr val="F8A28B"/>
                </a:solidFill>
              </a:rPr>
              <a:t># </a:t>
            </a:r>
            <a:r>
              <a:rPr lang="en-US" sz="1600" dirty="0">
                <a:solidFill>
                  <a:srgbClr val="F8A28B"/>
                </a:solidFill>
              </a:rPr>
              <a:t>a comment - </a:t>
            </a:r>
            <a:r>
              <a:rPr lang="en-US" sz="1600" dirty="0" err="1">
                <a:solidFill>
                  <a:srgbClr val="F8A28B"/>
                </a:solidFill>
              </a:rPr>
              <a:t>hello_jl.jl</a:t>
            </a:r>
            <a:endParaRPr lang="en-US" sz="1600" dirty="0">
              <a:solidFill>
                <a:srgbClr val="F8A28B"/>
              </a:solidFill>
            </a:endParaRPr>
          </a:p>
          <a:p>
            <a:pPr marL="0" indent="0">
              <a:spcBef>
                <a:spcPts val="0"/>
              </a:spcBef>
              <a:buNone/>
            </a:pPr>
            <a:r>
              <a:rPr lang="en-US" sz="1600" dirty="0">
                <a:solidFill>
                  <a:srgbClr val="F8A28B"/>
                </a:solidFill>
              </a:rPr>
              <a:t># Julia is interpreted; not compiled. </a:t>
            </a:r>
          </a:p>
          <a:p>
            <a:pPr marL="0" indent="0">
              <a:spcBef>
                <a:spcPts val="0"/>
              </a:spcBef>
              <a:buNone/>
            </a:pPr>
            <a:r>
              <a:rPr lang="en-US" sz="1600" dirty="0">
                <a:solidFill>
                  <a:srgbClr val="F8A28B"/>
                </a:solidFill>
              </a:rPr>
              <a:t># To run on Linux: </a:t>
            </a:r>
            <a:r>
              <a:rPr lang="en-US" sz="1600" dirty="0" err="1">
                <a:solidFill>
                  <a:srgbClr val="F8A28B"/>
                </a:solidFill>
              </a:rPr>
              <a:t>julia</a:t>
            </a:r>
            <a:r>
              <a:rPr lang="en-US" sz="1600" dirty="0">
                <a:solidFill>
                  <a:srgbClr val="F8A28B"/>
                </a:solidFill>
              </a:rPr>
              <a:t> </a:t>
            </a:r>
            <a:r>
              <a:rPr lang="en-US" sz="1600" dirty="0" err="1">
                <a:solidFill>
                  <a:srgbClr val="F8A28B"/>
                </a:solidFill>
              </a:rPr>
              <a:t>hello_jl.jl</a:t>
            </a:r>
            <a:endParaRPr lang="en-US" sz="1600" dirty="0">
              <a:solidFill>
                <a:srgbClr val="F8A28B"/>
              </a:solidFill>
            </a:endParaRPr>
          </a:p>
          <a:p>
            <a:pPr marL="0" indent="0">
              <a:spcBef>
                <a:spcPts val="0"/>
              </a:spcBef>
              <a:buNone/>
            </a:pPr>
            <a:endParaRPr lang="en-US" sz="1600" dirty="0">
              <a:solidFill>
                <a:srgbClr val="F8A28B"/>
              </a:solidFill>
            </a:endParaRPr>
          </a:p>
          <a:p>
            <a:pPr marL="0" indent="0">
              <a:spcBef>
                <a:spcPts val="0"/>
              </a:spcBef>
              <a:buNone/>
            </a:pPr>
            <a:r>
              <a:rPr lang="en-US" sz="1600" dirty="0" err="1">
                <a:solidFill>
                  <a:srgbClr val="F8A28B"/>
                </a:solidFill>
              </a:rPr>
              <a:t>println</a:t>
            </a:r>
            <a:r>
              <a:rPr lang="en-US" sz="1600" dirty="0">
                <a:solidFill>
                  <a:srgbClr val="F8A28B"/>
                </a:solidFill>
              </a:rPr>
              <a:t>("Hello, World!")</a:t>
            </a:r>
          </a:p>
          <a:p>
            <a:pPr marL="0" indent="0">
              <a:spcBef>
                <a:spcPts val="0"/>
              </a:spcBef>
              <a:buNone/>
            </a:pPr>
            <a:r>
              <a:rPr lang="en-US" sz="1600" dirty="0">
                <a:solidFill>
                  <a:srgbClr val="F8A28B"/>
                </a:solidFill>
              </a:rPr>
              <a:t>print("Enter a line of text: ") ; </a:t>
            </a:r>
            <a:r>
              <a:rPr lang="en-US" sz="1600" dirty="0" err="1">
                <a:solidFill>
                  <a:srgbClr val="F8A28B"/>
                </a:solidFill>
              </a:rPr>
              <a:t>line_in</a:t>
            </a:r>
            <a:r>
              <a:rPr lang="en-US" sz="1600" dirty="0">
                <a:solidFill>
                  <a:srgbClr val="F8A28B"/>
                </a:solidFill>
              </a:rPr>
              <a:t> = </a:t>
            </a:r>
            <a:r>
              <a:rPr lang="en-US" sz="1600" dirty="0" err="1">
                <a:solidFill>
                  <a:srgbClr val="F8A28B"/>
                </a:solidFill>
              </a:rPr>
              <a:t>readline</a:t>
            </a:r>
            <a:r>
              <a:rPr lang="en-US" sz="1600" dirty="0">
                <a:solidFill>
                  <a:srgbClr val="F8A28B"/>
                </a:solidFill>
              </a:rPr>
              <a:t>()  </a:t>
            </a:r>
          </a:p>
          <a:p>
            <a:pPr marL="0" indent="0">
              <a:spcBef>
                <a:spcPts val="0"/>
              </a:spcBef>
              <a:buNone/>
            </a:pPr>
            <a:r>
              <a:rPr lang="en-US" sz="1600" dirty="0" err="1">
                <a:solidFill>
                  <a:srgbClr val="F8A28B"/>
                </a:solidFill>
              </a:rPr>
              <a:t>println</a:t>
            </a:r>
            <a:r>
              <a:rPr lang="en-US" sz="1600" dirty="0">
                <a:solidFill>
                  <a:srgbClr val="F8A28B"/>
                </a:solidFill>
              </a:rPr>
              <a:t>("You Entered: " * </a:t>
            </a:r>
            <a:r>
              <a:rPr lang="en-US" sz="1600" dirty="0" err="1">
                <a:solidFill>
                  <a:srgbClr val="F8A28B"/>
                </a:solidFill>
              </a:rPr>
              <a:t>line_in</a:t>
            </a:r>
            <a:r>
              <a:rPr lang="en-US" sz="1600" dirty="0">
                <a:solidFill>
                  <a:srgbClr val="F8A28B"/>
                </a:solidFill>
              </a:rPr>
              <a:t>)</a:t>
            </a:r>
          </a:p>
          <a:p>
            <a:pPr marL="0" indent="0">
              <a:spcBef>
                <a:spcPts val="0"/>
              </a:spcBef>
              <a:buNone/>
            </a:pPr>
            <a:r>
              <a:rPr lang="en-US" sz="1600" dirty="0">
                <a:solidFill>
                  <a:srgbClr val="F8A28B"/>
                </a:solidFill>
              </a:rPr>
              <a:t># </a:t>
            </a:r>
            <a:r>
              <a:rPr lang="en-US" sz="1600" dirty="0" err="1">
                <a:solidFill>
                  <a:srgbClr val="F8A28B"/>
                </a:solidFill>
              </a:rPr>
              <a:t>readline</a:t>
            </a:r>
            <a:r>
              <a:rPr lang="en-US" sz="1600" dirty="0">
                <a:solidFill>
                  <a:srgbClr val="F8A28B"/>
                </a:solidFill>
              </a:rPr>
              <a:t>() Does not add newline (\n) to string. String concatenation is * char</a:t>
            </a:r>
            <a:endParaRPr lang="en-US" sz="1600" dirty="0">
              <a:solidFill>
                <a:srgbClr val="F8A28B"/>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6569" y="5045807"/>
            <a:ext cx="1472708" cy="952658"/>
          </a:xfrm>
          <a:prstGeom prst="rect">
            <a:avLst/>
          </a:prstGeom>
        </p:spPr>
      </p:pic>
    </p:spTree>
    <p:extLst>
      <p:ext uri="{BB962C8B-B14F-4D97-AF65-F5344CB8AC3E}">
        <p14:creationId xmlns:p14="http://schemas.microsoft.com/office/powerpoint/2010/main" val="1896568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Julia’s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 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Optional; can be used to place several </a:t>
            </a:r>
            <a:r>
              <a:rPr lang="en-US" b="1" dirty="0" err="1" smtClean="0">
                <a:solidFill>
                  <a:srgbClr val="00B050"/>
                </a:solidFill>
              </a:rPr>
              <a:t>stmts</a:t>
            </a:r>
            <a:r>
              <a:rPr lang="en-US" b="1" dirty="0" smtClean="0">
                <a:solidFill>
                  <a:srgbClr val="00B050"/>
                </a:solidFill>
              </a:rPr>
              <a:t> on one line</a:t>
            </a:r>
            <a:endParaRPr lang="en-US" b="1" dirty="0">
              <a:solidFill>
                <a:srgbClr val="00B050"/>
              </a:solidFill>
            </a:endParaRP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Tasks, </a:t>
            </a:r>
            <a:r>
              <a:rPr lang="en-US" dirty="0" err="1" smtClean="0"/>
              <a:t>Coroutines</a:t>
            </a:r>
            <a:r>
              <a:rPr lang="en-US" dirty="0" smtClean="0"/>
              <a:t> (lightweight threads), Multi-threading, Channels</a:t>
            </a:r>
            <a:endParaRPr lang="en-US" dirty="0"/>
          </a:p>
          <a:p>
            <a:r>
              <a:rPr lang="en-US" dirty="0" smtClean="0"/>
              <a:t>Program </a:t>
            </a:r>
            <a:r>
              <a:rPr lang="en-US" dirty="0"/>
              <a:t>behavior on Divide by zero: </a:t>
            </a:r>
            <a:r>
              <a:rPr lang="en-US" dirty="0" smtClean="0"/>
              <a:t>Continue; INF value</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6</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JuliaLang.org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Genie, </a:t>
            </a:r>
            <a:r>
              <a:rPr lang="en-US" dirty="0" err="1" smtClean="0"/>
              <a:t>JuMP</a:t>
            </a:r>
            <a:r>
              <a:rPr lang="en-US" dirty="0" smtClean="0"/>
              <a:t>, </a:t>
            </a:r>
            <a:r>
              <a:rPr lang="en-US" dirty="0" err="1" smtClean="0"/>
              <a:t>Bukdu</a:t>
            </a:r>
            <a:r>
              <a:rPr lang="en-US" dirty="0" smtClean="0"/>
              <a:t>, </a:t>
            </a:r>
            <a:r>
              <a:rPr lang="en-US" dirty="0" err="1" smtClean="0"/>
              <a:t>Merly</a:t>
            </a:r>
            <a:endParaRPr lang="en-US" dirty="0"/>
          </a:p>
          <a:p>
            <a:r>
              <a:rPr lang="en-US" dirty="0"/>
              <a:t>Variable types: </a:t>
            </a:r>
            <a:r>
              <a:rPr lang="en-US" dirty="0" smtClean="0"/>
              <a:t>Number (underlying Integers, Floats, Complex, Rational), String, Object</a:t>
            </a:r>
            <a:endParaRPr lang="en-US" dirty="0"/>
          </a:p>
          <a:p>
            <a:r>
              <a:rPr lang="en-US" dirty="0"/>
              <a:t>Behavior with unused variables (must use every variable defined?): </a:t>
            </a:r>
            <a:r>
              <a:rPr lang="en-US" dirty="0" smtClean="0"/>
              <a:t>No</a:t>
            </a:r>
            <a:endParaRPr lang="en-US" dirty="0"/>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try</a:t>
            </a:r>
            <a:r>
              <a:rPr lang="en-US" b="1" dirty="0" smtClean="0">
                <a:solidFill>
                  <a:srgbClr val="00B050"/>
                </a:solidFill>
              </a:rPr>
              <a:t>/catch/finally</a:t>
            </a:r>
            <a:endParaRPr lang="en-US" b="1" dirty="0" smtClean="0">
              <a:solidFill>
                <a:srgbClr val="00B050"/>
              </a:solidFill>
            </a:endParaRPr>
          </a:p>
          <a:p>
            <a:r>
              <a:rPr lang="en-US" dirty="0" smtClean="0"/>
              <a:t>Program </a:t>
            </a:r>
            <a:r>
              <a:rPr lang="en-US" dirty="0"/>
              <a:t>behavior on Invalid File I/O: Continue</a:t>
            </a:r>
          </a:p>
          <a:p>
            <a:r>
              <a:rPr lang="en-US" dirty="0" smtClean="0"/>
              <a:t>Pointer </a:t>
            </a:r>
            <a:r>
              <a:rPr lang="en-US" dirty="0"/>
              <a:t>safe: </a:t>
            </a:r>
            <a:r>
              <a:rPr lang="en-US" dirty="0" smtClean="0"/>
              <a:t>Yes, generally (</a:t>
            </a:r>
            <a:r>
              <a:rPr lang="en-US" dirty="0" err="1" smtClean="0"/>
              <a:t>Ptrs</a:t>
            </a:r>
            <a:r>
              <a:rPr lang="en-US" dirty="0" smtClean="0"/>
              <a:t> are not exposed, by default)</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solidFill>
                  <a:srgbClr val="00B050"/>
                </a:solidFill>
              </a:rPr>
              <a:t>No; but @label @</a:t>
            </a:r>
            <a:r>
              <a:rPr lang="en-US" dirty="0" err="1" smtClean="0">
                <a:solidFill>
                  <a:srgbClr val="00B050"/>
                </a:solidFill>
              </a:rPr>
              <a:t>goto</a:t>
            </a:r>
            <a:r>
              <a:rPr lang="en-US" dirty="0" smtClean="0">
                <a:solidFill>
                  <a:srgbClr val="00B050"/>
                </a:solidFill>
              </a:rPr>
              <a:t> macros</a:t>
            </a:r>
            <a:endParaRPr lang="en-US" dirty="0">
              <a:solidFill>
                <a:srgbClr val="00B050"/>
              </a:solidFill>
            </a:endParaRPr>
          </a:p>
          <a:p>
            <a:r>
              <a:rPr lang="en-US" dirty="0" smtClean="0"/>
              <a:t>Release cycle: About 3 releases per year</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42</a:t>
            </a:fld>
            <a:endParaRPr lang="en-US"/>
          </a:p>
        </p:txBody>
      </p:sp>
    </p:spTree>
    <p:extLst>
      <p:ext uri="{BB962C8B-B14F-4D97-AF65-F5344CB8AC3E}">
        <p14:creationId xmlns:p14="http://schemas.microsoft.com/office/powerpoint/2010/main" val="32721260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Scala  -  2004  -  </a:t>
            </a:r>
            <a:r>
              <a:rPr lang="en-US" dirty="0">
                <a:solidFill>
                  <a:srgbClr val="ECDA2D"/>
                </a:solidFill>
                <a:latin typeface="Bahnschrift SemiBold SemiConden" panose="020B0502040204020203" pitchFamily="34" charset="0"/>
              </a:rPr>
              <a:t>compiled to Java byte-code; run on Java virtual machine </a:t>
            </a:r>
            <a:r>
              <a:rPr lang="en-US" sz="2400" dirty="0" smtClean="0">
                <a:solidFill>
                  <a:srgbClr val="ECDA2D"/>
                </a:solidFill>
                <a:latin typeface="Bahnschrift SemiBold SemiConden" panose="020B0502040204020203" pitchFamily="34" charset="0"/>
              </a:rPr>
              <a:t>(#14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76927"/>
          </a:xfrm>
        </p:spPr>
        <p:txBody>
          <a:bodyPr>
            <a:normAutofit fontScale="85000" lnSpcReduction="20000"/>
          </a:bodyPr>
          <a:lstStyle/>
          <a:p>
            <a:pPr marL="0" indent="0">
              <a:buNone/>
            </a:pPr>
            <a:r>
              <a:rPr lang="en-US" sz="1600" dirty="0" smtClean="0">
                <a:solidFill>
                  <a:srgbClr val="81C8BD"/>
                </a:solidFill>
              </a:rPr>
              <a:t>Designed </a:t>
            </a:r>
            <a:r>
              <a:rPr lang="en-US" sz="1600" dirty="0">
                <a:solidFill>
                  <a:srgbClr val="81C8BD"/>
                </a:solidFill>
              </a:rPr>
              <a:t>to be concise</a:t>
            </a:r>
            <a:r>
              <a:rPr lang="en-US" sz="1600" dirty="0" smtClean="0">
                <a:solidFill>
                  <a:srgbClr val="81C8BD"/>
                </a:solidFill>
              </a:rPr>
              <a:t>, and address </a:t>
            </a:r>
            <a:r>
              <a:rPr lang="en-US" sz="1600" dirty="0">
                <a:solidFill>
                  <a:srgbClr val="81C8BD"/>
                </a:solidFill>
              </a:rPr>
              <a:t>criticisms of Java. </a:t>
            </a:r>
            <a:r>
              <a:rPr lang="en-US" sz="1600" dirty="0" smtClean="0">
                <a:solidFill>
                  <a:srgbClr val="81C8BD"/>
                </a:solidFill>
              </a:rPr>
              <a:t>Strong </a:t>
            </a:r>
            <a:r>
              <a:rPr lang="en-US" sz="1600" dirty="0">
                <a:solidFill>
                  <a:srgbClr val="81C8BD"/>
                </a:solidFill>
              </a:rPr>
              <a:t>statically </a:t>
            </a:r>
            <a:r>
              <a:rPr lang="en-US" sz="1600" dirty="0" smtClean="0">
                <a:solidFill>
                  <a:srgbClr val="81C8BD"/>
                </a:solidFill>
              </a:rPr>
              <a:t>typed language. Supports </a:t>
            </a:r>
            <a:r>
              <a:rPr lang="en-US" sz="1600" dirty="0">
                <a:solidFill>
                  <a:srgbClr val="81C8BD"/>
                </a:solidFill>
              </a:rPr>
              <a:t>object-oriented programming and functional </a:t>
            </a:r>
            <a:r>
              <a:rPr lang="en-US" sz="1600" dirty="0" smtClean="0">
                <a:solidFill>
                  <a:srgbClr val="81C8BD"/>
                </a:solidFill>
              </a:rPr>
              <a:t>programming</a:t>
            </a:r>
          </a:p>
          <a:p>
            <a:pPr marL="0" indent="0">
              <a:buNone/>
            </a:pPr>
            <a:r>
              <a:rPr lang="en-US" sz="1600" dirty="0" smtClean="0">
                <a:solidFill>
                  <a:srgbClr val="81C8BD"/>
                </a:solidFill>
              </a:rPr>
              <a:t>Modern and expansive language features somewhat similar/akin to Swift</a:t>
            </a:r>
          </a:p>
          <a:p>
            <a:pPr marL="0" indent="0">
              <a:buNone/>
            </a:pPr>
            <a:r>
              <a:rPr lang="en-US" sz="1600" dirty="0" smtClean="0">
                <a:solidFill>
                  <a:srgbClr val="81C8BD"/>
                </a:solidFill>
              </a:rPr>
              <a:t>Similar to Swift: On </a:t>
            </a:r>
            <a:r>
              <a:rPr lang="en-US" sz="1600" dirty="0">
                <a:solidFill>
                  <a:srgbClr val="81C8BD"/>
                </a:solidFill>
              </a:rPr>
              <a:t>creating variables… </a:t>
            </a:r>
            <a:r>
              <a:rPr lang="en-US" sz="1600" i="1" dirty="0" err="1">
                <a:solidFill>
                  <a:srgbClr val="81C8BD"/>
                </a:solidFill>
              </a:rPr>
              <a:t>var</a:t>
            </a:r>
            <a:r>
              <a:rPr lang="en-US" sz="1600" dirty="0">
                <a:solidFill>
                  <a:srgbClr val="81C8BD"/>
                </a:solidFill>
              </a:rPr>
              <a:t> </a:t>
            </a:r>
            <a:r>
              <a:rPr lang="en-US" sz="1600" dirty="0" smtClean="0">
                <a:solidFill>
                  <a:srgbClr val="81C8BD"/>
                </a:solidFill>
              </a:rPr>
              <a:t>keyword </a:t>
            </a:r>
            <a:r>
              <a:rPr lang="en-US" sz="1600" dirty="0">
                <a:solidFill>
                  <a:srgbClr val="81C8BD"/>
                </a:solidFill>
              </a:rPr>
              <a:t>creates Variable but </a:t>
            </a:r>
            <a:r>
              <a:rPr lang="en-US" sz="1600" i="1" dirty="0" err="1" smtClean="0">
                <a:solidFill>
                  <a:srgbClr val="81C8BD"/>
                </a:solidFill>
              </a:rPr>
              <a:t>val</a:t>
            </a:r>
            <a:r>
              <a:rPr lang="en-US" sz="1600" dirty="0" smtClean="0">
                <a:solidFill>
                  <a:srgbClr val="81C8BD"/>
                </a:solidFill>
              </a:rPr>
              <a:t> </a:t>
            </a:r>
            <a:r>
              <a:rPr lang="en-US" sz="1600" dirty="0">
                <a:solidFill>
                  <a:srgbClr val="81C8BD"/>
                </a:solidFill>
              </a:rPr>
              <a:t>keyword creates a </a:t>
            </a:r>
            <a:r>
              <a:rPr lang="en-US" sz="1600" dirty="0" smtClean="0">
                <a:solidFill>
                  <a:srgbClr val="81C8BD"/>
                </a:solidFill>
              </a:rPr>
              <a:t>Constant</a:t>
            </a:r>
          </a:p>
          <a:p>
            <a:pPr marL="0" indent="0">
              <a:buNone/>
            </a:pPr>
            <a:r>
              <a:rPr lang="en-US" sz="1600" dirty="0" smtClean="0">
                <a:solidFill>
                  <a:srgbClr val="81C8BD"/>
                </a:solidFill>
              </a:rPr>
              <a:t>Some companies are using Scala for back-end processing or as a replacement for Java. Used for “Big Data Applications”</a:t>
            </a:r>
          </a:p>
          <a:p>
            <a:pPr marL="0" indent="0">
              <a:buNone/>
            </a:pPr>
            <a:r>
              <a:rPr lang="en-US" sz="1600" dirty="0" smtClean="0">
                <a:solidFill>
                  <a:srgbClr val="81C8BD"/>
                </a:solidFill>
              </a:rPr>
              <a:t>Can be used for mobile apps (Android), embedded devices (Raspberry Pi, </a:t>
            </a:r>
            <a:r>
              <a:rPr lang="en-US" sz="1600" dirty="0" err="1" smtClean="0">
                <a:solidFill>
                  <a:srgbClr val="81C8BD"/>
                </a:solidFill>
              </a:rPr>
              <a:t>IoT</a:t>
            </a:r>
            <a:r>
              <a:rPr lang="en-US" sz="1600" dirty="0" smtClean="0">
                <a:solidFill>
                  <a:srgbClr val="81C8BD"/>
                </a:solidFill>
              </a:rPr>
              <a:t> devices (sensors, UAVs)</a:t>
            </a:r>
          </a:p>
          <a:p>
            <a:pPr marL="0" indent="0">
              <a:buNone/>
            </a:pPr>
            <a:r>
              <a:rPr lang="en-US" sz="1600" dirty="0" smtClean="0">
                <a:solidFill>
                  <a:srgbClr val="81C8BD"/>
                </a:solidFill>
              </a:rPr>
              <a:t>A few business leaders mention Scala’s high learning curve and advise that they might not have chosen Scala if they were aware of this</a:t>
            </a: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hello_sc.sc</a:t>
            </a:r>
          </a:p>
          <a:p>
            <a:pPr marL="0" indent="0">
              <a:spcBef>
                <a:spcPts val="0"/>
              </a:spcBef>
              <a:buNone/>
            </a:pPr>
            <a:r>
              <a:rPr lang="en-US" sz="1600" dirty="0">
                <a:solidFill>
                  <a:srgbClr val="F8A28B"/>
                </a:solidFill>
              </a:rPr>
              <a:t>// Scala can be interpreted (REPL on-the-fly compiler) or compiled</a:t>
            </a:r>
          </a:p>
          <a:p>
            <a:pPr marL="0" indent="0">
              <a:spcBef>
                <a:spcPts val="0"/>
              </a:spcBef>
              <a:buNone/>
            </a:pPr>
            <a:r>
              <a:rPr lang="en-US" sz="1600" dirty="0">
                <a:solidFill>
                  <a:srgbClr val="F8A28B"/>
                </a:solidFill>
              </a:rPr>
              <a:t>// To run on Linux as interpreter: </a:t>
            </a:r>
            <a:r>
              <a:rPr lang="en-US" sz="1600" dirty="0" err="1">
                <a:solidFill>
                  <a:srgbClr val="F8A28B"/>
                </a:solidFill>
              </a:rPr>
              <a:t>scala</a:t>
            </a:r>
            <a:r>
              <a:rPr lang="en-US" sz="1600" dirty="0">
                <a:solidFill>
                  <a:srgbClr val="F8A28B"/>
                </a:solidFill>
              </a:rPr>
              <a:t> hello_sc.sc</a:t>
            </a:r>
          </a:p>
          <a:p>
            <a:pPr marL="0" indent="0">
              <a:spcBef>
                <a:spcPts val="0"/>
              </a:spcBef>
              <a:buNone/>
            </a:pPr>
            <a:r>
              <a:rPr lang="en-US" sz="1600" dirty="0">
                <a:solidFill>
                  <a:srgbClr val="F8A28B"/>
                </a:solidFill>
              </a:rPr>
              <a:t>// But to compile and run, compile with: </a:t>
            </a:r>
            <a:r>
              <a:rPr lang="en-US" sz="1600" dirty="0" err="1">
                <a:solidFill>
                  <a:srgbClr val="F8A28B"/>
                </a:solidFill>
              </a:rPr>
              <a:t>scalac</a:t>
            </a:r>
            <a:r>
              <a:rPr lang="en-US" sz="1600" dirty="0">
                <a:solidFill>
                  <a:srgbClr val="F8A28B"/>
                </a:solidFill>
              </a:rPr>
              <a:t> hello_sc.sc</a:t>
            </a:r>
          </a:p>
          <a:p>
            <a:pPr marL="0" indent="0">
              <a:spcBef>
                <a:spcPts val="0"/>
              </a:spcBef>
              <a:buNone/>
            </a:pPr>
            <a:r>
              <a:rPr lang="en-US" sz="1600" dirty="0">
                <a:solidFill>
                  <a:srgbClr val="F8A28B"/>
                </a:solidFill>
              </a:rPr>
              <a:t>//                        then run with: </a:t>
            </a:r>
            <a:r>
              <a:rPr lang="en-US" sz="1600" dirty="0" err="1">
                <a:solidFill>
                  <a:srgbClr val="F8A28B"/>
                </a:solidFill>
              </a:rPr>
              <a:t>scala</a:t>
            </a:r>
            <a:r>
              <a:rPr lang="en-US" sz="1600" dirty="0">
                <a:solidFill>
                  <a:srgbClr val="F8A28B"/>
                </a:solidFill>
              </a:rPr>
              <a:t>  </a:t>
            </a:r>
            <a:r>
              <a:rPr lang="en-US" sz="1600" dirty="0" err="1">
                <a:solidFill>
                  <a:srgbClr val="F8A28B"/>
                </a:solidFill>
              </a:rPr>
              <a:t>hello_sc</a:t>
            </a:r>
            <a:endParaRPr lang="en-US" sz="1600" dirty="0">
              <a:solidFill>
                <a:srgbClr val="F8A28B"/>
              </a:solidFill>
            </a:endParaRPr>
          </a:p>
          <a:p>
            <a:pPr marL="0" indent="0">
              <a:spcBef>
                <a:spcPts val="0"/>
              </a:spcBef>
              <a:buNone/>
            </a:pPr>
            <a:r>
              <a:rPr lang="en-US" sz="1600" dirty="0">
                <a:solidFill>
                  <a:srgbClr val="F8A28B"/>
                </a:solidFill>
              </a:rPr>
              <a:t>//Note: Executable file is </a:t>
            </a:r>
            <a:r>
              <a:rPr lang="en-US" sz="1600" dirty="0" err="1">
                <a:solidFill>
                  <a:srgbClr val="F8A28B"/>
                </a:solidFill>
              </a:rPr>
              <a:t>hello_sc.class</a:t>
            </a:r>
            <a:r>
              <a:rPr lang="en-US" sz="1600" dirty="0">
                <a:solidFill>
                  <a:srgbClr val="F8A28B"/>
                </a:solidFill>
              </a:rPr>
              <a:t> and is determined by object name</a:t>
            </a:r>
          </a:p>
          <a:p>
            <a:pPr marL="0" indent="0">
              <a:spcBef>
                <a:spcPts val="0"/>
              </a:spcBef>
              <a:buNone/>
            </a:pPr>
            <a:r>
              <a:rPr lang="en-US" sz="1600" dirty="0">
                <a:solidFill>
                  <a:srgbClr val="F8A28B"/>
                </a:solidFill>
              </a:rPr>
              <a:t>import </a:t>
            </a:r>
            <a:r>
              <a:rPr lang="en-US" sz="1600" dirty="0" err="1">
                <a:solidFill>
                  <a:srgbClr val="F8A28B"/>
                </a:solidFill>
              </a:rPr>
              <a:t>scala.io.StdIn.readLine</a:t>
            </a:r>
            <a:endParaRPr lang="en-US" sz="1600" dirty="0">
              <a:solidFill>
                <a:srgbClr val="F8A28B"/>
              </a:solidFill>
            </a:endParaRPr>
          </a:p>
          <a:p>
            <a:pPr marL="0" indent="0">
              <a:spcBef>
                <a:spcPts val="0"/>
              </a:spcBef>
              <a:buNone/>
            </a:pPr>
            <a:r>
              <a:rPr lang="en-US" sz="1600" dirty="0">
                <a:solidFill>
                  <a:srgbClr val="F8A28B"/>
                </a:solidFill>
              </a:rPr>
              <a:t>object </a:t>
            </a:r>
            <a:r>
              <a:rPr lang="en-US" sz="1600" dirty="0" err="1">
                <a:solidFill>
                  <a:srgbClr val="F8A28B"/>
                </a:solidFill>
              </a:rPr>
              <a:t>hello_sc</a:t>
            </a:r>
            <a:r>
              <a:rPr lang="en-US" sz="1600" dirty="0">
                <a:solidFill>
                  <a:srgbClr val="F8A28B"/>
                </a:solidFill>
              </a:rPr>
              <a:t> {</a:t>
            </a:r>
          </a:p>
          <a:p>
            <a:pPr marL="0" indent="0">
              <a:spcBef>
                <a:spcPts val="0"/>
              </a:spcBef>
              <a:buNone/>
            </a:pPr>
            <a:r>
              <a:rPr lang="en-US" sz="1600" dirty="0">
                <a:solidFill>
                  <a:srgbClr val="F8A28B"/>
                </a:solidFill>
              </a:rPr>
              <a:t>    </a:t>
            </a:r>
            <a:r>
              <a:rPr lang="en-US" sz="1600" dirty="0" err="1">
                <a:solidFill>
                  <a:srgbClr val="F8A28B"/>
                </a:solidFill>
              </a:rPr>
              <a:t>def</a:t>
            </a:r>
            <a:r>
              <a:rPr lang="en-US" sz="1600" dirty="0">
                <a:solidFill>
                  <a:srgbClr val="F8A28B"/>
                </a:solidFill>
              </a:rPr>
              <a:t> main (</a:t>
            </a:r>
            <a:r>
              <a:rPr lang="en-US" sz="1600" dirty="0" err="1">
                <a:solidFill>
                  <a:srgbClr val="F8A28B"/>
                </a:solidFill>
              </a:rPr>
              <a:t>args</a:t>
            </a:r>
            <a:r>
              <a:rPr lang="en-US" sz="1600" dirty="0">
                <a:solidFill>
                  <a:srgbClr val="F8A28B"/>
                </a:solidFill>
              </a:rPr>
              <a:t> : Array [String]) : Unit = {</a:t>
            </a:r>
          </a:p>
          <a:p>
            <a:pPr marL="0" indent="0">
              <a:spcBef>
                <a:spcPts val="0"/>
              </a:spcBef>
              <a:buNone/>
            </a:pPr>
            <a:r>
              <a:rPr lang="en-US" sz="1600" dirty="0">
                <a:solidFill>
                  <a:srgbClr val="F8A28B"/>
                </a:solidFill>
              </a:rPr>
              <a:t>        </a:t>
            </a:r>
            <a:r>
              <a:rPr lang="en-US" sz="1600" dirty="0" err="1">
                <a:solidFill>
                  <a:srgbClr val="F8A28B"/>
                </a:solidFill>
              </a:rPr>
              <a:t>var</a:t>
            </a:r>
            <a:r>
              <a:rPr lang="en-US" sz="1600" dirty="0">
                <a:solidFill>
                  <a:srgbClr val="F8A28B"/>
                </a:solidFill>
              </a:rPr>
              <a:t> </a:t>
            </a:r>
            <a:r>
              <a:rPr lang="en-US" sz="1600" dirty="0" err="1">
                <a:solidFill>
                  <a:srgbClr val="F8A28B"/>
                </a:solidFill>
              </a:rPr>
              <a:t>mydata</a:t>
            </a:r>
            <a:r>
              <a:rPr lang="en-US" sz="1600" dirty="0">
                <a:solidFill>
                  <a:srgbClr val="F8A28B"/>
                </a:solidFill>
              </a:rPr>
              <a:t> = ""</a:t>
            </a:r>
          </a:p>
          <a:p>
            <a:pPr marL="0" indent="0">
              <a:spcBef>
                <a:spcPts val="0"/>
              </a:spcBef>
              <a:buNone/>
            </a:pPr>
            <a:r>
              <a:rPr lang="en-US" sz="1600" dirty="0">
                <a:solidFill>
                  <a:srgbClr val="F8A28B"/>
                </a:solidFill>
              </a:rPr>
              <a:t>        </a:t>
            </a:r>
            <a:r>
              <a:rPr lang="en-US" sz="1600" dirty="0" err="1">
                <a:solidFill>
                  <a:srgbClr val="F8A28B"/>
                </a:solidFill>
              </a:rPr>
              <a:t>println</a:t>
            </a:r>
            <a:r>
              <a:rPr lang="en-US" sz="1600" dirty="0">
                <a:solidFill>
                  <a:srgbClr val="F8A28B"/>
                </a:solidFill>
              </a:rPr>
              <a:t> ("Hello, World!")</a:t>
            </a:r>
          </a:p>
          <a:p>
            <a:pPr marL="0" indent="0">
              <a:spcBef>
                <a:spcPts val="0"/>
              </a:spcBef>
              <a:buNone/>
            </a:pPr>
            <a:r>
              <a:rPr lang="en-US" sz="1600" dirty="0">
                <a:solidFill>
                  <a:srgbClr val="F8A28B"/>
                </a:solidFill>
              </a:rPr>
              <a:t>        print ("Enter a line of data: ") ; </a:t>
            </a:r>
            <a:r>
              <a:rPr lang="en-US" sz="1600" dirty="0" err="1">
                <a:solidFill>
                  <a:srgbClr val="F8A28B"/>
                </a:solidFill>
              </a:rPr>
              <a:t>mydata</a:t>
            </a:r>
            <a:r>
              <a:rPr lang="en-US" sz="1600" dirty="0">
                <a:solidFill>
                  <a:srgbClr val="F8A28B"/>
                </a:solidFill>
              </a:rPr>
              <a:t> = </a:t>
            </a:r>
            <a:r>
              <a:rPr lang="en-US" sz="1600" dirty="0" err="1">
                <a:solidFill>
                  <a:srgbClr val="F8A28B"/>
                </a:solidFill>
              </a:rPr>
              <a:t>readLine</a:t>
            </a:r>
            <a:r>
              <a:rPr lang="en-US" sz="1600" dirty="0">
                <a:solidFill>
                  <a:srgbClr val="F8A28B"/>
                </a:solidFill>
              </a:rPr>
              <a:t> ()</a:t>
            </a:r>
          </a:p>
          <a:p>
            <a:pPr marL="0" indent="0">
              <a:spcBef>
                <a:spcPts val="0"/>
              </a:spcBef>
              <a:buNone/>
            </a:pPr>
            <a:r>
              <a:rPr lang="en-US" sz="1600" dirty="0">
                <a:solidFill>
                  <a:srgbClr val="F8A28B"/>
                </a:solidFill>
              </a:rPr>
              <a:t>        </a:t>
            </a:r>
            <a:r>
              <a:rPr lang="en-US" sz="1600" dirty="0" err="1">
                <a:solidFill>
                  <a:srgbClr val="F8A28B"/>
                </a:solidFill>
              </a:rPr>
              <a:t>println</a:t>
            </a:r>
            <a:r>
              <a:rPr lang="en-US" sz="1600" dirty="0">
                <a:solidFill>
                  <a:srgbClr val="F8A28B"/>
                </a:solidFill>
              </a:rPr>
              <a:t> ("You entered: " + </a:t>
            </a:r>
            <a:r>
              <a:rPr lang="en-US" sz="1600" dirty="0" err="1">
                <a:solidFill>
                  <a:srgbClr val="F8A28B"/>
                </a:solidFill>
              </a:rPr>
              <a:t>mydata</a:t>
            </a:r>
            <a:r>
              <a:rPr lang="en-US" sz="1600" dirty="0">
                <a:solidFill>
                  <a:srgbClr val="F8A28B"/>
                </a:solidFill>
              </a:rPr>
              <a:t>)</a:t>
            </a:r>
          </a:p>
          <a:p>
            <a:pPr marL="0" indent="0">
              <a:spcBef>
                <a:spcPts val="0"/>
              </a:spcBef>
              <a:buNone/>
            </a:pPr>
            <a:r>
              <a:rPr lang="en-US" sz="1600" dirty="0">
                <a:solidFill>
                  <a:srgbClr val="F8A28B"/>
                </a:solidFill>
              </a:rPr>
              <a:t>    }</a:t>
            </a:r>
          </a:p>
          <a:p>
            <a:pPr marL="0" indent="0">
              <a:spcBef>
                <a:spcPts val="0"/>
              </a:spcBef>
              <a:buNone/>
            </a:pPr>
            <a:r>
              <a:rPr lang="en-US" sz="1600" dirty="0">
                <a:solidFill>
                  <a:srgbClr val="F8A28B"/>
                </a:solidFill>
              </a:rPr>
              <a:t>}</a:t>
            </a:r>
          </a:p>
          <a:p>
            <a:pPr marL="0" indent="0">
              <a:spcBef>
                <a:spcPts val="0"/>
              </a:spcBef>
              <a:buNone/>
            </a:pPr>
            <a:r>
              <a:rPr lang="en-US" sz="1600" dirty="0">
                <a:solidFill>
                  <a:srgbClr val="F8A28B"/>
                </a:solidFill>
              </a:rPr>
              <a:t>/* </a:t>
            </a:r>
            <a:r>
              <a:rPr lang="en-US" sz="1600" dirty="0" err="1">
                <a:solidFill>
                  <a:srgbClr val="F8A28B"/>
                </a:solidFill>
              </a:rPr>
              <a:t>readLine</a:t>
            </a:r>
            <a:r>
              <a:rPr lang="en-US" sz="1600" dirty="0">
                <a:solidFill>
                  <a:srgbClr val="F8A28B"/>
                </a:solidFill>
              </a:rPr>
              <a:t>() does not add newline (\n) to string. String concatenation is + char */</a:t>
            </a:r>
            <a:endParaRPr lang="en-US" sz="1600" dirty="0">
              <a:solidFill>
                <a:srgbClr val="F8A28B"/>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8348472" y="5756438"/>
            <a:ext cx="3419856" cy="461665"/>
          </a:xfrm>
          <a:prstGeom prst="rect">
            <a:avLst/>
          </a:prstGeom>
          <a:noFill/>
        </p:spPr>
        <p:txBody>
          <a:bodyPr wrap="square" rtlCol="0">
            <a:spAutoFit/>
          </a:bodyPr>
          <a:lstStyle/>
          <a:p>
            <a:r>
              <a:rPr lang="en-US" sz="1200" dirty="0"/>
              <a:t>This file is licensed under the </a:t>
            </a:r>
            <a:r>
              <a:rPr lang="en-US" sz="1200" dirty="0">
                <a:hlinkClick r:id="rId3" tooltip="w:en:Creative Commons"/>
              </a:rPr>
              <a:t>Creative Commons</a:t>
            </a:r>
            <a:r>
              <a:rPr lang="en-US" sz="1200" dirty="0"/>
              <a:t> </a:t>
            </a:r>
            <a:r>
              <a:rPr lang="en-US" sz="1200" dirty="0">
                <a:hlinkClick r:id="rId4"/>
              </a:rPr>
              <a:t>Attribution 4.0 International</a:t>
            </a:r>
            <a:r>
              <a:rPr lang="en-US" sz="1200" dirty="0"/>
              <a:t> license.</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43</a:t>
            </a:fld>
            <a:endParaRPr lang="en-US"/>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912" y="4733140"/>
            <a:ext cx="2523744" cy="1151458"/>
          </a:xfrm>
          <a:prstGeom prst="rect">
            <a:avLst/>
          </a:prstGeom>
        </p:spPr>
      </p:pic>
    </p:spTree>
    <p:extLst>
      <p:ext uri="{BB962C8B-B14F-4D97-AF65-F5344CB8AC3E}">
        <p14:creationId xmlns:p14="http://schemas.microsoft.com/office/powerpoint/2010/main" val="38833274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Scala’s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 </a:t>
            </a:r>
            <a:r>
              <a:rPr lang="en-US" b="1" dirty="0" smtClean="0">
                <a:solidFill>
                  <a:srgbClr val="00B050"/>
                </a:solidFill>
              </a:rPr>
              <a:t> </a:t>
            </a:r>
            <a:r>
              <a:rPr lang="en-US" b="1" dirty="0">
                <a:solidFill>
                  <a:srgbClr val="00B050"/>
                </a:solidFill>
              </a:rPr>
              <a:t>less than 1 kB </a:t>
            </a:r>
            <a:r>
              <a:rPr lang="en-US" b="1" dirty="0" smtClean="0">
                <a:solidFill>
                  <a:srgbClr val="00B050"/>
                </a:solidFill>
              </a:rPr>
              <a:t>(571 </a:t>
            </a:r>
            <a:r>
              <a:rPr lang="en-US" b="1" dirty="0">
                <a:solidFill>
                  <a:srgbClr val="00B050"/>
                </a:solidFill>
              </a:rPr>
              <a:t>bytes</a:t>
            </a:r>
            <a:r>
              <a:rPr lang="en-US" b="1" dirty="0" smtClean="0">
                <a:solidFill>
                  <a:srgbClr val="00B050"/>
                </a:solidFill>
              </a:rPr>
              <a:t>)</a:t>
            </a:r>
            <a:endParaRPr lang="en-US" dirty="0" smtClean="0"/>
          </a:p>
          <a:p>
            <a:r>
              <a:rPr lang="en-US" dirty="0" smtClean="0"/>
              <a:t>OO </a:t>
            </a:r>
            <a:r>
              <a:rPr lang="en-US" dirty="0"/>
              <a:t>Model: </a:t>
            </a:r>
            <a:r>
              <a:rPr lang="en-US" dirty="0" smtClean="0"/>
              <a:t>Yes; more or less mandatory</a:t>
            </a:r>
            <a:endParaRPr lang="en-US" dirty="0"/>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Optional; can be used to place several </a:t>
            </a:r>
            <a:r>
              <a:rPr lang="en-US" b="1" dirty="0" err="1" smtClean="0">
                <a:solidFill>
                  <a:srgbClr val="00B050"/>
                </a:solidFill>
              </a:rPr>
              <a:t>stmts</a:t>
            </a:r>
            <a:r>
              <a:rPr lang="en-US" b="1" dirty="0" smtClean="0">
                <a:solidFill>
                  <a:srgbClr val="00B050"/>
                </a:solidFill>
              </a:rPr>
              <a:t> on one line</a:t>
            </a:r>
            <a:endParaRPr lang="en-US" b="1" dirty="0">
              <a:solidFill>
                <a:srgbClr val="00B050"/>
              </a:solidFill>
            </a:endParaRP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native Java threads; Scala Future that returns value after computation</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7</a:t>
            </a:r>
            <a:r>
              <a:rPr lang="en-US" b="1" dirty="0" smtClean="0">
                <a:solidFill>
                  <a:srgbClr val="00B050"/>
                </a:solidFill>
              </a:rPr>
              <a:t> </a:t>
            </a:r>
            <a:r>
              <a:rPr lang="en-US" b="1" dirty="0" smtClean="0">
                <a:solidFill>
                  <a:srgbClr val="00B050"/>
                </a:solidFill>
              </a:rPr>
              <a:t>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scala-lang.org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Play, Chaos, Lift, </a:t>
            </a:r>
            <a:r>
              <a:rPr lang="en-US" dirty="0" err="1" smtClean="0"/>
              <a:t>BlueEyes</a:t>
            </a:r>
            <a:r>
              <a:rPr lang="en-US" dirty="0" smtClean="0"/>
              <a:t>, Slick</a:t>
            </a:r>
            <a:endParaRPr lang="en-US" dirty="0"/>
          </a:p>
          <a:p>
            <a:r>
              <a:rPr lang="en-US" dirty="0"/>
              <a:t>Variable types: </a:t>
            </a:r>
            <a:r>
              <a:rPr lang="en-US" dirty="0" smtClean="0"/>
              <a:t>Byte, Integers </a:t>
            </a:r>
            <a:r>
              <a:rPr lang="en-US" dirty="0" smtClean="0"/>
              <a:t>(diff </a:t>
            </a:r>
            <a:r>
              <a:rPr lang="en-US" dirty="0" smtClean="0"/>
              <a:t>sizes), Floats, </a:t>
            </a:r>
            <a:r>
              <a:rPr lang="en-US" dirty="0" smtClean="0"/>
              <a:t>String, Object, Boolean</a:t>
            </a:r>
            <a:endParaRPr lang="en-US" dirty="0"/>
          </a:p>
          <a:p>
            <a:r>
              <a:rPr lang="en-US" dirty="0"/>
              <a:t>Behavior with unused variables (must use every variable defined?): </a:t>
            </a:r>
            <a:r>
              <a:rPr lang="en-US" dirty="0" smtClean="0"/>
              <a:t>No</a:t>
            </a:r>
            <a:endParaRPr lang="en-US" dirty="0"/>
          </a:p>
          <a:p>
            <a:r>
              <a:rPr lang="en-US" dirty="0" smtClean="0"/>
              <a:t>Can </a:t>
            </a:r>
            <a:r>
              <a:rPr lang="en-US" dirty="0"/>
              <a:t>overrun variables: </a:t>
            </a:r>
            <a:r>
              <a:rPr lang="en-US" dirty="0" smtClean="0"/>
              <a:t>No</a:t>
            </a:r>
            <a:endParaRPr lang="en-US" dirty="0"/>
          </a:p>
          <a:p>
            <a:r>
              <a:rPr lang="en-US" dirty="0"/>
              <a:t>Error detection mechanism: </a:t>
            </a:r>
            <a:r>
              <a:rPr lang="en-US" b="1" dirty="0">
                <a:solidFill>
                  <a:srgbClr val="00B050"/>
                </a:solidFill>
              </a:rPr>
              <a:t>try/catch/finally, Try/Success/Failure, Option/Some/None, Either/Left/Right</a:t>
            </a:r>
            <a:endParaRPr lang="en-US" b="1" dirty="0" smtClean="0">
              <a:solidFill>
                <a:srgbClr val="00B050"/>
              </a:solidFill>
            </a:endParaRPr>
          </a:p>
          <a:p>
            <a:r>
              <a:rPr lang="en-US" dirty="0" smtClean="0"/>
              <a:t>Program </a:t>
            </a:r>
            <a:r>
              <a:rPr lang="en-US" dirty="0"/>
              <a:t>behavior on Invalid File I/O: Continue</a:t>
            </a:r>
          </a:p>
          <a:p>
            <a:r>
              <a:rPr lang="en-US" dirty="0" smtClean="0"/>
              <a:t>Pointer </a:t>
            </a:r>
            <a:r>
              <a:rPr lang="en-US" dirty="0"/>
              <a:t>safe: </a:t>
            </a:r>
            <a:r>
              <a:rPr lang="en-US" dirty="0" smtClean="0"/>
              <a:t>Yes, generally (</a:t>
            </a:r>
            <a:r>
              <a:rPr lang="en-US" dirty="0" err="1" smtClean="0"/>
              <a:t>Ptrs</a:t>
            </a:r>
            <a:r>
              <a:rPr lang="en-US" dirty="0" smtClean="0"/>
              <a:t> are not exposed, by default)</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releases about twice a year; Point releases between them</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44</a:t>
            </a:fld>
            <a:endParaRPr lang="en-US"/>
          </a:p>
        </p:txBody>
      </p:sp>
    </p:spTree>
    <p:extLst>
      <p:ext uri="{BB962C8B-B14F-4D97-AF65-F5344CB8AC3E}">
        <p14:creationId xmlns:p14="http://schemas.microsoft.com/office/powerpoint/2010/main" val="18660272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“Hello World!” in Assembly  (Linux)</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0"/>
              </a:spcBef>
              <a:buNone/>
            </a:pPr>
            <a:r>
              <a:rPr lang="en-US" sz="1200" dirty="0">
                <a:solidFill>
                  <a:srgbClr val="81C8BD"/>
                </a:solidFill>
              </a:rPr>
              <a:t>; a comment - hello_asm.asm</a:t>
            </a:r>
          </a:p>
          <a:p>
            <a:pPr marL="0" indent="0">
              <a:spcBef>
                <a:spcPts val="0"/>
              </a:spcBef>
              <a:buNone/>
            </a:pPr>
            <a:r>
              <a:rPr lang="en-US" sz="1200" dirty="0">
                <a:solidFill>
                  <a:srgbClr val="81C8BD"/>
                </a:solidFill>
              </a:rPr>
              <a:t>; To Assemble and Link 32-bit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-m elf_i386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r>
              <a:rPr lang="en-US" sz="1200" dirty="0">
                <a:solidFill>
                  <a:srgbClr val="81C8BD"/>
                </a:solidFill>
              </a:rPr>
              <a:t>; To Assemble and Link 64-bit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elf64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.data</a:t>
            </a:r>
          </a:p>
          <a:p>
            <a:pPr marL="0" indent="0">
              <a:spcBef>
                <a:spcPts val="0"/>
              </a:spcBef>
              <a:buNone/>
            </a:pPr>
            <a:r>
              <a:rPr lang="en-US" sz="1200" b="1" dirty="0">
                <a:solidFill>
                  <a:srgbClr val="00B050"/>
                </a:solidFill>
              </a:rPr>
              <a:t>        </a:t>
            </a:r>
            <a:r>
              <a:rPr lang="en-US" sz="1200" b="1" dirty="0" err="1">
                <a:solidFill>
                  <a:srgbClr val="00B050"/>
                </a:solidFill>
              </a:rPr>
              <a:t>helloString</a:t>
            </a:r>
            <a:r>
              <a:rPr lang="en-US" sz="1200" b="1" dirty="0">
                <a:solidFill>
                  <a:srgbClr val="00B050"/>
                </a:solidFill>
              </a:rPr>
              <a:t> </a:t>
            </a:r>
            <a:r>
              <a:rPr lang="en-US" sz="1200" b="1" dirty="0" err="1">
                <a:solidFill>
                  <a:srgbClr val="00B050"/>
                </a:solidFill>
              </a:rPr>
              <a:t>db</a:t>
            </a:r>
            <a:r>
              <a:rPr lang="en-US" sz="1200" b="1" dirty="0">
                <a:solidFill>
                  <a:srgbClr val="00B050"/>
                </a:solidFill>
              </a:rPr>
              <a:t> "Hello, world</a:t>
            </a:r>
            <a:r>
              <a:rPr lang="en-US" sz="1200" b="1" dirty="0" smtClean="0">
                <a:solidFill>
                  <a:srgbClr val="00B050"/>
                </a:solidFill>
              </a:rPr>
              <a:t>!",</a:t>
            </a:r>
            <a:r>
              <a:rPr lang="en-US" sz="1200" b="1" dirty="0">
                <a:solidFill>
                  <a:srgbClr val="00B050"/>
                </a:solidFill>
              </a:rPr>
              <a:t>10,0  </a:t>
            </a:r>
            <a:r>
              <a:rPr lang="en-US" sz="1200" b="1" dirty="0" smtClean="0">
                <a:solidFill>
                  <a:srgbClr val="00B050"/>
                </a:solidFill>
              </a:rPr>
              <a:t>		; String</a:t>
            </a:r>
            <a:r>
              <a:rPr lang="en-US" sz="1200" b="1" dirty="0">
                <a:solidFill>
                  <a:srgbClr val="00B050"/>
                </a:solidFill>
              </a:rPr>
              <a:t>, LF, ASCIIZ</a:t>
            </a:r>
          </a:p>
          <a:p>
            <a:pPr marL="0" indent="0">
              <a:spcBef>
                <a:spcPts val="0"/>
              </a:spcBef>
              <a:buNone/>
            </a:pPr>
            <a:r>
              <a:rPr lang="en-US" sz="1200" b="1" dirty="0">
                <a:solidFill>
                  <a:srgbClr val="00B050"/>
                </a:solidFill>
              </a:rPr>
              <a:t>        len1 </a:t>
            </a:r>
            <a:r>
              <a:rPr lang="en-US" sz="1200" b="1" dirty="0" err="1">
                <a:solidFill>
                  <a:srgbClr val="00B050"/>
                </a:solidFill>
              </a:rPr>
              <a:t>equ</a:t>
            </a:r>
            <a:r>
              <a:rPr lang="en-US" sz="1200" b="1" dirty="0">
                <a:solidFill>
                  <a:srgbClr val="00B050"/>
                </a:solidFill>
              </a:rPr>
              <a:t> $ - </a:t>
            </a:r>
            <a:r>
              <a:rPr lang="en-US" sz="1200" b="1" dirty="0" err="1">
                <a:solidFill>
                  <a:srgbClr val="00B050"/>
                </a:solidFill>
              </a:rPr>
              <a:t>helloString</a:t>
            </a:r>
            <a:r>
              <a:rPr lang="en-US" sz="1200" b="1" dirty="0">
                <a:solidFill>
                  <a:srgbClr val="00B050"/>
                </a:solidFill>
              </a:rPr>
              <a:t>              </a:t>
            </a:r>
            <a:r>
              <a:rPr lang="en-US" sz="1200" b="1" dirty="0" smtClean="0">
                <a:solidFill>
                  <a:srgbClr val="00B050"/>
                </a:solidFill>
              </a:rPr>
              <a:t>		; length </a:t>
            </a:r>
            <a:r>
              <a:rPr lang="en-US" sz="1200" b="1" dirty="0">
                <a:solidFill>
                  <a:srgbClr val="00B050"/>
                </a:solidFill>
              </a:rPr>
              <a:t>of string (</a:t>
            </a:r>
            <a:r>
              <a:rPr lang="en-US" sz="1200" b="1" dirty="0" smtClean="0">
                <a:solidFill>
                  <a:srgbClr val="00B050"/>
                </a:solidFill>
              </a:rPr>
              <a:t>14)</a:t>
            </a:r>
            <a:endParaRPr lang="en-US" sz="1200" b="1" dirty="0">
              <a:solidFill>
                <a:srgbClr val="00B050"/>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.text</a:t>
            </a:r>
          </a:p>
          <a:p>
            <a:pPr marL="0" indent="0">
              <a:spcBef>
                <a:spcPts val="0"/>
              </a:spcBef>
              <a:buNone/>
            </a:pPr>
            <a:r>
              <a:rPr lang="en-US" sz="1200" dirty="0">
                <a:solidFill>
                  <a:srgbClr val="81C8BD"/>
                </a:solidFill>
              </a:rPr>
              <a:t>        global  _start              </a:t>
            </a:r>
          </a:p>
          <a:p>
            <a:pPr marL="0" indent="0">
              <a:spcBef>
                <a:spcPts val="0"/>
              </a:spcBef>
              <a:buNone/>
            </a:pPr>
            <a:r>
              <a:rPr lang="en-US" sz="1200" dirty="0">
                <a:solidFill>
                  <a:srgbClr val="81C8BD"/>
                </a:solidFill>
              </a:rPr>
              <a:t>_start:</a:t>
            </a:r>
          </a:p>
          <a:p>
            <a:pPr marL="0" indent="0">
              <a:spcBef>
                <a:spcPts val="0"/>
              </a:spcBef>
              <a:buNone/>
            </a:pPr>
            <a:r>
              <a:rPr lang="en-US" sz="1200" dirty="0">
                <a:solidFill>
                  <a:srgbClr val="81C8BD"/>
                </a:solidFill>
              </a:rPr>
              <a:t>                                </a:t>
            </a:r>
            <a:r>
              <a:rPr lang="en-US" sz="1200" dirty="0" smtClean="0">
                <a:solidFill>
                  <a:srgbClr val="81C8BD"/>
                </a:solidFill>
              </a:rPr>
              <a:t>			; Write </a:t>
            </a:r>
            <a:r>
              <a:rPr lang="en-US" sz="1200" dirty="0">
                <a:solidFill>
                  <a:srgbClr val="81C8BD"/>
                </a:solidFill>
              </a:rPr>
              <a:t>String to </a:t>
            </a:r>
            <a:r>
              <a:rPr lang="en-US" sz="1200" dirty="0" err="1">
                <a:solidFill>
                  <a:srgbClr val="81C8BD"/>
                </a:solidFill>
              </a:rPr>
              <a:t>Stdout</a:t>
            </a:r>
            <a:r>
              <a:rPr lang="en-US" sz="1200" dirty="0">
                <a:solidFill>
                  <a:srgbClr val="81C8BD"/>
                </a:solidFill>
              </a:rPr>
              <a:t> w </a:t>
            </a:r>
            <a:r>
              <a:rPr lang="en-US" sz="1200" dirty="0" err="1">
                <a:solidFill>
                  <a:srgbClr val="81C8BD"/>
                </a:solidFill>
              </a:rPr>
              <a:t>Syscall</a:t>
            </a:r>
            <a:endParaRPr lang="en-US" sz="1200" dirty="0">
              <a:solidFill>
                <a:srgbClr val="81C8BD"/>
              </a:solidFill>
            </a:endParaRPr>
          </a:p>
          <a:p>
            <a:pPr marL="0" indent="0">
              <a:spcBef>
                <a:spcPts val="0"/>
              </a:spcBef>
              <a:buNone/>
            </a:pPr>
            <a:r>
              <a:rPr lang="en-US" sz="1200" dirty="0">
                <a:solidFill>
                  <a:srgbClr val="81C8BD"/>
                </a:solidFill>
              </a:rPr>
              <a:t>        </a:t>
            </a:r>
            <a:r>
              <a:rPr lang="en-US" sz="1200" dirty="0" err="1" smtClean="0">
                <a:solidFill>
                  <a:srgbClr val="81C8BD"/>
                </a:solidFill>
              </a:rPr>
              <a:t>mov</a:t>
            </a:r>
            <a:r>
              <a:rPr lang="en-US" sz="1200" dirty="0" smtClean="0">
                <a:solidFill>
                  <a:srgbClr val="81C8BD"/>
                </a:solidFill>
              </a:rPr>
              <a:t>	edx,len1          			; </a:t>
            </a:r>
            <a:r>
              <a:rPr lang="en-US" sz="1200" dirty="0">
                <a:solidFill>
                  <a:srgbClr val="81C8BD"/>
                </a:solidFill>
              </a:rPr>
              <a:t>load string length</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a:t>
            </a:r>
            <a:r>
              <a:rPr lang="en-US" sz="1200" dirty="0" err="1" smtClean="0">
                <a:solidFill>
                  <a:srgbClr val="81C8BD"/>
                </a:solidFill>
              </a:rPr>
              <a:t>ecx,helloString</a:t>
            </a:r>
            <a:r>
              <a:rPr lang="en-US" sz="1200" dirty="0" smtClean="0">
                <a:solidFill>
                  <a:srgbClr val="81C8BD"/>
                </a:solidFill>
              </a:rPr>
              <a:t>   			; </a:t>
            </a:r>
            <a:r>
              <a:rPr lang="en-US" sz="1200" dirty="0">
                <a:solidFill>
                  <a:srgbClr val="81C8BD"/>
                </a:solidFill>
              </a:rPr>
              <a:t>load pointer to the string to write</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ebx,1             			; </a:t>
            </a:r>
            <a:r>
              <a:rPr lang="en-US" sz="1200" dirty="0">
                <a:solidFill>
                  <a:srgbClr val="81C8BD"/>
                </a:solidFill>
              </a:rPr>
              <a:t>load file handle (1 is </a:t>
            </a:r>
            <a:r>
              <a:rPr lang="en-US" sz="1200" dirty="0" err="1">
                <a:solidFill>
                  <a:srgbClr val="81C8BD"/>
                </a:solidFill>
              </a:rPr>
              <a:t>stdout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eax,4             			; </a:t>
            </a:r>
            <a:r>
              <a:rPr lang="en-US" sz="1200" dirty="0">
                <a:solidFill>
                  <a:srgbClr val="81C8BD"/>
                </a:solidFill>
              </a:rPr>
              <a:t>load system call number (</a:t>
            </a:r>
            <a:r>
              <a:rPr lang="en-US" sz="1200" dirty="0" err="1">
                <a:solidFill>
                  <a:srgbClr val="81C8BD"/>
                </a:solidFill>
              </a:rPr>
              <a:t>sys_write</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Interrupt to call OS</a:t>
            </a: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                                </a:t>
            </a:r>
            <a:r>
              <a:rPr lang="en-US" sz="1200" dirty="0" smtClean="0">
                <a:solidFill>
                  <a:srgbClr val="81C8BD"/>
                </a:solidFill>
              </a:rPr>
              <a:t>			;</a:t>
            </a:r>
            <a:r>
              <a:rPr lang="en-US" sz="1200" dirty="0">
                <a:solidFill>
                  <a:srgbClr val="81C8BD"/>
                </a:solidFill>
              </a:rPr>
              <a:t>Exit Program</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ebx,0            			; </a:t>
            </a:r>
            <a:r>
              <a:rPr lang="en-US" sz="1200" dirty="0">
                <a:solidFill>
                  <a:srgbClr val="81C8BD"/>
                </a:solidFill>
              </a:rPr>
              <a:t>load exit code (0 = normal completion)</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eax,1            			; </a:t>
            </a:r>
            <a:r>
              <a:rPr lang="en-US" sz="1200" dirty="0">
                <a:solidFill>
                  <a:srgbClr val="81C8BD"/>
                </a:solidFill>
              </a:rPr>
              <a:t>load system call number (</a:t>
            </a:r>
            <a:r>
              <a:rPr lang="en-US" sz="1200" dirty="0" err="1">
                <a:solidFill>
                  <a:srgbClr val="81C8BD"/>
                </a:solidFill>
              </a:rPr>
              <a:t>sys_exit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a:t>
            </a:r>
            <a:r>
              <a:rPr lang="en-US" sz="1200" dirty="0" smtClean="0">
                <a:solidFill>
                  <a:srgbClr val="81C8BD"/>
                </a:solidFill>
              </a:rPr>
              <a:t>Interrupt </a:t>
            </a:r>
            <a:r>
              <a:rPr lang="en-US" sz="1200" dirty="0">
                <a:solidFill>
                  <a:srgbClr val="81C8BD"/>
                </a:solidFill>
              </a:rPr>
              <a:t>to call OS</a:t>
            </a:r>
          </a:p>
          <a:p>
            <a:pPr marL="0" indent="0">
              <a:spcBef>
                <a:spcPts val="0"/>
              </a:spcBef>
              <a:buNone/>
            </a:pPr>
            <a:r>
              <a:rPr lang="en-US" sz="1200" dirty="0"/>
              <a:t>        </a:t>
            </a:r>
          </a:p>
          <a:p>
            <a:pPr marL="0" indent="0">
              <a:spcBef>
                <a:spcPts val="0"/>
              </a:spcBef>
              <a:buNone/>
            </a:pPr>
            <a:r>
              <a:rPr lang="en-US" sz="1200" dirty="0" smtClean="0"/>
              <a:t>				; </a:t>
            </a:r>
            <a:r>
              <a:rPr lang="en-US" sz="1200" dirty="0"/>
              <a:t>note </a:t>
            </a:r>
            <a:r>
              <a:rPr lang="en-US" sz="1200" dirty="0">
                <a:solidFill>
                  <a:srgbClr val="00B050"/>
                </a:solidFill>
              </a:rPr>
              <a:t>32-bit</a:t>
            </a:r>
            <a:r>
              <a:rPr lang="en-US" sz="1200" dirty="0"/>
              <a:t> </a:t>
            </a:r>
            <a:r>
              <a:rPr lang="en-US" sz="1200" dirty="0" err="1"/>
              <a:t>hello_asm</a:t>
            </a:r>
            <a:r>
              <a:rPr lang="en-US" sz="1200" dirty="0"/>
              <a:t> </a:t>
            </a:r>
            <a:r>
              <a:rPr lang="en-US" sz="1200" dirty="0" smtClean="0"/>
              <a:t>executable </a:t>
            </a:r>
            <a:r>
              <a:rPr lang="en-US" sz="1200" dirty="0"/>
              <a:t>is </a:t>
            </a:r>
            <a:r>
              <a:rPr lang="en-US" sz="1200" dirty="0">
                <a:solidFill>
                  <a:srgbClr val="00B050"/>
                </a:solidFill>
              </a:rPr>
              <a:t>9076 </a:t>
            </a:r>
            <a:r>
              <a:rPr lang="en-US" sz="1200" dirty="0" smtClean="0">
                <a:solidFill>
                  <a:srgbClr val="00B050"/>
                </a:solidFill>
              </a:rPr>
              <a:t>bytes    </a:t>
            </a:r>
            <a:r>
              <a:rPr lang="en-US" sz="1200" dirty="0">
                <a:solidFill>
                  <a:srgbClr val="00B050"/>
                </a:solidFill>
              </a:rPr>
              <a:t>64-bit </a:t>
            </a:r>
            <a:r>
              <a:rPr lang="en-US" sz="1200" dirty="0"/>
              <a:t>is 9424 </a:t>
            </a:r>
            <a:r>
              <a:rPr lang="en-US" sz="1200" dirty="0" smtClean="0">
                <a:solidFill>
                  <a:srgbClr val="00B050"/>
                </a:solidFill>
              </a:rPr>
              <a:t>bytes    </a:t>
            </a:r>
            <a:r>
              <a:rPr lang="en-US" sz="1200" dirty="0" smtClean="0"/>
              <a:t>Much of this is Linux exe format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335" y="1922716"/>
            <a:ext cx="2674049" cy="187546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45</a:t>
            </a:fld>
            <a:endParaRPr lang="en-US"/>
          </a:p>
        </p:txBody>
      </p:sp>
    </p:spTree>
    <p:extLst>
      <p:ext uri="{BB962C8B-B14F-4D97-AF65-F5344CB8AC3E}">
        <p14:creationId xmlns:p14="http://schemas.microsoft.com/office/powerpoint/2010/main" val="18643719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 Compile and Execution speeds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Compile speed	Execution </a:t>
            </a:r>
            <a:r>
              <a:rPr lang="en-US" dirty="0">
                <a:solidFill>
                  <a:srgbClr val="F8A28B"/>
                </a:solidFill>
              </a:rPr>
              <a:t>speed</a:t>
            </a:r>
          </a:p>
          <a:p>
            <a:pPr marL="0" indent="0">
              <a:spcBef>
                <a:spcPts val="600"/>
              </a:spcBef>
              <a:buNone/>
            </a:pPr>
            <a:r>
              <a:rPr lang="en-US" dirty="0" smtClean="0">
                <a:solidFill>
                  <a:srgbClr val="81C8BD"/>
                </a:solidFill>
              </a:rPr>
              <a:t>C</a:t>
            </a:r>
            <a:r>
              <a:rPr lang="en-US" dirty="0" smtClean="0"/>
              <a:t>          		- </a:t>
            </a:r>
            <a:r>
              <a:rPr lang="en-US" dirty="0">
                <a:solidFill>
                  <a:srgbClr val="00B050"/>
                </a:solidFill>
              </a:rPr>
              <a:t>Very fast</a:t>
            </a:r>
            <a:r>
              <a:rPr lang="en-US" dirty="0"/>
              <a:t>	</a:t>
            </a:r>
            <a:r>
              <a:rPr lang="en-US" dirty="0" smtClean="0">
                <a:solidFill>
                  <a:srgbClr val="00B050"/>
                </a:solidFill>
              </a:rPr>
              <a:t>the </a:t>
            </a:r>
            <a:r>
              <a:rPr lang="en-US" dirty="0">
                <a:solidFill>
                  <a:srgbClr val="00B050"/>
                </a:solidFill>
              </a:rPr>
              <a:t>FASTEST</a:t>
            </a:r>
          </a:p>
          <a:p>
            <a:pPr marL="0" indent="0">
              <a:spcBef>
                <a:spcPts val="600"/>
              </a:spcBef>
              <a:buNone/>
            </a:pPr>
            <a:r>
              <a:rPr lang="en-US" dirty="0">
                <a:solidFill>
                  <a:srgbClr val="81C8BD"/>
                </a:solidFill>
              </a:rPr>
              <a:t>C++</a:t>
            </a:r>
            <a:r>
              <a:rPr lang="en-US" dirty="0"/>
              <a:t>        </a:t>
            </a:r>
            <a:r>
              <a:rPr lang="en-US" dirty="0" smtClean="0"/>
              <a:t>		- </a:t>
            </a:r>
            <a:r>
              <a:rPr lang="en-US" dirty="0">
                <a:solidFill>
                  <a:srgbClr val="0070C0"/>
                </a:solidFill>
              </a:rPr>
              <a:t>Fast</a:t>
            </a:r>
            <a:r>
              <a:rPr lang="en-US" dirty="0"/>
              <a:t>		</a:t>
            </a:r>
            <a:r>
              <a:rPr lang="en-US" dirty="0">
                <a:solidFill>
                  <a:srgbClr val="0070C0"/>
                </a:solidFill>
              </a:rPr>
              <a:t>Fast</a:t>
            </a:r>
          </a:p>
          <a:p>
            <a:pPr marL="0" indent="0">
              <a:spcBef>
                <a:spcPts val="600"/>
              </a:spcBef>
              <a:buNone/>
            </a:pPr>
            <a:r>
              <a:rPr lang="en-US" dirty="0" smtClean="0">
                <a:solidFill>
                  <a:srgbClr val="81C8BD"/>
                </a:solidFill>
              </a:rPr>
              <a:t>Python</a:t>
            </a:r>
            <a:r>
              <a:rPr lang="en-US" dirty="0" smtClean="0"/>
              <a:t>     	- </a:t>
            </a:r>
            <a:r>
              <a:rPr lang="en-US" dirty="0">
                <a:solidFill>
                  <a:srgbClr val="686EA0"/>
                </a:solidFill>
              </a:rPr>
              <a:t>n/a</a:t>
            </a:r>
            <a:r>
              <a:rPr lang="en-US" dirty="0"/>
              <a:t>		</a:t>
            </a:r>
            <a:r>
              <a:rPr lang="en-US" dirty="0" smtClean="0">
                <a:solidFill>
                  <a:schemeClr val="accent2">
                    <a:lumMod val="60000"/>
                    <a:lumOff val="40000"/>
                  </a:schemeClr>
                </a:solidFill>
              </a:rPr>
              <a:t>Moderately Fast (but slower than PHP)</a:t>
            </a:r>
            <a:endParaRPr lang="en-US" dirty="0">
              <a:solidFill>
                <a:schemeClr val="accent2">
                  <a:lumMod val="60000"/>
                  <a:lumOff val="40000"/>
                </a:schemeClr>
              </a:solidFill>
            </a:endParaRPr>
          </a:p>
          <a:p>
            <a:pPr marL="0" indent="0">
              <a:spcBef>
                <a:spcPts val="600"/>
              </a:spcBef>
              <a:buNone/>
            </a:pPr>
            <a:r>
              <a:rPr lang="en-US" dirty="0" smtClean="0">
                <a:solidFill>
                  <a:srgbClr val="81C8BD"/>
                </a:solidFill>
              </a:rPr>
              <a:t>JavaScript</a:t>
            </a:r>
            <a:r>
              <a:rPr lang="en-US" dirty="0" smtClean="0"/>
              <a:t> 	- </a:t>
            </a:r>
            <a:r>
              <a:rPr lang="en-US" dirty="0">
                <a:solidFill>
                  <a:srgbClr val="686EA0"/>
                </a:solidFill>
              </a:rPr>
              <a:t>n/a</a:t>
            </a:r>
            <a:r>
              <a:rPr lang="en-US" dirty="0"/>
              <a:t>		</a:t>
            </a:r>
            <a:r>
              <a:rPr lang="en-US" dirty="0" smtClean="0">
                <a:solidFill>
                  <a:srgbClr val="7030A0"/>
                </a:solidFill>
              </a:rPr>
              <a:t>Slow</a:t>
            </a:r>
            <a:endParaRPr lang="en-US" dirty="0">
              <a:solidFill>
                <a:srgbClr val="7030A0"/>
              </a:solidFill>
            </a:endParaRPr>
          </a:p>
          <a:p>
            <a:pPr marL="0" indent="0">
              <a:spcBef>
                <a:spcPts val="600"/>
              </a:spcBef>
              <a:buNone/>
            </a:pPr>
            <a:r>
              <a:rPr lang="en-US" dirty="0">
                <a:solidFill>
                  <a:srgbClr val="81C8BD"/>
                </a:solidFill>
              </a:rPr>
              <a:t>PHP</a:t>
            </a:r>
            <a:r>
              <a:rPr lang="en-US" dirty="0"/>
              <a:t>        </a:t>
            </a:r>
            <a:r>
              <a:rPr lang="en-US" dirty="0" smtClean="0"/>
              <a:t>		- </a:t>
            </a:r>
            <a:r>
              <a:rPr lang="en-US" dirty="0">
                <a:solidFill>
                  <a:srgbClr val="686EA0"/>
                </a:solidFill>
              </a:rPr>
              <a:t>n/a</a:t>
            </a:r>
            <a:r>
              <a:rPr lang="en-US" dirty="0"/>
              <a:t>		</a:t>
            </a:r>
            <a:r>
              <a:rPr lang="en-US" dirty="0" smtClean="0">
                <a:solidFill>
                  <a:srgbClr val="0070C0"/>
                </a:solidFill>
              </a:rPr>
              <a:t>Fast  (but slower than C, C++, Go, Rust.  Very fast for an interpreter)</a:t>
            </a:r>
            <a:endParaRPr lang="en-US" dirty="0">
              <a:solidFill>
                <a:srgbClr val="0070C0"/>
              </a:solidFill>
            </a:endParaRPr>
          </a:p>
          <a:p>
            <a:pPr marL="0" indent="0">
              <a:spcBef>
                <a:spcPts val="600"/>
              </a:spcBef>
              <a:buNone/>
            </a:pPr>
            <a:r>
              <a:rPr lang="en-US" dirty="0">
                <a:solidFill>
                  <a:srgbClr val="81C8BD"/>
                </a:solidFill>
              </a:rPr>
              <a:t>Ruby</a:t>
            </a:r>
            <a:r>
              <a:rPr lang="en-US" dirty="0"/>
              <a:t>       </a:t>
            </a:r>
            <a:r>
              <a:rPr lang="en-US" dirty="0" smtClean="0"/>
              <a:t>		- </a:t>
            </a:r>
            <a:r>
              <a:rPr lang="en-US" dirty="0">
                <a:solidFill>
                  <a:srgbClr val="686EA0"/>
                </a:solidFill>
              </a:rPr>
              <a:t>n/a</a:t>
            </a:r>
            <a:r>
              <a:rPr lang="en-US" dirty="0"/>
              <a:t>		</a:t>
            </a:r>
            <a:r>
              <a:rPr lang="en-US" dirty="0" smtClean="0"/>
              <a:t>Moderate (*)</a:t>
            </a:r>
            <a:endParaRPr lang="en-US" dirty="0"/>
          </a:p>
          <a:p>
            <a:pPr marL="0" indent="0">
              <a:spcBef>
                <a:spcPts val="600"/>
              </a:spcBef>
              <a:buNone/>
            </a:pPr>
            <a:r>
              <a:rPr lang="en-US" dirty="0">
                <a:solidFill>
                  <a:srgbClr val="81C8BD"/>
                </a:solidFill>
              </a:rPr>
              <a:t>Java</a:t>
            </a:r>
            <a:r>
              <a:rPr lang="en-US" dirty="0"/>
              <a:t>       </a:t>
            </a:r>
            <a:r>
              <a:rPr lang="en-US" dirty="0" smtClean="0"/>
              <a:t>		- </a:t>
            </a:r>
            <a:r>
              <a:rPr lang="en-US" dirty="0"/>
              <a:t>Moderate	</a:t>
            </a:r>
            <a:r>
              <a:rPr lang="en-US" dirty="0" smtClean="0"/>
              <a:t>Moderate</a:t>
            </a:r>
            <a:endParaRPr lang="en-US" dirty="0"/>
          </a:p>
          <a:p>
            <a:pPr marL="0" indent="0">
              <a:spcBef>
                <a:spcPts val="600"/>
              </a:spcBef>
              <a:buNone/>
            </a:pPr>
            <a:r>
              <a:rPr lang="en-US" dirty="0" smtClean="0">
                <a:solidFill>
                  <a:srgbClr val="81C8BD"/>
                </a:solidFill>
              </a:rPr>
              <a:t>C#         </a:t>
            </a:r>
            <a:r>
              <a:rPr lang="en-US" dirty="0" smtClean="0"/>
              <a:t>		- </a:t>
            </a:r>
            <a:r>
              <a:rPr lang="en-US" dirty="0"/>
              <a:t>Moderate	</a:t>
            </a:r>
            <a:r>
              <a:rPr lang="en-US" dirty="0" smtClean="0"/>
              <a:t>Moderate</a:t>
            </a:r>
            <a:endParaRPr lang="en-US" dirty="0"/>
          </a:p>
          <a:p>
            <a:pPr marL="0" indent="0">
              <a:spcBef>
                <a:spcPts val="600"/>
              </a:spcBef>
              <a:buNone/>
            </a:pPr>
            <a:r>
              <a:rPr lang="en-US" dirty="0" err="1" smtClean="0">
                <a:solidFill>
                  <a:srgbClr val="81C8BD"/>
                </a:solidFill>
              </a:rPr>
              <a:t>Kotlin</a:t>
            </a:r>
            <a:r>
              <a:rPr lang="en-US" dirty="0" smtClean="0"/>
              <a:t>     		- </a:t>
            </a:r>
            <a:r>
              <a:rPr lang="en-US" dirty="0">
                <a:solidFill>
                  <a:srgbClr val="7030A0"/>
                </a:solidFill>
              </a:rPr>
              <a:t>Slow</a:t>
            </a:r>
            <a:r>
              <a:rPr lang="en-US" dirty="0"/>
              <a:t>		Moderate (</a:t>
            </a:r>
            <a:r>
              <a:rPr lang="en-US" dirty="0" smtClean="0"/>
              <a:t>equivalent to </a:t>
            </a:r>
            <a:r>
              <a:rPr lang="en-US" dirty="0"/>
              <a:t>Java)</a:t>
            </a:r>
          </a:p>
          <a:p>
            <a:pPr marL="0" indent="0">
              <a:spcBef>
                <a:spcPts val="600"/>
              </a:spcBef>
              <a:buNone/>
            </a:pPr>
            <a:r>
              <a:rPr lang="en-US" dirty="0">
                <a:solidFill>
                  <a:srgbClr val="81C8BD"/>
                </a:solidFill>
              </a:rPr>
              <a:t>Go</a:t>
            </a:r>
            <a:r>
              <a:rPr lang="en-US" dirty="0"/>
              <a:t>         </a:t>
            </a:r>
            <a:r>
              <a:rPr lang="en-US" dirty="0" smtClean="0"/>
              <a:t>		- </a:t>
            </a:r>
            <a:r>
              <a:rPr lang="en-US" dirty="0"/>
              <a:t>Moderate	</a:t>
            </a:r>
            <a:r>
              <a:rPr lang="en-US" dirty="0">
                <a:solidFill>
                  <a:srgbClr val="0070C0"/>
                </a:solidFill>
              </a:rPr>
              <a:t>F</a:t>
            </a:r>
            <a:r>
              <a:rPr lang="en-US" dirty="0" smtClean="0">
                <a:solidFill>
                  <a:srgbClr val="0070C0"/>
                </a:solidFill>
              </a:rPr>
              <a:t>ast (slightly slower </a:t>
            </a:r>
            <a:r>
              <a:rPr lang="en-US" dirty="0">
                <a:solidFill>
                  <a:srgbClr val="0070C0"/>
                </a:solidFill>
              </a:rPr>
              <a:t>than C++, Rust)</a:t>
            </a:r>
          </a:p>
          <a:p>
            <a:pPr marL="0" indent="0">
              <a:spcBef>
                <a:spcPts val="600"/>
              </a:spcBef>
              <a:buNone/>
            </a:pPr>
            <a:r>
              <a:rPr lang="en-US" dirty="0">
                <a:solidFill>
                  <a:srgbClr val="81C8BD"/>
                </a:solidFill>
              </a:rPr>
              <a:t>Rust</a:t>
            </a:r>
            <a:r>
              <a:rPr lang="en-US" dirty="0"/>
              <a:t>       </a:t>
            </a:r>
            <a:r>
              <a:rPr lang="en-US" dirty="0" smtClean="0"/>
              <a:t>		- Moderate</a:t>
            </a:r>
            <a:r>
              <a:rPr lang="en-US" dirty="0"/>
              <a:t>	</a:t>
            </a:r>
            <a:r>
              <a:rPr lang="en-US" dirty="0" smtClean="0">
                <a:solidFill>
                  <a:srgbClr val="0070C0"/>
                </a:solidFill>
              </a:rPr>
              <a:t>Fast (similar to </a:t>
            </a:r>
            <a:r>
              <a:rPr lang="en-US" dirty="0">
                <a:solidFill>
                  <a:srgbClr val="0070C0"/>
                </a:solidFill>
              </a:rPr>
              <a:t>C</a:t>
            </a:r>
            <a:r>
              <a:rPr lang="en-US" dirty="0" smtClean="0">
                <a:solidFill>
                  <a:srgbClr val="0070C0"/>
                </a:solidFill>
              </a:rPr>
              <a:t>++, sometimes faster)</a:t>
            </a:r>
            <a:endParaRPr lang="en-US" dirty="0">
              <a:solidFill>
                <a:srgbClr val="0070C0"/>
              </a:solidFill>
            </a:endParaRPr>
          </a:p>
          <a:p>
            <a:pPr marL="0" indent="0">
              <a:spcBef>
                <a:spcPts val="600"/>
              </a:spcBef>
              <a:buNone/>
            </a:pPr>
            <a:r>
              <a:rPr lang="en-US" dirty="0">
                <a:solidFill>
                  <a:srgbClr val="81C8BD"/>
                </a:solidFill>
              </a:rPr>
              <a:t>Swift</a:t>
            </a:r>
            <a:r>
              <a:rPr lang="en-US" dirty="0"/>
              <a:t>      </a:t>
            </a:r>
            <a:r>
              <a:rPr lang="en-US" dirty="0" smtClean="0"/>
              <a:t>		- </a:t>
            </a:r>
            <a:r>
              <a:rPr lang="en-US" dirty="0"/>
              <a:t>Moderate	</a:t>
            </a:r>
            <a:r>
              <a:rPr lang="en-US" dirty="0" smtClean="0">
                <a:solidFill>
                  <a:srgbClr val="0070C0"/>
                </a:solidFill>
              </a:rPr>
              <a:t>Fast (slightly slower than PHP)</a:t>
            </a:r>
          </a:p>
          <a:p>
            <a:pPr marL="0" indent="0">
              <a:buNone/>
            </a:pPr>
            <a:endParaRPr lang="en-US" dirty="0" smtClean="0"/>
          </a:p>
          <a:p>
            <a:pPr marL="0" indent="0">
              <a:buNone/>
            </a:pPr>
            <a:r>
              <a:rPr lang="en-US" dirty="0" smtClean="0"/>
              <a:t>(*)  </a:t>
            </a:r>
            <a:r>
              <a:rPr lang="en-US" dirty="0"/>
              <a:t>T</a:t>
            </a:r>
            <a:r>
              <a:rPr lang="en-US" dirty="0" smtClean="0"/>
              <a:t>he Moderate </a:t>
            </a:r>
            <a:r>
              <a:rPr lang="en-US" dirty="0" smtClean="0">
                <a:solidFill>
                  <a:srgbClr val="F8A28B"/>
                </a:solidFill>
              </a:rPr>
              <a:t>execution speed </a:t>
            </a:r>
            <a:r>
              <a:rPr lang="en-US" dirty="0" smtClean="0"/>
              <a:t>languages are similar, given the natural variances in the test trials and their tendencies of time spent in user and system execution.  They are also similar in wall-clock times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46</a:t>
            </a:fld>
            <a:endParaRPr lang="en-US"/>
          </a:p>
        </p:txBody>
      </p:sp>
    </p:spTree>
    <p:extLst>
      <p:ext uri="{BB962C8B-B14F-4D97-AF65-F5344CB8AC3E}">
        <p14:creationId xmlns:p14="http://schemas.microsoft.com/office/powerpoint/2010/main" val="17847576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ECDA2D"/>
                </a:solidFill>
                <a:latin typeface="Bahnschrift SemiBold SemiConden" panose="020B0502040204020203" pitchFamily="34" charset="0"/>
              </a:rPr>
              <a:t>G-P L </a:t>
            </a:r>
            <a:r>
              <a:rPr lang="en-US" dirty="0">
                <a:solidFill>
                  <a:srgbClr val="ECDA2D"/>
                </a:solidFill>
                <a:latin typeface="Bahnschrift SemiBold SemiConden" panose="020B0502040204020203" pitchFamily="34" charset="0"/>
              </a:rPr>
              <a:t>vs Systems </a:t>
            </a:r>
            <a:r>
              <a:rPr lang="en-US" dirty="0" smtClean="0">
                <a:solidFill>
                  <a:srgbClr val="ECDA2D"/>
                </a:solidFill>
                <a:latin typeface="Bahnschrift SemiBold SemiConden" panose="020B0502040204020203" pitchFamily="34" charset="0"/>
              </a:rPr>
              <a:t>Language vs </a:t>
            </a:r>
            <a:r>
              <a:rPr lang="en-US" dirty="0">
                <a:solidFill>
                  <a:srgbClr val="ECDA2D"/>
                </a:solidFill>
                <a:latin typeface="Bahnschrift SemiBold SemiConden" panose="020B0502040204020203" pitchFamily="34" charset="0"/>
              </a:rPr>
              <a:t>Applications Language</a:t>
            </a:r>
            <a:r>
              <a:rPr lang="en-US" dirty="0"/>
              <a:t/>
            </a:r>
            <a:br>
              <a:rPr lang="en-US" dirty="0"/>
            </a:br>
            <a:endParaRPr lang="en-US" dirty="0"/>
          </a:p>
        </p:txBody>
      </p:sp>
      <p:sp>
        <p:nvSpPr>
          <p:cNvPr id="3" name="Content Placeholder 2"/>
          <p:cNvSpPr>
            <a:spLocks noGrp="1"/>
          </p:cNvSpPr>
          <p:nvPr>
            <p:ph idx="1"/>
          </p:nvPr>
        </p:nvSpPr>
        <p:spPr/>
        <p:txBody>
          <a:bodyPr>
            <a:noAutofit/>
          </a:bodyPr>
          <a:lstStyle/>
          <a:p>
            <a:pPr marL="0" indent="0">
              <a:spcBef>
                <a:spcPts val="600"/>
              </a:spcBef>
              <a:buNone/>
            </a:pPr>
            <a:r>
              <a:rPr lang="en-US" sz="1800" dirty="0">
                <a:solidFill>
                  <a:srgbClr val="F8A28B"/>
                </a:solidFill>
              </a:rPr>
              <a:t>G-P L </a:t>
            </a:r>
            <a:r>
              <a:rPr lang="en-US" sz="1800" dirty="0">
                <a:solidFill>
                  <a:srgbClr val="81C8BD"/>
                </a:solidFill>
              </a:rPr>
              <a:t>- generic features that allows </a:t>
            </a:r>
            <a:r>
              <a:rPr lang="en-US" sz="1800" dirty="0" smtClean="0">
                <a:solidFill>
                  <a:srgbClr val="81C8BD"/>
                </a:solidFill>
              </a:rPr>
              <a:t>the same </a:t>
            </a:r>
            <a:r>
              <a:rPr lang="en-US" sz="1800" dirty="0">
                <a:solidFill>
                  <a:srgbClr val="81C8BD"/>
                </a:solidFill>
              </a:rPr>
              <a:t>code on </a:t>
            </a:r>
            <a:r>
              <a:rPr lang="en-US" sz="1800" dirty="0" smtClean="0">
                <a:solidFill>
                  <a:srgbClr val="81C8BD"/>
                </a:solidFill>
              </a:rPr>
              <a:t>different </a:t>
            </a:r>
            <a:r>
              <a:rPr lang="en-US" sz="1800" dirty="0">
                <a:solidFill>
                  <a:srgbClr val="81C8BD"/>
                </a:solidFill>
              </a:rPr>
              <a:t>platforms</a:t>
            </a:r>
          </a:p>
          <a:p>
            <a:pPr marL="0" indent="0">
              <a:spcBef>
                <a:spcPts val="600"/>
              </a:spcBef>
              <a:buNone/>
            </a:pPr>
            <a:r>
              <a:rPr lang="en-US" sz="1800" dirty="0" smtClean="0">
                <a:solidFill>
                  <a:srgbClr val="F8A28B"/>
                </a:solidFill>
              </a:rPr>
              <a:t>Systems </a:t>
            </a:r>
            <a:r>
              <a:rPr lang="en-US" sz="1800" dirty="0">
                <a:solidFill>
                  <a:srgbClr val="F8A28B"/>
                </a:solidFill>
              </a:rPr>
              <a:t>Language </a:t>
            </a:r>
            <a:r>
              <a:rPr lang="en-US" sz="1800" dirty="0" smtClean="0">
                <a:solidFill>
                  <a:srgbClr val="81C8BD"/>
                </a:solidFill>
              </a:rPr>
              <a:t>– to create systems </a:t>
            </a:r>
            <a:r>
              <a:rPr lang="en-US" sz="1800" dirty="0">
                <a:solidFill>
                  <a:srgbClr val="81C8BD"/>
                </a:solidFill>
              </a:rPr>
              <a:t>software: OS, compilers</a:t>
            </a:r>
            <a:r>
              <a:rPr lang="en-US" sz="1800" dirty="0" smtClean="0">
                <a:solidFill>
                  <a:srgbClr val="81C8BD"/>
                </a:solidFill>
              </a:rPr>
              <a:t>, interpreters</a:t>
            </a:r>
            <a:r>
              <a:rPr lang="en-US" sz="1800" dirty="0">
                <a:solidFill>
                  <a:srgbClr val="81C8BD"/>
                </a:solidFill>
              </a:rPr>
              <a:t>, assemblers, utilities</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Some Systems programming </a:t>
            </a:r>
            <a:r>
              <a:rPr lang="en-US" sz="1800" dirty="0" smtClean="0">
                <a:solidFill>
                  <a:srgbClr val="F8A28B"/>
                </a:solidFill>
              </a:rPr>
              <a:t>languages…</a:t>
            </a:r>
            <a:endParaRPr lang="en-US" sz="1800" dirty="0">
              <a:solidFill>
                <a:srgbClr val="F8A28B"/>
              </a:solidFill>
            </a:endParaRPr>
          </a:p>
          <a:p>
            <a:pPr>
              <a:spcBef>
                <a:spcPts val="600"/>
              </a:spcBef>
            </a:pPr>
            <a:r>
              <a:rPr lang="en-US" sz="1800" dirty="0" smtClean="0">
                <a:solidFill>
                  <a:srgbClr val="ECDA2D"/>
                </a:solidFill>
              </a:rPr>
              <a:t>Legacy </a:t>
            </a:r>
            <a:r>
              <a:rPr lang="en-US" sz="1800" dirty="0">
                <a:solidFill>
                  <a:srgbClr val="ECDA2D"/>
                </a:solidFill>
              </a:rPr>
              <a:t>systems languages:</a:t>
            </a:r>
          </a:p>
          <a:p>
            <a:pPr lvl="1">
              <a:spcBef>
                <a:spcPts val="600"/>
              </a:spcBef>
            </a:pPr>
            <a:r>
              <a:rPr lang="en-US" sz="1800" dirty="0" smtClean="0">
                <a:solidFill>
                  <a:srgbClr val="81C8BD"/>
                </a:solidFill>
              </a:rPr>
              <a:t>Assembly, </a:t>
            </a:r>
            <a:r>
              <a:rPr lang="en-US" sz="1800" dirty="0">
                <a:solidFill>
                  <a:srgbClr val="81C8BD"/>
                </a:solidFill>
              </a:rPr>
              <a:t>PL/1, Pascal</a:t>
            </a:r>
          </a:p>
          <a:p>
            <a:pPr>
              <a:spcBef>
                <a:spcPts val="600"/>
              </a:spcBef>
            </a:pPr>
            <a:r>
              <a:rPr lang="en-US" sz="1800" dirty="0">
                <a:solidFill>
                  <a:srgbClr val="ECDA2D"/>
                </a:solidFill>
              </a:rPr>
              <a:t>Current systems languages:</a:t>
            </a:r>
          </a:p>
          <a:p>
            <a:pPr lvl="1">
              <a:spcBef>
                <a:spcPts val="600"/>
              </a:spcBef>
            </a:pPr>
            <a:r>
              <a:rPr lang="en-US" sz="1800" dirty="0">
                <a:solidFill>
                  <a:srgbClr val="C00000"/>
                </a:solidFill>
              </a:rPr>
              <a:t>C</a:t>
            </a:r>
            <a:r>
              <a:rPr lang="en-US" sz="1800" dirty="0">
                <a:solidFill>
                  <a:srgbClr val="81C8BD"/>
                </a:solidFill>
              </a:rPr>
              <a:t>, C++, Rust, </a:t>
            </a:r>
            <a:r>
              <a:rPr lang="en-US" sz="1800" dirty="0" smtClean="0">
                <a:solidFill>
                  <a:srgbClr val="81C8BD"/>
                </a:solidFill>
              </a:rPr>
              <a:t>Go, </a:t>
            </a:r>
            <a:r>
              <a:rPr lang="en-US" sz="1800" dirty="0">
                <a:solidFill>
                  <a:srgbClr val="81C8BD"/>
                </a:solidFill>
              </a:rPr>
              <a:t>Swift</a:t>
            </a: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Some current </a:t>
            </a:r>
            <a:r>
              <a:rPr lang="en-US" sz="1800" dirty="0">
                <a:solidFill>
                  <a:srgbClr val="F8A28B"/>
                </a:solidFill>
              </a:rPr>
              <a:t>Applications languages:</a:t>
            </a:r>
          </a:p>
          <a:p>
            <a:pPr lvl="1">
              <a:spcBef>
                <a:spcPts val="600"/>
              </a:spcBef>
            </a:pPr>
            <a:r>
              <a:rPr lang="en-US" sz="1800" dirty="0">
                <a:solidFill>
                  <a:srgbClr val="81C8BD"/>
                </a:solidFill>
              </a:rPr>
              <a:t>C++, Rust, Go, </a:t>
            </a:r>
            <a:r>
              <a:rPr lang="en-US" sz="1800" dirty="0" smtClean="0">
                <a:solidFill>
                  <a:srgbClr val="81C8BD"/>
                </a:solidFill>
              </a:rPr>
              <a:t>Swift, </a:t>
            </a:r>
            <a:r>
              <a:rPr lang="en-US" sz="1800" dirty="0">
                <a:solidFill>
                  <a:srgbClr val="81C8BD"/>
                </a:solidFill>
              </a:rPr>
              <a:t>C#, Java, </a:t>
            </a:r>
            <a:r>
              <a:rPr lang="en-US" sz="1800" dirty="0" err="1" smtClean="0">
                <a:solidFill>
                  <a:srgbClr val="81C8BD"/>
                </a:solidFill>
              </a:rPr>
              <a:t>Kotlin</a:t>
            </a:r>
            <a:r>
              <a:rPr lang="en-US" sz="1800" dirty="0" smtClean="0">
                <a:solidFill>
                  <a:srgbClr val="81C8BD"/>
                </a:solidFill>
              </a:rPr>
              <a:t>, </a:t>
            </a:r>
            <a:r>
              <a:rPr lang="en-US" sz="1800" u="sng" dirty="0" smtClean="0">
                <a:solidFill>
                  <a:srgbClr val="686EA0"/>
                </a:solidFill>
              </a:rPr>
              <a:t>Python, </a:t>
            </a:r>
            <a:r>
              <a:rPr lang="en-US" sz="1800" u="sng" dirty="0">
                <a:solidFill>
                  <a:srgbClr val="686EA0"/>
                </a:solidFill>
              </a:rPr>
              <a:t>JavaScript, </a:t>
            </a:r>
            <a:r>
              <a:rPr lang="en-US" sz="1800" u="sng" dirty="0" smtClean="0">
                <a:solidFill>
                  <a:srgbClr val="686EA0"/>
                </a:solidFill>
              </a:rPr>
              <a:t>PHP, Ruby, Perl</a:t>
            </a:r>
          </a:p>
          <a:p>
            <a:pPr marL="457200" lvl="1" indent="0">
              <a:spcBef>
                <a:spcPts val="600"/>
              </a:spcBef>
              <a:buNone/>
            </a:pPr>
            <a:r>
              <a:rPr lang="en-US" sz="1800" dirty="0" smtClean="0">
                <a:solidFill>
                  <a:srgbClr val="686EA0"/>
                </a:solidFill>
              </a:rPr>
              <a:t>		</a:t>
            </a:r>
            <a:r>
              <a:rPr lang="en-US" sz="1800" dirty="0" smtClean="0">
                <a:solidFill>
                  <a:srgbClr val="81C8BD"/>
                </a:solidFill>
              </a:rPr>
              <a:t>(compiled)</a:t>
            </a:r>
            <a:r>
              <a:rPr lang="en-US" sz="1800" dirty="0" smtClean="0">
                <a:solidFill>
                  <a:srgbClr val="686EA0"/>
                </a:solidFill>
              </a:rPr>
              <a:t>		(interpreted)</a:t>
            </a:r>
            <a:endParaRPr lang="en-US" sz="1800" dirty="0">
              <a:solidFill>
                <a:srgbClr val="686E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551176"/>
            <a:ext cx="3544824" cy="2658618"/>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47</a:t>
            </a:fld>
            <a:endParaRPr lang="en-US"/>
          </a:p>
        </p:txBody>
      </p:sp>
    </p:spTree>
    <p:extLst>
      <p:ext uri="{BB962C8B-B14F-4D97-AF65-F5344CB8AC3E}">
        <p14:creationId xmlns:p14="http://schemas.microsoft.com/office/powerpoint/2010/main" val="39725505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Compilers, Interpreters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Written </a:t>
            </a:r>
            <a:r>
              <a:rPr lang="en-US" dirty="0">
                <a:solidFill>
                  <a:srgbClr val="F8A28B"/>
                </a:solidFill>
              </a:rPr>
              <a:t>in                 </a:t>
            </a:r>
            <a:r>
              <a:rPr lang="en-US" dirty="0" smtClean="0">
                <a:solidFill>
                  <a:srgbClr val="F8A28B"/>
                </a:solidFill>
              </a:rPr>
              <a:t>			Used </a:t>
            </a:r>
            <a:r>
              <a:rPr lang="en-US" dirty="0">
                <a:solidFill>
                  <a:srgbClr val="F8A28B"/>
                </a:solidFill>
              </a:rPr>
              <a:t>for</a:t>
            </a:r>
          </a:p>
          <a:p>
            <a:pPr marL="0" indent="0">
              <a:spcBef>
                <a:spcPts val="600"/>
              </a:spcBef>
              <a:buNone/>
            </a:pPr>
            <a:r>
              <a:rPr lang="en-US" dirty="0" smtClean="0">
                <a:solidFill>
                  <a:srgbClr val="81C8BD"/>
                </a:solidFill>
              </a:rPr>
              <a:t>C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New B    </a:t>
            </a:r>
            <a:r>
              <a:rPr lang="en-US" dirty="0" smtClean="0">
                <a:solidFill>
                  <a:srgbClr val="81C8BD"/>
                </a:solidFill>
              </a:rPr>
              <a:t>		OSes</a:t>
            </a:r>
            <a:r>
              <a:rPr lang="en-US" dirty="0">
                <a:solidFill>
                  <a:srgbClr val="81C8BD"/>
                </a:solidFill>
              </a:rPr>
              <a:t>, Languages, </a:t>
            </a:r>
            <a:r>
              <a:rPr lang="en-US" dirty="0" err="1">
                <a:solidFill>
                  <a:srgbClr val="81C8BD"/>
                </a:solidFill>
              </a:rPr>
              <a:t>glibc</a:t>
            </a:r>
            <a:r>
              <a:rPr lang="en-US" dirty="0">
                <a:solidFill>
                  <a:srgbClr val="81C8BD"/>
                </a:solidFill>
              </a:rPr>
              <a:t>, embedded systems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C        </a:t>
            </a:r>
            <a:r>
              <a:rPr lang="en-US" dirty="0" smtClean="0">
                <a:solidFill>
                  <a:srgbClr val="81C8BD"/>
                </a:solidFill>
              </a:rPr>
              <a:t>		OSes</a:t>
            </a:r>
            <a:r>
              <a:rPr lang="en-US" dirty="0">
                <a:solidFill>
                  <a:srgbClr val="81C8BD"/>
                </a:solidFill>
              </a:rPr>
              <a:t>, Games</a:t>
            </a:r>
          </a:p>
          <a:p>
            <a:pPr marL="0" indent="0">
              <a:spcBef>
                <a:spcPts val="600"/>
              </a:spcBef>
              <a:buNone/>
            </a:pPr>
            <a:r>
              <a:rPr lang="en-US" dirty="0">
                <a:solidFill>
                  <a:srgbClr val="81C8BD"/>
                </a:solidFill>
              </a:rPr>
              <a:t>Perl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Glue"/integration language</a:t>
            </a:r>
          </a:p>
          <a:p>
            <a:pPr marL="0" indent="0">
              <a:spcBef>
                <a:spcPts val="600"/>
              </a:spcBef>
              <a:buNone/>
            </a:pPr>
            <a:r>
              <a:rPr lang="en-US" dirty="0">
                <a:solidFill>
                  <a:srgbClr val="81C8BD"/>
                </a:solidFill>
              </a:rPr>
              <a:t>Python     </a:t>
            </a:r>
            <a:r>
              <a:rPr lang="en-US" dirty="0" smtClean="0">
                <a:solidFill>
                  <a:srgbClr val="81C8BD"/>
                </a:solidFill>
              </a:rPr>
              <a:t>	</a:t>
            </a:r>
            <a:r>
              <a:rPr lang="en-US" dirty="0" smtClean="0">
                <a:solidFill>
                  <a:srgbClr val="FF0000"/>
                </a:solidFill>
              </a:rPr>
              <a:t>C</a:t>
            </a:r>
            <a:r>
              <a:rPr lang="en-US" dirty="0" smtClean="0">
                <a:solidFill>
                  <a:srgbClr val="81C8BD"/>
                </a:solidFill>
              </a:rPr>
              <a:t>                        			applications</a:t>
            </a:r>
            <a:r>
              <a:rPr lang="en-US" dirty="0">
                <a:solidFill>
                  <a:srgbClr val="81C8BD"/>
                </a:solidFill>
              </a:rPr>
              <a:t>, middleware, integration, ML/AI</a:t>
            </a:r>
          </a:p>
          <a:p>
            <a:pPr marL="0" indent="0">
              <a:spcBef>
                <a:spcPts val="600"/>
              </a:spcBef>
              <a:buNone/>
            </a:pPr>
            <a:r>
              <a:rPr lang="en-US" dirty="0">
                <a:solidFill>
                  <a:srgbClr val="81C8BD"/>
                </a:solidFill>
              </a:rPr>
              <a:t>JavaScript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client-side in browser</a:t>
            </a:r>
          </a:p>
          <a:p>
            <a:pPr marL="0" indent="0">
              <a:spcBef>
                <a:spcPts val="600"/>
              </a:spcBef>
              <a:buNone/>
            </a:pPr>
            <a:r>
              <a:rPr lang="en-US" dirty="0">
                <a:solidFill>
                  <a:srgbClr val="81C8BD"/>
                </a:solidFill>
              </a:rPr>
              <a:t>PHP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server-side</a:t>
            </a:r>
          </a:p>
          <a:p>
            <a:pPr marL="0" indent="0">
              <a:spcBef>
                <a:spcPts val="600"/>
              </a:spcBef>
              <a:buNone/>
            </a:pPr>
            <a:r>
              <a:rPr lang="en-US" dirty="0">
                <a:solidFill>
                  <a:srgbClr val="81C8BD"/>
                </a:solidFill>
              </a:rPr>
              <a:t>Ruby       </a:t>
            </a:r>
            <a:r>
              <a:rPr lang="en-US" dirty="0" smtClean="0">
                <a:solidFill>
                  <a:srgbClr val="81C8BD"/>
                </a:solidFill>
              </a:rPr>
              <a:t>		</a:t>
            </a:r>
            <a:r>
              <a:rPr lang="en-US" dirty="0" smtClean="0">
                <a:solidFill>
                  <a:srgbClr val="FF0000"/>
                </a:solidFill>
              </a:rPr>
              <a:t>C</a:t>
            </a:r>
            <a:endParaRPr lang="en-US" dirty="0">
              <a:solidFill>
                <a:srgbClr val="FF0000"/>
              </a:solidFill>
            </a:endParaRPr>
          </a:p>
          <a:p>
            <a:pPr marL="0" indent="0">
              <a:spcBef>
                <a:spcPts val="600"/>
              </a:spcBef>
              <a:buNone/>
            </a:pPr>
            <a:r>
              <a:rPr lang="en-US" dirty="0">
                <a:solidFill>
                  <a:srgbClr val="81C8BD"/>
                </a:solidFill>
              </a:rPr>
              <a:t>Java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(compiler), </a:t>
            </a:r>
            <a:r>
              <a:rPr lang="en-US" dirty="0">
                <a:solidFill>
                  <a:srgbClr val="FF0000"/>
                </a:solidFill>
              </a:rPr>
              <a:t>C</a:t>
            </a:r>
            <a:r>
              <a:rPr lang="en-US" dirty="0">
                <a:solidFill>
                  <a:srgbClr val="81C8BD"/>
                </a:solidFill>
              </a:rPr>
              <a:t> (JRE); </a:t>
            </a:r>
            <a:r>
              <a:rPr lang="en-US" dirty="0" err="1">
                <a:solidFill>
                  <a:srgbClr val="81C8BD"/>
                </a:solidFill>
              </a:rPr>
              <a:t>orig</a:t>
            </a:r>
            <a:r>
              <a:rPr lang="en-US" dirty="0">
                <a:solidFill>
                  <a:srgbClr val="81C8BD"/>
                </a:solidFill>
              </a:rPr>
              <a:t> C </a:t>
            </a:r>
            <a:r>
              <a:rPr lang="en-US" dirty="0" smtClean="0">
                <a:solidFill>
                  <a:srgbClr val="81C8BD"/>
                </a:solidFill>
              </a:rPr>
              <a:t>and some </a:t>
            </a:r>
            <a:r>
              <a:rPr lang="en-US" dirty="0">
                <a:solidFill>
                  <a:srgbClr val="81C8BD"/>
                </a:solidFill>
              </a:rPr>
              <a:t>C++ libs</a:t>
            </a:r>
          </a:p>
          <a:p>
            <a:pPr marL="0" indent="0">
              <a:spcBef>
                <a:spcPts val="600"/>
              </a:spcBef>
              <a:buNone/>
            </a:pPr>
            <a:r>
              <a:rPr lang="en-US" dirty="0">
                <a:solidFill>
                  <a:srgbClr val="81C8BD"/>
                </a:solidFill>
              </a:rPr>
              <a:t>                                   </a:t>
            </a:r>
            <a:r>
              <a:rPr lang="en-US" dirty="0" smtClean="0">
                <a:solidFill>
                  <a:srgbClr val="81C8BD"/>
                </a:solidFill>
              </a:rPr>
              <a:t>	   			applications</a:t>
            </a:r>
            <a:r>
              <a:rPr lang="en-US" dirty="0">
                <a:solidFill>
                  <a:srgbClr val="81C8BD"/>
                </a:solidFill>
              </a:rPr>
              <a:t>, middleware, Android apps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00B050"/>
                </a:solidFill>
              </a:rPr>
              <a:t>C</a:t>
            </a:r>
            <a:r>
              <a:rPr lang="en-US" dirty="0">
                <a:solidFill>
                  <a:srgbClr val="00B050"/>
                </a:solidFill>
              </a:rPr>
              <a:t>#</a:t>
            </a:r>
            <a:r>
              <a:rPr lang="en-US" dirty="0">
                <a:solidFill>
                  <a:srgbClr val="81C8BD"/>
                </a:solidFill>
              </a:rPr>
              <a:t>; </a:t>
            </a:r>
            <a:r>
              <a:rPr lang="en-US" dirty="0" err="1">
                <a:solidFill>
                  <a:srgbClr val="81C8BD"/>
                </a:solidFill>
              </a:rPr>
              <a:t>orig</a:t>
            </a:r>
            <a:r>
              <a:rPr lang="en-US" dirty="0">
                <a:solidFill>
                  <a:srgbClr val="81C8BD"/>
                </a:solidFill>
              </a:rPr>
              <a:t> C and C++       </a:t>
            </a:r>
            <a:r>
              <a:rPr lang="en-US" dirty="0" smtClean="0">
                <a:solidFill>
                  <a:srgbClr val="81C8BD"/>
                </a:solidFill>
              </a:rPr>
              <a:t>		MS-Windows applications</a:t>
            </a:r>
            <a:endParaRPr lang="en-US" dirty="0">
              <a:solidFill>
                <a:srgbClr val="81C8BD"/>
              </a:solidFill>
            </a:endParaRPr>
          </a:p>
          <a:p>
            <a:pPr marL="0" indent="0">
              <a:spcBef>
                <a:spcPts val="600"/>
              </a:spcBef>
              <a:buNone/>
            </a:pPr>
            <a:r>
              <a:rPr lang="en-US" dirty="0">
                <a:solidFill>
                  <a:srgbClr val="81C8BD"/>
                </a:solidFill>
              </a:rPr>
              <a:t>Kotlin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and </a:t>
            </a:r>
            <a:r>
              <a:rPr lang="en-US" dirty="0">
                <a:solidFill>
                  <a:srgbClr val="0070C0"/>
                </a:solidFill>
              </a:rPr>
              <a:t>Kotlin</a:t>
            </a:r>
            <a:r>
              <a:rPr lang="en-US" dirty="0">
                <a:solidFill>
                  <a:srgbClr val="81C8BD"/>
                </a:solidFill>
              </a:rPr>
              <a:t>; </a:t>
            </a:r>
            <a:r>
              <a:rPr lang="en-US" dirty="0" err="1">
                <a:solidFill>
                  <a:srgbClr val="81C8BD"/>
                </a:solidFill>
              </a:rPr>
              <a:t>orig</a:t>
            </a:r>
            <a:r>
              <a:rPr lang="en-US" dirty="0">
                <a:solidFill>
                  <a:srgbClr val="81C8BD"/>
                </a:solidFill>
              </a:rPr>
              <a:t> </a:t>
            </a:r>
            <a:r>
              <a:rPr lang="en-US" dirty="0" smtClean="0">
                <a:solidFill>
                  <a:srgbClr val="81C8BD"/>
                </a:solidFill>
              </a:rPr>
              <a:t>Java		applications</a:t>
            </a:r>
            <a:r>
              <a:rPr lang="en-US" dirty="0">
                <a:solidFill>
                  <a:srgbClr val="81C8BD"/>
                </a:solidFill>
              </a:rPr>
              <a:t>, Android apps</a:t>
            </a:r>
          </a:p>
          <a:p>
            <a:pPr marL="0" indent="0">
              <a:spcBef>
                <a:spcPts val="600"/>
              </a:spcBef>
              <a:buNone/>
            </a:pPr>
            <a:r>
              <a:rPr lang="en-US" dirty="0">
                <a:solidFill>
                  <a:srgbClr val="81C8BD"/>
                </a:solidFill>
              </a:rPr>
              <a:t>Go         </a:t>
            </a:r>
            <a:r>
              <a:rPr lang="en-US" dirty="0" smtClean="0">
                <a:solidFill>
                  <a:srgbClr val="81C8BD"/>
                </a:solidFill>
              </a:rPr>
              <a:t>		88</a:t>
            </a:r>
            <a:r>
              <a:rPr lang="en-US" dirty="0">
                <a:solidFill>
                  <a:srgbClr val="81C8BD"/>
                </a:solidFill>
              </a:rPr>
              <a:t>% </a:t>
            </a:r>
            <a:r>
              <a:rPr lang="en-US" dirty="0" smtClean="0">
                <a:solidFill>
                  <a:srgbClr val="7030A0"/>
                </a:solidFill>
              </a:rPr>
              <a:t>Go</a:t>
            </a:r>
            <a:r>
              <a:rPr lang="en-US" dirty="0" smtClean="0">
                <a:solidFill>
                  <a:srgbClr val="81C8BD"/>
                </a:solidFill>
              </a:rPr>
              <a:t>, 6% Assembly; </a:t>
            </a:r>
            <a:r>
              <a:rPr lang="en-US" dirty="0" err="1">
                <a:solidFill>
                  <a:srgbClr val="81C8BD"/>
                </a:solidFill>
              </a:rPr>
              <a:t>orig</a:t>
            </a:r>
            <a:r>
              <a:rPr lang="en-US" dirty="0">
                <a:solidFill>
                  <a:srgbClr val="81C8BD"/>
                </a:solidFill>
              </a:rPr>
              <a:t> was </a:t>
            </a:r>
            <a:r>
              <a:rPr lang="en-US" dirty="0" smtClean="0">
                <a:solidFill>
                  <a:srgbClr val="81C8BD"/>
                </a:solidFill>
              </a:rPr>
              <a:t>C     	applications</a:t>
            </a:r>
            <a:endParaRPr lang="en-US" dirty="0">
              <a:solidFill>
                <a:srgbClr val="81C8BD"/>
              </a:solidFill>
            </a:endParaRPr>
          </a:p>
          <a:p>
            <a:pPr marL="0" indent="0">
              <a:spcBef>
                <a:spcPts val="600"/>
              </a:spcBef>
              <a:buNone/>
            </a:pPr>
            <a:r>
              <a:rPr lang="en-US" dirty="0">
                <a:solidFill>
                  <a:srgbClr val="81C8BD"/>
                </a:solidFill>
              </a:rPr>
              <a:t>Rust       </a:t>
            </a:r>
            <a:r>
              <a:rPr lang="en-US" dirty="0" smtClean="0"/>
              <a:t>		</a:t>
            </a:r>
            <a:r>
              <a:rPr lang="en-US" b="1" dirty="0" smtClean="0"/>
              <a:t>Rust</a:t>
            </a:r>
            <a:r>
              <a:rPr lang="en-US" dirty="0">
                <a:solidFill>
                  <a:srgbClr val="81C8BD"/>
                </a:solidFill>
              </a:rPr>
              <a:t>; </a:t>
            </a:r>
            <a:r>
              <a:rPr lang="en-US" dirty="0" err="1">
                <a:solidFill>
                  <a:srgbClr val="81C8BD"/>
                </a:solidFill>
              </a:rPr>
              <a:t>orig</a:t>
            </a:r>
            <a:r>
              <a:rPr lang="en-US" dirty="0">
                <a:solidFill>
                  <a:srgbClr val="81C8BD"/>
                </a:solidFill>
              </a:rPr>
              <a:t> </a:t>
            </a:r>
            <a:r>
              <a:rPr lang="en-US" dirty="0" err="1">
                <a:solidFill>
                  <a:srgbClr val="81C8BD"/>
                </a:solidFill>
              </a:rPr>
              <a:t>OCaml</a:t>
            </a:r>
            <a:r>
              <a:rPr lang="en-US" dirty="0">
                <a:solidFill>
                  <a:srgbClr val="81C8BD"/>
                </a:solidFill>
              </a:rPr>
              <a:t>         </a:t>
            </a:r>
            <a:r>
              <a:rPr lang="en-US" dirty="0" smtClean="0"/>
              <a:t>		</a:t>
            </a:r>
            <a:r>
              <a:rPr lang="en-US" dirty="0" smtClean="0">
                <a:solidFill>
                  <a:srgbClr val="81C8BD"/>
                </a:solidFill>
              </a:rPr>
              <a:t>applications</a:t>
            </a:r>
            <a:r>
              <a:rPr lang="en-US" dirty="0">
                <a:solidFill>
                  <a:srgbClr val="81C8BD"/>
                </a:solidFill>
              </a:rPr>
              <a:t>, Linux Kernel (OS)</a:t>
            </a:r>
          </a:p>
          <a:p>
            <a:pPr marL="0" indent="0">
              <a:spcBef>
                <a:spcPts val="600"/>
              </a:spcBef>
              <a:buNone/>
            </a:pPr>
            <a:r>
              <a:rPr lang="en-US" dirty="0">
                <a:solidFill>
                  <a:srgbClr val="81C8BD"/>
                </a:solidFill>
              </a:rPr>
              <a:t>Swift      </a:t>
            </a:r>
            <a:r>
              <a:rPr lang="en-US" dirty="0" smtClean="0">
                <a:solidFill>
                  <a:srgbClr val="81C8BD"/>
                </a:solidFill>
              </a:rPr>
              <a:t>		50</a:t>
            </a:r>
            <a:r>
              <a:rPr lang="en-US" dirty="0">
                <a:solidFill>
                  <a:srgbClr val="81C8BD"/>
                </a:solidFill>
              </a:rPr>
              <a:t>% </a:t>
            </a:r>
            <a:r>
              <a:rPr lang="en-US" dirty="0">
                <a:solidFill>
                  <a:srgbClr val="FFC000"/>
                </a:solidFill>
              </a:rPr>
              <a:t>C++</a:t>
            </a:r>
            <a:r>
              <a:rPr lang="en-US" dirty="0">
                <a:solidFill>
                  <a:srgbClr val="81C8BD"/>
                </a:solidFill>
              </a:rPr>
              <a:t>, 5% </a:t>
            </a:r>
            <a:r>
              <a:rPr lang="en-US" dirty="0">
                <a:solidFill>
                  <a:srgbClr val="FF0000"/>
                </a:solidFill>
              </a:rPr>
              <a:t>C</a:t>
            </a:r>
            <a:r>
              <a:rPr lang="en-US" dirty="0">
                <a:solidFill>
                  <a:srgbClr val="81C8BD"/>
                </a:solidFill>
              </a:rPr>
              <a:t>, 41% </a:t>
            </a:r>
            <a:r>
              <a:rPr lang="en-US" dirty="0">
                <a:solidFill>
                  <a:schemeClr val="accent5">
                    <a:lumMod val="60000"/>
                    <a:lumOff val="40000"/>
                  </a:schemeClr>
                </a:solidFill>
              </a:rPr>
              <a:t>Swift</a:t>
            </a:r>
            <a:r>
              <a:rPr lang="en-US" dirty="0">
                <a:solidFill>
                  <a:srgbClr val="81C8BD"/>
                </a:solidFill>
              </a:rPr>
              <a:t> </a:t>
            </a:r>
            <a:r>
              <a:rPr lang="en-US" dirty="0" smtClean="0">
                <a:solidFill>
                  <a:srgbClr val="81C8BD"/>
                </a:solidFill>
              </a:rPr>
              <a:t>(</a:t>
            </a:r>
            <a:r>
              <a:rPr lang="en-US" dirty="0" err="1" smtClean="0">
                <a:solidFill>
                  <a:srgbClr val="81C8BD"/>
                </a:solidFill>
              </a:rPr>
              <a:t>std</a:t>
            </a:r>
            <a:r>
              <a:rPr lang="en-US" dirty="0" smtClean="0">
                <a:solidFill>
                  <a:srgbClr val="81C8BD"/>
                </a:solidFill>
              </a:rPr>
              <a:t> </a:t>
            </a:r>
            <a:r>
              <a:rPr lang="en-US" dirty="0">
                <a:solidFill>
                  <a:srgbClr val="81C8BD"/>
                </a:solidFill>
              </a:rPr>
              <a:t>lib)  </a:t>
            </a:r>
            <a:r>
              <a:rPr lang="en-US" dirty="0" smtClean="0">
                <a:solidFill>
                  <a:srgbClr val="81C8BD"/>
                </a:solidFill>
              </a:rPr>
              <a:t>	iPhone/iPad apps, </a:t>
            </a:r>
            <a:r>
              <a:rPr lang="en-US" dirty="0" err="1" smtClean="0">
                <a:solidFill>
                  <a:srgbClr val="81C8BD"/>
                </a:solidFill>
              </a:rPr>
              <a:t>MacOS</a:t>
            </a:r>
            <a:r>
              <a:rPr lang="en-US" dirty="0" smtClean="0">
                <a:solidFill>
                  <a:srgbClr val="81C8BD"/>
                </a:solidFill>
              </a:rPr>
              <a:t> applications</a:t>
            </a:r>
            <a:endParaRPr lang="en-US" dirty="0">
              <a:solidFill>
                <a:srgbClr val="81C8BD"/>
              </a:solidFill>
            </a:endParaRP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48</a:t>
            </a:fld>
            <a:endParaRPr lang="en-US"/>
          </a:p>
        </p:txBody>
      </p:sp>
    </p:spTree>
    <p:extLst>
      <p:ext uri="{BB962C8B-B14F-4D97-AF65-F5344CB8AC3E}">
        <p14:creationId xmlns:p14="http://schemas.microsoft.com/office/powerpoint/2010/main" val="13443317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OSes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OS		Written </a:t>
            </a:r>
            <a:r>
              <a:rPr lang="en-US" sz="1800" dirty="0">
                <a:solidFill>
                  <a:srgbClr val="F8A28B"/>
                </a:solidFill>
              </a:rPr>
              <a:t>in                </a:t>
            </a:r>
          </a:p>
          <a:p>
            <a:pPr marL="0" indent="0">
              <a:spcBef>
                <a:spcPts val="600"/>
              </a:spcBef>
              <a:buNone/>
            </a:pPr>
            <a:r>
              <a:rPr lang="en-US" sz="1800" dirty="0" smtClean="0">
                <a:solidFill>
                  <a:srgbClr val="81C8BD"/>
                </a:solidFill>
              </a:rPr>
              <a:t>Android    	- </a:t>
            </a:r>
            <a:r>
              <a:rPr lang="en-US" sz="1800" dirty="0">
                <a:solidFill>
                  <a:srgbClr val="81C8BD"/>
                </a:solidFill>
              </a:rPr>
              <a:t>mostly</a:t>
            </a:r>
            <a:r>
              <a:rPr lang="en-US" sz="1800" dirty="0">
                <a:solidFill>
                  <a:srgbClr val="686EA0"/>
                </a:solidFill>
              </a:rPr>
              <a:t> </a:t>
            </a:r>
            <a:r>
              <a:rPr lang="en-US" sz="1800" dirty="0">
                <a:solidFill>
                  <a:srgbClr val="FF0000"/>
                </a:solidFill>
              </a:rPr>
              <a:t>C</a:t>
            </a:r>
            <a:r>
              <a:rPr lang="en-US" sz="1800" dirty="0">
                <a:solidFill>
                  <a:srgbClr val="81C8BD"/>
                </a:solidFill>
              </a:rPr>
              <a:t>, then a layer of </a:t>
            </a:r>
            <a:r>
              <a:rPr lang="en-US" sz="1800" dirty="0">
                <a:solidFill>
                  <a:srgbClr val="FFFF00"/>
                </a:solidFill>
              </a:rPr>
              <a:t>Java</a:t>
            </a:r>
            <a:r>
              <a:rPr lang="en-US" sz="1800" dirty="0">
                <a:solidFill>
                  <a:srgbClr val="81C8BD"/>
                </a:solidFill>
              </a:rPr>
              <a:t>, apps in </a:t>
            </a:r>
            <a:r>
              <a:rPr lang="en-US" sz="1800" dirty="0">
                <a:solidFill>
                  <a:srgbClr val="FFFF00"/>
                </a:solidFill>
              </a:rPr>
              <a:t>Java</a:t>
            </a:r>
            <a:r>
              <a:rPr lang="en-US" sz="1800" dirty="0">
                <a:solidFill>
                  <a:srgbClr val="686EA0"/>
                </a:solidFill>
              </a:rPr>
              <a:t> </a:t>
            </a:r>
            <a:r>
              <a:rPr lang="en-US" sz="1800" dirty="0">
                <a:solidFill>
                  <a:srgbClr val="81C8BD"/>
                </a:solidFill>
              </a:rPr>
              <a:t>and</a:t>
            </a:r>
            <a:r>
              <a:rPr lang="en-US" sz="1800" dirty="0">
                <a:solidFill>
                  <a:srgbClr val="686EA0"/>
                </a:solidFill>
              </a:rPr>
              <a:t> </a:t>
            </a:r>
            <a:r>
              <a:rPr lang="en-US" sz="1800" dirty="0">
                <a:solidFill>
                  <a:srgbClr val="0070C0"/>
                </a:solidFill>
              </a:rPr>
              <a:t>Kotlin</a:t>
            </a:r>
          </a:p>
          <a:p>
            <a:pPr marL="0" indent="0">
              <a:spcBef>
                <a:spcPts val="600"/>
              </a:spcBef>
              <a:buNone/>
            </a:pPr>
            <a:r>
              <a:rPr lang="en-US" sz="1800" dirty="0">
                <a:solidFill>
                  <a:srgbClr val="81C8BD"/>
                </a:solidFill>
              </a:rPr>
              <a:t>iOS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a:t>
            </a:r>
            <a:r>
              <a:rPr lang="en-US" sz="1800" dirty="0">
                <a:solidFill>
                  <a:schemeClr val="accent5">
                    <a:lumMod val="60000"/>
                    <a:lumOff val="40000"/>
                  </a:schemeClr>
                </a:solidFill>
              </a:rPr>
              <a:t>Swift</a:t>
            </a:r>
            <a:r>
              <a:rPr lang="en-US" sz="1800" dirty="0">
                <a:solidFill>
                  <a:srgbClr val="81C8BD"/>
                </a:solidFill>
              </a:rPr>
              <a:t>, Assembly</a:t>
            </a:r>
          </a:p>
          <a:p>
            <a:pPr marL="0" indent="0">
              <a:spcBef>
                <a:spcPts val="600"/>
              </a:spcBef>
              <a:buNone/>
            </a:pPr>
            <a:r>
              <a:rPr lang="en-US" sz="1800" dirty="0">
                <a:solidFill>
                  <a:srgbClr val="81C8BD"/>
                </a:solidFill>
              </a:rPr>
              <a:t>Linux      </a:t>
            </a:r>
            <a:r>
              <a:rPr lang="en-US" sz="1800" dirty="0" smtClean="0">
                <a:solidFill>
                  <a:srgbClr val="81C8BD"/>
                </a:solidFill>
              </a:rPr>
              <a:t>		- </a:t>
            </a:r>
            <a:r>
              <a:rPr lang="en-US" sz="1800" dirty="0">
                <a:solidFill>
                  <a:srgbClr val="FF0000"/>
                </a:solidFill>
              </a:rPr>
              <a:t>C</a:t>
            </a:r>
            <a:r>
              <a:rPr lang="en-US" sz="1800" dirty="0">
                <a:solidFill>
                  <a:srgbClr val="81C8BD"/>
                </a:solidFill>
              </a:rPr>
              <a:t>, </a:t>
            </a:r>
            <a:r>
              <a:rPr lang="en-US" sz="1800" dirty="0" smtClean="0">
                <a:solidFill>
                  <a:srgbClr val="81C8BD"/>
                </a:solidFill>
              </a:rPr>
              <a:t>small </a:t>
            </a:r>
            <a:r>
              <a:rPr lang="en-US" sz="1800" dirty="0">
                <a:solidFill>
                  <a:srgbClr val="81C8BD"/>
                </a:solidFill>
              </a:rPr>
              <a:t>amount of Assembly, now adding </a:t>
            </a:r>
            <a:r>
              <a:rPr lang="en-US" sz="1800" dirty="0" smtClean="0">
                <a:solidFill>
                  <a:srgbClr val="81C8BD"/>
                </a:solidFill>
              </a:rPr>
              <a:t>some</a:t>
            </a:r>
            <a:r>
              <a:rPr lang="en-US" sz="1800" dirty="0" smtClean="0">
                <a:solidFill>
                  <a:srgbClr val="686EA0"/>
                </a:solidFill>
              </a:rPr>
              <a:t> </a:t>
            </a:r>
            <a:r>
              <a:rPr lang="en-US" sz="1800" dirty="0"/>
              <a:t>Rust</a:t>
            </a:r>
          </a:p>
          <a:p>
            <a:pPr marL="0" indent="0">
              <a:spcBef>
                <a:spcPts val="600"/>
              </a:spcBef>
              <a:buNone/>
            </a:pPr>
            <a:r>
              <a:rPr lang="en-US" sz="1800" dirty="0" err="1">
                <a:solidFill>
                  <a:srgbClr val="81C8BD"/>
                </a:solidFill>
              </a:rPr>
              <a:t>MacOS</a:t>
            </a:r>
            <a:r>
              <a:rPr lang="en-US" sz="1800" dirty="0">
                <a:solidFill>
                  <a:srgbClr val="81C8BD"/>
                </a:solidFill>
              </a:rPr>
              <a:t>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a:t>
            </a:r>
            <a:r>
              <a:rPr lang="en-US" sz="1800" dirty="0">
                <a:solidFill>
                  <a:schemeClr val="accent5">
                    <a:lumMod val="60000"/>
                    <a:lumOff val="40000"/>
                  </a:schemeClr>
                </a:solidFill>
              </a:rPr>
              <a:t>Swift</a:t>
            </a:r>
            <a:r>
              <a:rPr lang="en-US" sz="1800" dirty="0">
                <a:solidFill>
                  <a:srgbClr val="81C8BD"/>
                </a:solidFill>
              </a:rPr>
              <a:t>, Assembly</a:t>
            </a:r>
          </a:p>
          <a:p>
            <a:pPr marL="0" indent="0">
              <a:spcBef>
                <a:spcPts val="600"/>
              </a:spcBef>
              <a:buNone/>
            </a:pPr>
            <a:r>
              <a:rPr lang="en-US" sz="1800" dirty="0">
                <a:solidFill>
                  <a:srgbClr val="81C8BD"/>
                </a:solidFill>
              </a:rPr>
              <a:t>Windows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00B050"/>
                </a:solidFill>
              </a:rPr>
              <a:t>C#</a:t>
            </a:r>
            <a:r>
              <a:rPr lang="en-US" sz="1800" dirty="0">
                <a:solidFill>
                  <a:srgbClr val="81C8BD"/>
                </a:solidFill>
              </a:rPr>
              <a:t>,</a:t>
            </a:r>
            <a:r>
              <a:rPr lang="en-US" sz="1800" dirty="0">
                <a:solidFill>
                  <a:srgbClr val="686EA0"/>
                </a:solidFill>
              </a:rPr>
              <a:t> </a:t>
            </a:r>
            <a:r>
              <a:rPr lang="en-US" sz="1800" dirty="0" smtClean="0">
                <a:solidFill>
                  <a:srgbClr val="81C8BD"/>
                </a:solidFill>
              </a:rPr>
              <a:t>Assembly</a:t>
            </a:r>
          </a:p>
          <a:p>
            <a:pPr marL="0" indent="0">
              <a:spcBef>
                <a:spcPts val="600"/>
              </a:spcBef>
              <a:buNone/>
            </a:pPr>
            <a:endParaRPr lang="en-US" sz="1800" dirty="0">
              <a:solidFill>
                <a:srgbClr val="81C8BD"/>
              </a:solidFill>
            </a:endParaRPr>
          </a:p>
          <a:p>
            <a:pPr marL="0" indent="0">
              <a:spcBef>
                <a:spcPts val="600"/>
              </a:spcBef>
              <a:buNone/>
            </a:pPr>
            <a:endParaRPr lang="en-US" sz="1800" dirty="0">
              <a:solidFill>
                <a:srgbClr val="81C8BD"/>
              </a:solidFill>
            </a:endParaRP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(Before C, most OSes and languages were written in Assembly)</a:t>
            </a:r>
            <a:endParaRPr lang="en-US" sz="1800" dirty="0">
              <a:solidFill>
                <a:srgbClr val="F8A28B"/>
              </a:solidFill>
            </a:endParaRPr>
          </a:p>
          <a:p>
            <a:pPr marL="0" indent="0">
              <a:spcBef>
                <a:spcPts val="600"/>
              </a:spcBef>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824" y="2120456"/>
            <a:ext cx="3415792" cy="256184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49</a:t>
            </a:fld>
            <a:endParaRPr lang="en-US"/>
          </a:p>
        </p:txBody>
      </p:sp>
    </p:spTree>
    <p:extLst>
      <p:ext uri="{BB962C8B-B14F-4D97-AF65-F5344CB8AC3E}">
        <p14:creationId xmlns:p14="http://schemas.microsoft.com/office/powerpoint/2010/main" val="2916195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Prerequisites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1800" dirty="0" smtClean="0">
                <a:solidFill>
                  <a:srgbClr val="81C8BD"/>
                </a:solidFill>
              </a:rPr>
              <a:t>Have looked at a program source code listing before</a:t>
            </a:r>
          </a:p>
          <a:p>
            <a:pPr marL="514350" indent="-514350">
              <a:buFont typeface="+mj-lt"/>
              <a:buAutoNum type="arabicParenR"/>
            </a:pPr>
            <a:r>
              <a:rPr lang="en-US" sz="1800" dirty="0" smtClean="0">
                <a:solidFill>
                  <a:srgbClr val="81C8BD"/>
                </a:solidFill>
              </a:rPr>
              <a:t>Basic knowledge of program variables</a:t>
            </a:r>
          </a:p>
          <a:p>
            <a:pPr marL="514350" indent="-514350">
              <a:buFont typeface="+mj-lt"/>
              <a:buAutoNum type="arabicParenR"/>
            </a:pPr>
            <a:r>
              <a:rPr lang="en-US" sz="1800" dirty="0">
                <a:solidFill>
                  <a:srgbClr val="81C8BD"/>
                </a:solidFill>
              </a:rPr>
              <a:t>Awareness of Compiled programs vs Interpreted </a:t>
            </a:r>
            <a:r>
              <a:rPr lang="en-US" sz="1800" dirty="0" smtClean="0">
                <a:solidFill>
                  <a:srgbClr val="81C8BD"/>
                </a:solidFill>
              </a:rPr>
              <a:t>programs</a:t>
            </a:r>
          </a:p>
          <a:p>
            <a:pPr marL="514350" indent="-514350">
              <a:buFont typeface="+mj-lt"/>
              <a:buAutoNum type="arabicParenR"/>
            </a:pPr>
            <a:endParaRPr lang="en-US" sz="1800" dirty="0" smtClean="0">
              <a:solidFill>
                <a:srgbClr val="81C8BD"/>
              </a:solidFill>
            </a:endParaRPr>
          </a:p>
          <a:p>
            <a:pPr marL="0" indent="0">
              <a:buNone/>
            </a:pPr>
            <a:r>
              <a:rPr lang="en-US" sz="1800" dirty="0" smtClean="0">
                <a:solidFill>
                  <a:srgbClr val="F8A28B"/>
                </a:solidFill>
              </a:rPr>
              <a:t>With this said, </a:t>
            </a:r>
            <a:r>
              <a:rPr lang="en-US" sz="1800" dirty="0">
                <a:solidFill>
                  <a:srgbClr val="F8A28B"/>
                </a:solidFill>
              </a:rPr>
              <a:t>in this </a:t>
            </a:r>
            <a:r>
              <a:rPr lang="en-US" sz="1800" dirty="0" smtClean="0">
                <a:solidFill>
                  <a:srgbClr val="F8A28B"/>
                </a:solidFill>
              </a:rPr>
              <a:t>presentation, </a:t>
            </a:r>
            <a:r>
              <a:rPr lang="en-US" sz="1800" dirty="0">
                <a:solidFill>
                  <a:srgbClr val="F8A28B"/>
                </a:solidFill>
              </a:rPr>
              <a:t>I </a:t>
            </a:r>
            <a:r>
              <a:rPr lang="en-US" sz="1800" dirty="0" smtClean="0">
                <a:solidFill>
                  <a:srgbClr val="F8A28B"/>
                </a:solidFill>
              </a:rPr>
              <a:t>believe there is something meaningful for everyone </a:t>
            </a:r>
          </a:p>
          <a:p>
            <a:endParaRPr lang="en-US" sz="1800" dirty="0">
              <a:solidFill>
                <a:srgbClr val="81C8BD"/>
              </a:solidFill>
            </a:endParaRPr>
          </a:p>
          <a:p>
            <a:pPr marL="0" indent="0">
              <a:buNone/>
            </a:pPr>
            <a:r>
              <a:rPr lang="en-US" sz="1800" dirty="0" smtClean="0">
                <a:solidFill>
                  <a:srgbClr val="ECDA2D"/>
                </a:solidFill>
              </a:rPr>
              <a:t>Disclaimer --</a:t>
            </a:r>
          </a:p>
          <a:p>
            <a:pPr marL="0" indent="0">
              <a:buNone/>
            </a:pPr>
            <a:r>
              <a:rPr lang="en-US" sz="1800" dirty="0" smtClean="0">
                <a:solidFill>
                  <a:schemeClr val="tx1">
                    <a:lumMod val="85000"/>
                  </a:schemeClr>
                </a:solidFill>
              </a:rPr>
              <a:t>This presentation is not affiliated with my </a:t>
            </a:r>
            <a:r>
              <a:rPr lang="en-US" sz="1800" dirty="0">
                <a:solidFill>
                  <a:schemeClr val="tx1">
                    <a:lumMod val="85000"/>
                  </a:schemeClr>
                </a:solidFill>
              </a:rPr>
              <a:t>w</a:t>
            </a:r>
            <a:r>
              <a:rPr lang="en-US" sz="1800" dirty="0" smtClean="0">
                <a:solidFill>
                  <a:schemeClr val="tx1">
                    <a:lumMod val="85000"/>
                  </a:schemeClr>
                </a:solidFill>
              </a:rPr>
              <a:t>ork. These are my own personal ideas.  Feel free to choose and use selectively.</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215" y="261271"/>
            <a:ext cx="3362113" cy="252158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a:t>
            </a:fld>
            <a:endParaRPr lang="en-US"/>
          </a:p>
        </p:txBody>
      </p:sp>
    </p:spTree>
    <p:extLst>
      <p:ext uri="{BB962C8B-B14F-4D97-AF65-F5344CB8AC3E}">
        <p14:creationId xmlns:p14="http://schemas.microsoft.com/office/powerpoint/2010/main" val="8718615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Brief </a:t>
            </a:r>
            <a:r>
              <a:rPr lang="en-US" dirty="0" smtClean="0">
                <a:solidFill>
                  <a:srgbClr val="ECDA2D"/>
                </a:solidFill>
                <a:latin typeface="Bahnschrift SemiBold SemiConden" panose="020B0502040204020203" pitchFamily="34" charset="0"/>
              </a:rPr>
              <a:t>considerations in choosing your language</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For </a:t>
            </a:r>
            <a:r>
              <a:rPr lang="en-US" sz="1800" dirty="0">
                <a:solidFill>
                  <a:srgbClr val="81C8BD"/>
                </a:solidFill>
              </a:rPr>
              <a:t>certain tasks it is easy: JavaScript/frameworks for browser; PHP, </a:t>
            </a:r>
            <a:r>
              <a:rPr lang="en-US" sz="1800" dirty="0" smtClean="0">
                <a:solidFill>
                  <a:srgbClr val="81C8BD"/>
                </a:solidFill>
              </a:rPr>
              <a:t>Python, Java, Ruby </a:t>
            </a:r>
            <a:r>
              <a:rPr lang="en-US" sz="1800" dirty="0">
                <a:solidFill>
                  <a:srgbClr val="81C8BD"/>
                </a:solidFill>
              </a:rPr>
              <a:t>for </a:t>
            </a:r>
            <a:r>
              <a:rPr lang="en-US" sz="1800" dirty="0" smtClean="0">
                <a:solidFill>
                  <a:srgbClr val="81C8BD"/>
                </a:solidFill>
              </a:rPr>
              <a:t>back-end</a:t>
            </a:r>
            <a:endParaRPr lang="en-US" sz="1800" dirty="0">
              <a:solidFill>
                <a:srgbClr val="81C8BD"/>
              </a:solidFill>
            </a:endParaRPr>
          </a:p>
          <a:p>
            <a:pPr>
              <a:spcBef>
                <a:spcPts val="600"/>
              </a:spcBef>
            </a:pPr>
            <a:r>
              <a:rPr lang="en-US" sz="1800" dirty="0">
                <a:solidFill>
                  <a:srgbClr val="81C8BD"/>
                </a:solidFill>
              </a:rPr>
              <a:t>For </a:t>
            </a:r>
            <a:r>
              <a:rPr lang="en-US" sz="1800" dirty="0" smtClean="0">
                <a:solidFill>
                  <a:srgbClr val="81C8BD"/>
                </a:solidFill>
              </a:rPr>
              <a:t>other tasks </a:t>
            </a:r>
            <a:r>
              <a:rPr lang="en-US" sz="1800" dirty="0">
                <a:solidFill>
                  <a:srgbClr val="81C8BD"/>
                </a:solidFill>
              </a:rPr>
              <a:t>the choice is more nuanced</a:t>
            </a:r>
          </a:p>
          <a:p>
            <a:pPr>
              <a:spcBef>
                <a:spcPts val="600"/>
              </a:spcBef>
            </a:pPr>
            <a:r>
              <a:rPr lang="en-US" sz="1800" dirty="0" smtClean="0">
                <a:solidFill>
                  <a:srgbClr val="81C8BD"/>
                </a:solidFill>
              </a:rPr>
              <a:t>Whether we </a:t>
            </a:r>
            <a:r>
              <a:rPr lang="en-US" sz="1800" b="1" u="sng" dirty="0" smtClean="0">
                <a:solidFill>
                  <a:srgbClr val="81C8BD"/>
                </a:solidFill>
              </a:rPr>
              <a:t>can</a:t>
            </a:r>
            <a:r>
              <a:rPr lang="en-US" sz="1800" dirty="0" smtClean="0">
                <a:solidFill>
                  <a:srgbClr val="81C8BD"/>
                </a:solidFill>
              </a:rPr>
              <a:t> use or </a:t>
            </a:r>
            <a:r>
              <a:rPr lang="en-US" sz="1800" b="1" u="sng" dirty="0" smtClean="0">
                <a:solidFill>
                  <a:srgbClr val="81C8BD"/>
                </a:solidFill>
              </a:rPr>
              <a:t>want</a:t>
            </a:r>
            <a:r>
              <a:rPr lang="en-US" sz="1800" dirty="0" smtClean="0">
                <a:solidFill>
                  <a:srgbClr val="81C8BD"/>
                </a:solidFill>
              </a:rPr>
              <a:t> to use Interpreted code, </a:t>
            </a:r>
            <a:r>
              <a:rPr lang="en-US" sz="1800" dirty="0">
                <a:solidFill>
                  <a:srgbClr val="81C8BD"/>
                </a:solidFill>
              </a:rPr>
              <a:t>Compiled binary, </a:t>
            </a:r>
            <a:r>
              <a:rPr lang="en-US" sz="1800" dirty="0" smtClean="0">
                <a:solidFill>
                  <a:srgbClr val="81C8BD"/>
                </a:solidFill>
              </a:rPr>
              <a:t>or Compiled </a:t>
            </a:r>
            <a:r>
              <a:rPr lang="en-US" sz="1800" dirty="0">
                <a:solidFill>
                  <a:srgbClr val="81C8BD"/>
                </a:solidFill>
              </a:rPr>
              <a:t>bytecode</a:t>
            </a:r>
          </a:p>
          <a:p>
            <a:pPr>
              <a:spcBef>
                <a:spcPts val="600"/>
              </a:spcBef>
            </a:pPr>
            <a:r>
              <a:rPr lang="en-US" sz="1800" dirty="0">
                <a:solidFill>
                  <a:srgbClr val="F8A28B"/>
                </a:solidFill>
              </a:rPr>
              <a:t>3 Factors that Help in choosing language(s) to use:</a:t>
            </a:r>
          </a:p>
          <a:p>
            <a:pPr lvl="1">
              <a:spcBef>
                <a:spcPts val="600"/>
              </a:spcBef>
              <a:buFont typeface="Courier New" panose="02070309020205020404" pitchFamily="49" charset="0"/>
              <a:buChar char="o"/>
            </a:pPr>
            <a:r>
              <a:rPr lang="en-US" sz="1600" dirty="0" smtClean="0">
                <a:solidFill>
                  <a:srgbClr val="81C8BD"/>
                </a:solidFill>
              </a:rPr>
              <a:t>Platform</a:t>
            </a:r>
            <a:r>
              <a:rPr lang="en-US" sz="1600" dirty="0">
                <a:solidFill>
                  <a:srgbClr val="81C8BD"/>
                </a:solidFill>
              </a:rPr>
              <a:t>, OS</a:t>
            </a:r>
          </a:p>
          <a:p>
            <a:pPr lvl="1">
              <a:spcBef>
                <a:spcPts val="600"/>
              </a:spcBef>
              <a:buFont typeface="Courier New" panose="02070309020205020404" pitchFamily="49" charset="0"/>
              <a:buChar char="o"/>
            </a:pPr>
            <a:r>
              <a:rPr lang="en-US" sz="1600" dirty="0" smtClean="0">
                <a:solidFill>
                  <a:srgbClr val="81C8BD"/>
                </a:solidFill>
              </a:rPr>
              <a:t>Languages </a:t>
            </a:r>
            <a:r>
              <a:rPr lang="en-US" sz="1600" dirty="0">
                <a:solidFill>
                  <a:srgbClr val="81C8BD"/>
                </a:solidFill>
              </a:rPr>
              <a:t>used by </a:t>
            </a:r>
            <a:r>
              <a:rPr lang="en-US" sz="1600" dirty="0" smtClean="0">
                <a:solidFill>
                  <a:srgbClr val="81C8BD"/>
                </a:solidFill>
              </a:rPr>
              <a:t>a certain type </a:t>
            </a:r>
            <a:r>
              <a:rPr lang="en-US" sz="1600" dirty="0">
                <a:solidFill>
                  <a:srgbClr val="81C8BD"/>
                </a:solidFill>
              </a:rPr>
              <a:t>of </a:t>
            </a:r>
            <a:r>
              <a:rPr lang="en-US" sz="1600" dirty="0" smtClean="0">
                <a:solidFill>
                  <a:srgbClr val="81C8BD"/>
                </a:solidFill>
              </a:rPr>
              <a:t>program or </a:t>
            </a:r>
            <a:r>
              <a:rPr lang="en-US" sz="1600" dirty="0">
                <a:solidFill>
                  <a:srgbClr val="81C8BD"/>
                </a:solidFill>
              </a:rPr>
              <a:t>industry</a:t>
            </a:r>
          </a:p>
          <a:p>
            <a:pPr lvl="1">
              <a:spcBef>
                <a:spcPts val="600"/>
              </a:spcBef>
              <a:buFont typeface="Courier New" panose="02070309020205020404" pitchFamily="49" charset="0"/>
              <a:buChar char="o"/>
            </a:pPr>
            <a:r>
              <a:rPr lang="en-US" sz="1600" dirty="0" smtClean="0">
                <a:solidFill>
                  <a:srgbClr val="81C8BD"/>
                </a:solidFill>
              </a:rPr>
              <a:t>Preference </a:t>
            </a:r>
            <a:r>
              <a:rPr lang="en-US" sz="1600" dirty="0">
                <a:solidFill>
                  <a:srgbClr val="81C8BD"/>
                </a:solidFill>
              </a:rPr>
              <a:t>of language style, vulnerabilities, features</a:t>
            </a:r>
          </a:p>
          <a:p>
            <a:pPr>
              <a:spcBef>
                <a:spcPts val="600"/>
              </a:spcBef>
            </a:pPr>
            <a:r>
              <a:rPr lang="en-US" sz="1800" dirty="0">
                <a:solidFill>
                  <a:srgbClr val="F8A28B"/>
                </a:solidFill>
              </a:rPr>
              <a:t>D.J.'s Picks:</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beginner) PHP from </a:t>
            </a:r>
            <a:r>
              <a:rPr lang="en-US" sz="1600" dirty="0" smtClean="0">
                <a:solidFill>
                  <a:srgbClr val="81C8BD"/>
                </a:solidFill>
              </a:rPr>
              <a:t>command line or Ruby; </a:t>
            </a:r>
            <a:r>
              <a:rPr lang="en-US" sz="1600" dirty="0" err="1" smtClean="0">
                <a:solidFill>
                  <a:srgbClr val="81C8BD"/>
                </a:solidFill>
              </a:rPr>
              <a:t>Kotlin</a:t>
            </a:r>
            <a:r>
              <a:rPr lang="en-US" sz="1600" dirty="0" smtClean="0">
                <a:solidFill>
                  <a:srgbClr val="81C8BD"/>
                </a:solidFill>
              </a:rPr>
              <a:t> or Python as a second or third language</a:t>
            </a:r>
            <a:endParaRPr lang="en-US" sz="1600" dirty="0">
              <a:solidFill>
                <a:srgbClr val="81C8BD"/>
              </a:solidFill>
            </a:endParaRP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then) C</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followed by) Go or Rust</a:t>
            </a:r>
          </a:p>
          <a:p>
            <a:pPr>
              <a:spcBef>
                <a:spcPts val="600"/>
              </a:spcBef>
            </a:pPr>
            <a:r>
              <a:rPr lang="en-US" sz="1800" dirty="0">
                <a:solidFill>
                  <a:srgbClr val="F8A28B"/>
                </a:solidFill>
              </a:rPr>
              <a:t>Some people say C needs to go away or C is going away...</a:t>
            </a:r>
          </a:p>
          <a:p>
            <a:pPr lvl="1">
              <a:spcBef>
                <a:spcPts val="600"/>
              </a:spcBef>
              <a:buFont typeface="Courier New" panose="02070309020205020404" pitchFamily="49" charset="0"/>
              <a:buChar char="o"/>
            </a:pPr>
            <a:r>
              <a:rPr lang="en-US" sz="1600" dirty="0" smtClean="0">
                <a:solidFill>
                  <a:srgbClr val="81C8BD"/>
                </a:solidFill>
              </a:rPr>
              <a:t>D.J</a:t>
            </a:r>
            <a:r>
              <a:rPr lang="en-US" sz="1600" dirty="0">
                <a:solidFill>
                  <a:srgbClr val="81C8BD"/>
                </a:solidFill>
              </a:rPr>
              <a:t>. believes C will be around for a long time: C is the base of OSes, </a:t>
            </a:r>
            <a:r>
              <a:rPr lang="en-US" sz="1600" dirty="0" err="1" smtClean="0">
                <a:solidFill>
                  <a:srgbClr val="81C8BD"/>
                </a:solidFill>
              </a:rPr>
              <a:t>glibc</a:t>
            </a:r>
            <a:r>
              <a:rPr lang="en-US" sz="1600" dirty="0" smtClean="0">
                <a:solidFill>
                  <a:srgbClr val="81C8BD"/>
                </a:solidFill>
              </a:rPr>
              <a:t>,  </a:t>
            </a:r>
            <a:r>
              <a:rPr lang="en-US" sz="1600" dirty="0">
                <a:solidFill>
                  <a:srgbClr val="81C8BD"/>
                </a:solidFill>
              </a:rPr>
              <a:t>and </a:t>
            </a:r>
            <a:r>
              <a:rPr lang="en-US" sz="1600" dirty="0" smtClean="0">
                <a:solidFill>
                  <a:srgbClr val="81C8BD"/>
                </a:solidFill>
              </a:rPr>
              <a:t>many languages</a:t>
            </a:r>
            <a:endParaRPr lang="en-US" sz="1600" dirty="0">
              <a:solidFill>
                <a:srgbClr val="81C8BD"/>
              </a:solidFill>
            </a:endParaRP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919" y="2590991"/>
            <a:ext cx="2069401" cy="20694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50</a:t>
            </a:fld>
            <a:endParaRPr lang="en-US"/>
          </a:p>
        </p:txBody>
      </p:sp>
    </p:spTree>
    <p:extLst>
      <p:ext uri="{BB962C8B-B14F-4D97-AF65-F5344CB8AC3E}">
        <p14:creationId xmlns:p14="http://schemas.microsoft.com/office/powerpoint/2010/main" val="12231774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How </a:t>
            </a:r>
            <a:r>
              <a:rPr lang="en-US" dirty="0" smtClean="0">
                <a:solidFill>
                  <a:srgbClr val="ECDA2D"/>
                </a:solidFill>
                <a:latin typeface="Bahnschrift SemiBold SemiConden" panose="020B0502040204020203" pitchFamily="34" charset="0"/>
              </a:rPr>
              <a:t>does </a:t>
            </a:r>
            <a:r>
              <a:rPr lang="en-US" dirty="0">
                <a:solidFill>
                  <a:srgbClr val="ECDA2D"/>
                </a:solidFill>
                <a:latin typeface="Bahnschrift SemiBold SemiConden" panose="020B0502040204020203" pitchFamily="34" charset="0"/>
              </a:rPr>
              <a:t>C-I-A manifest itself in code</a:t>
            </a:r>
            <a:r>
              <a:rPr lang="en-US" dirty="0" smtClean="0">
                <a:solidFill>
                  <a:srgbClr val="ECDA2D"/>
                </a:solidFill>
                <a:latin typeface="Bahnschrift SemiBold SemiConden" panose="020B0502040204020203" pitchFamily="34" charset="0"/>
              </a:rPr>
              <a:t>?</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Let's </a:t>
            </a:r>
            <a:r>
              <a:rPr lang="en-US" sz="1800" dirty="0">
                <a:solidFill>
                  <a:srgbClr val="F8A28B"/>
                </a:solidFill>
              </a:rPr>
              <a:t>review::</a:t>
            </a:r>
          </a:p>
          <a:p>
            <a:pPr>
              <a:spcBef>
                <a:spcPts val="600"/>
              </a:spcBef>
            </a:pPr>
            <a:r>
              <a:rPr lang="en-US" sz="1800" dirty="0">
                <a:solidFill>
                  <a:srgbClr val="686EA0"/>
                </a:solidFill>
              </a:rPr>
              <a:t>Confidentiality</a:t>
            </a:r>
            <a:r>
              <a:rPr lang="en-US" sz="1800" dirty="0">
                <a:solidFill>
                  <a:srgbClr val="81C8BD"/>
                </a:solidFill>
              </a:rPr>
              <a:t> - Keep private </a:t>
            </a:r>
            <a:r>
              <a:rPr lang="en-US" sz="1800" dirty="0" smtClean="0">
                <a:solidFill>
                  <a:srgbClr val="81C8BD"/>
                </a:solidFill>
              </a:rPr>
              <a:t>information private				</a:t>
            </a:r>
            <a:r>
              <a:rPr lang="en-US" sz="1800" dirty="0" smtClean="0">
                <a:solidFill>
                  <a:srgbClr val="686EA0"/>
                </a:solidFill>
              </a:rPr>
              <a:t>(Disclosure</a:t>
            </a:r>
            <a:r>
              <a:rPr lang="en-US" sz="1800" dirty="0">
                <a:solidFill>
                  <a:srgbClr val="686EA0"/>
                </a:solidFill>
              </a:rPr>
              <a:t>)</a:t>
            </a:r>
          </a:p>
          <a:p>
            <a:pPr>
              <a:spcBef>
                <a:spcPts val="600"/>
              </a:spcBef>
            </a:pPr>
            <a:r>
              <a:rPr lang="en-US" sz="1800" dirty="0">
                <a:solidFill>
                  <a:srgbClr val="686EA0"/>
                </a:solidFill>
              </a:rPr>
              <a:t>Integrity</a:t>
            </a:r>
            <a:r>
              <a:rPr lang="en-US" sz="1800" dirty="0">
                <a:solidFill>
                  <a:srgbClr val="81C8BD"/>
                </a:solidFill>
              </a:rPr>
              <a:t> - </a:t>
            </a:r>
            <a:r>
              <a:rPr lang="en-US" sz="1800" dirty="0" smtClean="0">
                <a:solidFill>
                  <a:srgbClr val="81C8BD"/>
                </a:solidFill>
              </a:rPr>
              <a:t>Data/program/function/Design </a:t>
            </a:r>
            <a:r>
              <a:rPr lang="en-US" sz="1800" dirty="0">
                <a:solidFill>
                  <a:srgbClr val="81C8BD"/>
                </a:solidFill>
              </a:rPr>
              <a:t>is not </a:t>
            </a:r>
            <a:r>
              <a:rPr lang="en-US" sz="1800" dirty="0" smtClean="0">
                <a:solidFill>
                  <a:srgbClr val="81C8BD"/>
                </a:solidFill>
              </a:rPr>
              <a:t>changed				</a:t>
            </a:r>
            <a:r>
              <a:rPr lang="en-US" sz="1800" dirty="0" smtClean="0">
                <a:solidFill>
                  <a:srgbClr val="686EA0"/>
                </a:solidFill>
              </a:rPr>
              <a:t>(Alteration</a:t>
            </a:r>
            <a:r>
              <a:rPr lang="en-US" sz="1800" dirty="0">
                <a:solidFill>
                  <a:srgbClr val="686EA0"/>
                </a:solidFill>
              </a:rPr>
              <a:t>)</a:t>
            </a:r>
          </a:p>
          <a:p>
            <a:pPr>
              <a:spcBef>
                <a:spcPts val="600"/>
              </a:spcBef>
            </a:pPr>
            <a:r>
              <a:rPr lang="en-US" sz="1800" dirty="0">
                <a:solidFill>
                  <a:srgbClr val="686EA0"/>
                </a:solidFill>
              </a:rPr>
              <a:t>Availability</a:t>
            </a:r>
            <a:r>
              <a:rPr lang="en-US" sz="1800" dirty="0">
                <a:solidFill>
                  <a:srgbClr val="81C8BD"/>
                </a:solidFill>
              </a:rPr>
              <a:t> - </a:t>
            </a:r>
            <a:r>
              <a:rPr lang="en-US" sz="1800" dirty="0" smtClean="0">
                <a:solidFill>
                  <a:srgbClr val="81C8BD"/>
                </a:solidFill>
              </a:rPr>
              <a:t>Data/program/system </a:t>
            </a:r>
            <a:r>
              <a:rPr lang="en-US" sz="1800" dirty="0">
                <a:solidFill>
                  <a:srgbClr val="81C8BD"/>
                </a:solidFill>
              </a:rPr>
              <a:t>can be </a:t>
            </a:r>
            <a:r>
              <a:rPr lang="en-US" sz="1800" dirty="0" smtClean="0">
                <a:solidFill>
                  <a:srgbClr val="81C8BD"/>
                </a:solidFill>
              </a:rPr>
              <a:t>accessed and operated </a:t>
            </a:r>
            <a:r>
              <a:rPr lang="en-US" sz="1800" dirty="0">
                <a:solidFill>
                  <a:srgbClr val="81C8BD"/>
                </a:solidFill>
              </a:rPr>
              <a:t>as </a:t>
            </a:r>
            <a:r>
              <a:rPr lang="en-US" sz="1800" dirty="0" smtClean="0">
                <a:solidFill>
                  <a:srgbClr val="81C8BD"/>
                </a:solidFill>
              </a:rPr>
              <a:t>designed	</a:t>
            </a:r>
            <a:r>
              <a:rPr lang="en-US" sz="1800" dirty="0" smtClean="0">
                <a:solidFill>
                  <a:srgbClr val="686EA0"/>
                </a:solidFill>
              </a:rPr>
              <a:t>(Destruction</a:t>
            </a:r>
            <a:r>
              <a:rPr lang="en-US" sz="1800" dirty="0">
                <a:solidFill>
                  <a:srgbClr val="686EA0"/>
                </a:solidFill>
              </a:rPr>
              <a:t>)</a:t>
            </a:r>
          </a:p>
          <a:p>
            <a:pPr marL="0" indent="0">
              <a:spcBef>
                <a:spcPts val="600"/>
              </a:spcBef>
              <a:buNone/>
            </a:pPr>
            <a:r>
              <a:rPr lang="en-US" sz="1800" dirty="0">
                <a:solidFill>
                  <a:srgbClr val="686EA0"/>
                </a:solidFill>
              </a:rPr>
              <a:t>CIA </a:t>
            </a:r>
            <a:r>
              <a:rPr lang="en-US" sz="1800" dirty="0" smtClean="0">
                <a:solidFill>
                  <a:srgbClr val="ECDA2D"/>
                </a:solidFill>
              </a:rPr>
              <a:t>inverse</a:t>
            </a:r>
            <a:r>
              <a:rPr lang="en-US" sz="1800" dirty="0" smtClean="0">
                <a:solidFill>
                  <a:srgbClr val="686EA0"/>
                </a:solidFill>
              </a:rPr>
              <a:t> </a:t>
            </a:r>
            <a:r>
              <a:rPr lang="en-US" sz="1800" dirty="0">
                <a:solidFill>
                  <a:srgbClr val="686EA0"/>
                </a:solidFill>
              </a:rPr>
              <a:t>DAD</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There are tensions among </a:t>
            </a:r>
            <a:r>
              <a:rPr lang="en-US" sz="1800" dirty="0" smtClean="0">
                <a:solidFill>
                  <a:srgbClr val="F8A28B"/>
                </a:solidFill>
              </a:rPr>
              <a:t>the C-I-A </a:t>
            </a:r>
            <a:r>
              <a:rPr lang="en-US" sz="1800" dirty="0">
                <a:solidFill>
                  <a:srgbClr val="F8A28B"/>
                </a:solidFill>
              </a:rPr>
              <a:t>attributes</a:t>
            </a:r>
          </a:p>
          <a:p>
            <a:pPr>
              <a:spcBef>
                <a:spcPts val="600"/>
              </a:spcBef>
            </a:pPr>
            <a:r>
              <a:rPr lang="en-US" sz="1800" dirty="0" smtClean="0">
                <a:solidFill>
                  <a:srgbClr val="686EA0"/>
                </a:solidFill>
              </a:rPr>
              <a:t>Example:</a:t>
            </a:r>
            <a:r>
              <a:rPr lang="en-US" sz="1800" dirty="0" smtClean="0">
                <a:solidFill>
                  <a:srgbClr val="81C8BD"/>
                </a:solidFill>
              </a:rPr>
              <a:t>	A </a:t>
            </a:r>
            <a:r>
              <a:rPr lang="en-US" sz="1800" dirty="0">
                <a:solidFill>
                  <a:srgbClr val="81C8BD"/>
                </a:solidFill>
              </a:rPr>
              <a:t>program keeps running (</a:t>
            </a:r>
            <a:r>
              <a:rPr lang="en-US" sz="1800" dirty="0">
                <a:solidFill>
                  <a:srgbClr val="ECDA2D"/>
                </a:solidFill>
              </a:rPr>
              <a:t>availability</a:t>
            </a:r>
            <a:r>
              <a:rPr lang="en-US" sz="1800" dirty="0">
                <a:solidFill>
                  <a:srgbClr val="81C8BD"/>
                </a:solidFill>
              </a:rPr>
              <a:t>) with </a:t>
            </a:r>
            <a:r>
              <a:rPr lang="en-US" sz="1800" dirty="0" smtClean="0">
                <a:solidFill>
                  <a:srgbClr val="81C8BD"/>
                </a:solidFill>
              </a:rPr>
              <a:t>an I/O </a:t>
            </a:r>
            <a:r>
              <a:rPr lang="en-US" sz="1800" dirty="0">
                <a:solidFill>
                  <a:srgbClr val="81C8BD"/>
                </a:solidFill>
              </a:rPr>
              <a:t>error or divide by zero </a:t>
            </a:r>
            <a:r>
              <a:rPr lang="en-US" sz="1800" dirty="0" smtClean="0">
                <a:solidFill>
                  <a:srgbClr val="81C8BD"/>
                </a:solidFill>
              </a:rPr>
              <a:t>but 			the results </a:t>
            </a:r>
            <a:r>
              <a:rPr lang="en-US" sz="1800" dirty="0">
                <a:solidFill>
                  <a:srgbClr val="81C8BD"/>
                </a:solidFill>
              </a:rPr>
              <a:t>are incomplete or less accurate (</a:t>
            </a:r>
            <a:r>
              <a:rPr lang="en-US" sz="1800" dirty="0">
                <a:solidFill>
                  <a:srgbClr val="ECDA2D"/>
                </a:solidFill>
              </a:rPr>
              <a:t>integrity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A </a:t>
            </a:r>
            <a:r>
              <a:rPr lang="en-US" sz="1800" dirty="0">
                <a:solidFill>
                  <a:srgbClr val="81C8BD"/>
                </a:solidFill>
              </a:rPr>
              <a:t>program is coded well to stop running on questionable input or </a:t>
            </a:r>
            <a:r>
              <a:rPr lang="en-US" sz="1800" dirty="0" smtClean="0">
                <a:solidFill>
                  <a:srgbClr val="81C8BD"/>
                </a:solidFill>
              </a:rPr>
              <a:t>program 			errors </a:t>
            </a:r>
            <a:r>
              <a:rPr lang="en-US" sz="1800" dirty="0">
                <a:solidFill>
                  <a:srgbClr val="81C8BD"/>
                </a:solidFill>
              </a:rPr>
              <a:t>(</a:t>
            </a:r>
            <a:r>
              <a:rPr lang="en-US" sz="1800" dirty="0">
                <a:solidFill>
                  <a:srgbClr val="ECDA2D"/>
                </a:solidFill>
              </a:rPr>
              <a:t>integrity</a:t>
            </a:r>
            <a:r>
              <a:rPr lang="en-US" sz="1800" dirty="0">
                <a:solidFill>
                  <a:srgbClr val="81C8BD"/>
                </a:solidFill>
              </a:rPr>
              <a:t>) but a minor issue prevents system processing from </a:t>
            </a:r>
            <a:r>
              <a:rPr lang="en-US" sz="1800" dirty="0" smtClean="0">
                <a:solidFill>
                  <a:srgbClr val="81C8BD"/>
                </a:solidFill>
              </a:rPr>
              <a:t>occurring (</a:t>
            </a:r>
            <a:r>
              <a:rPr lang="en-US" sz="1800" dirty="0" smtClean="0">
                <a:solidFill>
                  <a:srgbClr val="ECDA2D"/>
                </a:solidFill>
              </a:rPr>
              <a:t>availability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The </a:t>
            </a:r>
            <a:r>
              <a:rPr lang="en-US" sz="1800" dirty="0">
                <a:solidFill>
                  <a:srgbClr val="81C8BD"/>
                </a:solidFill>
              </a:rPr>
              <a:t>requirement of encryption (</a:t>
            </a:r>
            <a:r>
              <a:rPr lang="en-US" sz="1800" dirty="0">
                <a:solidFill>
                  <a:srgbClr val="ECDA2D"/>
                </a:solidFill>
              </a:rPr>
              <a:t>confidentiality</a:t>
            </a:r>
            <a:r>
              <a:rPr lang="en-US" sz="1800" dirty="0">
                <a:solidFill>
                  <a:srgbClr val="81C8BD"/>
                </a:solidFill>
              </a:rPr>
              <a:t>) </a:t>
            </a:r>
            <a:r>
              <a:rPr lang="en-US" sz="1800" dirty="0" smtClean="0">
                <a:solidFill>
                  <a:srgbClr val="81C8BD"/>
                </a:solidFill>
              </a:rPr>
              <a:t>possesses </a:t>
            </a:r>
            <a:r>
              <a:rPr lang="en-US" sz="1800" dirty="0">
                <a:solidFill>
                  <a:srgbClr val="81C8BD"/>
                </a:solidFill>
              </a:rPr>
              <a:t>a risk of </a:t>
            </a:r>
            <a:r>
              <a:rPr lang="en-US" sz="1800" dirty="0" smtClean="0">
                <a:solidFill>
                  <a:srgbClr val="81C8BD"/>
                </a:solidFill>
              </a:rPr>
              <a:t>changing 			data </a:t>
            </a:r>
            <a:r>
              <a:rPr lang="en-US" sz="1800" dirty="0">
                <a:solidFill>
                  <a:srgbClr val="81C8BD"/>
                </a:solidFill>
              </a:rPr>
              <a:t>(</a:t>
            </a:r>
            <a:r>
              <a:rPr lang="en-US" sz="1800" dirty="0">
                <a:solidFill>
                  <a:srgbClr val="ECDA2D"/>
                </a:solidFill>
              </a:rPr>
              <a:t>integrity</a:t>
            </a:r>
            <a:r>
              <a:rPr lang="en-US" sz="1800" dirty="0">
                <a:solidFill>
                  <a:srgbClr val="81C8BD"/>
                </a:solidFill>
              </a:rPr>
              <a:t>) or making data unavailable (</a:t>
            </a:r>
            <a:r>
              <a:rPr lang="en-US" sz="1800" dirty="0">
                <a:solidFill>
                  <a:srgbClr val="ECDA2D"/>
                </a:solidFill>
              </a:rPr>
              <a:t>availability</a:t>
            </a:r>
            <a:r>
              <a:rPr lang="en-US" sz="1800" dirty="0">
                <a:solidFill>
                  <a:srgbClr val="81C8BD"/>
                </a:solidFill>
              </a:rPr>
              <a:t>)</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51</a:t>
            </a:fld>
            <a:endParaRPr lang="en-US"/>
          </a:p>
        </p:txBody>
      </p:sp>
    </p:spTree>
    <p:extLst>
      <p:ext uri="{BB962C8B-B14F-4D97-AF65-F5344CB8AC3E}">
        <p14:creationId xmlns:p14="http://schemas.microsoft.com/office/powerpoint/2010/main" val="34670383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(1)</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771197"/>
            <a:ext cx="10515600" cy="4351338"/>
          </a:xfrm>
        </p:spPr>
        <p:txBody>
          <a:bodyPr>
            <a:normAutofit fontScale="25000" lnSpcReduction="20000"/>
          </a:bodyPr>
          <a:lstStyle/>
          <a:p>
            <a:pPr marL="0" indent="0">
              <a:spcBef>
                <a:spcPts val="600"/>
              </a:spcBef>
              <a:buNone/>
            </a:pPr>
            <a:r>
              <a:rPr lang="en-US" sz="6400" dirty="0" smtClean="0">
                <a:solidFill>
                  <a:srgbClr val="F8A28B"/>
                </a:solidFill>
              </a:rPr>
              <a:t>Insufficient </a:t>
            </a:r>
            <a:r>
              <a:rPr lang="en-US" sz="6400" dirty="0">
                <a:solidFill>
                  <a:srgbClr val="F8A28B"/>
                </a:solidFill>
              </a:rPr>
              <a:t>Input Validation</a:t>
            </a:r>
          </a:p>
          <a:p>
            <a:pPr marL="457200" lvl="1" indent="0">
              <a:spcBef>
                <a:spcPts val="600"/>
              </a:spcBef>
              <a:buNone/>
            </a:pPr>
            <a:r>
              <a:rPr lang="en-US" sz="5600" dirty="0">
                <a:solidFill>
                  <a:srgbClr val="81C8BD"/>
                </a:solidFill>
              </a:rPr>
              <a:t>Overwriting </a:t>
            </a:r>
            <a:r>
              <a:rPr lang="en-US" sz="5600" dirty="0" smtClean="0">
                <a:solidFill>
                  <a:srgbClr val="81C8BD"/>
                </a:solidFill>
              </a:rPr>
              <a:t>a variable because </a:t>
            </a:r>
            <a:r>
              <a:rPr lang="en-US" sz="5600" dirty="0">
                <a:solidFill>
                  <a:srgbClr val="81C8BD"/>
                </a:solidFill>
              </a:rPr>
              <a:t>Input String is too long</a:t>
            </a:r>
          </a:p>
          <a:p>
            <a:pPr marL="457200" lvl="1" indent="0">
              <a:spcBef>
                <a:spcPts val="600"/>
              </a:spcBef>
              <a:buNone/>
            </a:pPr>
            <a:r>
              <a:rPr lang="en-US" sz="5600" dirty="0">
                <a:solidFill>
                  <a:srgbClr val="81C8BD"/>
                </a:solidFill>
              </a:rPr>
              <a:t>Input is appended to SQL/DB request and crafted field input modifies query</a:t>
            </a:r>
          </a:p>
          <a:p>
            <a:pPr marL="457200" lvl="1" indent="0">
              <a:spcBef>
                <a:spcPts val="600"/>
              </a:spcBef>
              <a:buNone/>
            </a:pPr>
            <a:r>
              <a:rPr lang="en-US" sz="5600" dirty="0">
                <a:solidFill>
                  <a:srgbClr val="81C8BD"/>
                </a:solidFill>
              </a:rPr>
              <a:t>Input is appended to OS request and crafted field input modifies query</a:t>
            </a:r>
          </a:p>
          <a:p>
            <a:pPr marL="457200" lvl="1" indent="0">
              <a:spcBef>
                <a:spcPts val="600"/>
              </a:spcBef>
              <a:buNone/>
            </a:pPr>
            <a:r>
              <a:rPr lang="en-US" sz="5600" dirty="0" smtClean="0">
                <a:solidFill>
                  <a:srgbClr val="81C8BD"/>
                </a:solidFill>
              </a:rPr>
              <a:t>	</a:t>
            </a:r>
            <a:r>
              <a:rPr lang="en-US" sz="5600" dirty="0" smtClean="0">
                <a:solidFill>
                  <a:srgbClr val="686EA0"/>
                </a:solidFill>
              </a:rPr>
              <a:t>Result</a:t>
            </a:r>
            <a:r>
              <a:rPr lang="en-US" sz="5600" dirty="0">
                <a:solidFill>
                  <a:srgbClr val="81C8BD"/>
                </a:solidFill>
              </a:rPr>
              <a:t>: </a:t>
            </a:r>
            <a:r>
              <a:rPr lang="en-US" sz="5600" dirty="0" smtClean="0">
                <a:solidFill>
                  <a:srgbClr val="81C8BD"/>
                </a:solidFill>
              </a:rPr>
              <a:t>Running </a:t>
            </a:r>
            <a:r>
              <a:rPr lang="en-US" sz="5600" dirty="0">
                <a:solidFill>
                  <a:srgbClr val="81C8BD"/>
                </a:solidFill>
              </a:rPr>
              <a:t>unintended </a:t>
            </a:r>
            <a:r>
              <a:rPr lang="en-US" sz="5600" dirty="0" smtClean="0">
                <a:solidFill>
                  <a:srgbClr val="81C8BD"/>
                </a:solidFill>
              </a:rPr>
              <a:t>queries/commands.  Directory </a:t>
            </a:r>
            <a:r>
              <a:rPr lang="en-US" sz="5600" dirty="0">
                <a:solidFill>
                  <a:srgbClr val="81C8BD"/>
                </a:solidFill>
              </a:rPr>
              <a:t>traversal is a targeted example of this</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Too large a value (e.g. number) can overflow into </a:t>
            </a:r>
            <a:r>
              <a:rPr lang="en-US" sz="6400" dirty="0" smtClean="0">
                <a:solidFill>
                  <a:srgbClr val="F8A28B"/>
                </a:solidFill>
              </a:rPr>
              <a:t>adjacent </a:t>
            </a:r>
            <a:r>
              <a:rPr lang="en-US" sz="6400" dirty="0">
                <a:solidFill>
                  <a:srgbClr val="F8A28B"/>
                </a:solidFill>
              </a:rPr>
              <a:t>variable (integer overflow</a:t>
            </a:r>
            <a:r>
              <a:rPr lang="en-US" sz="6400" dirty="0" smtClean="0">
                <a:solidFill>
                  <a:srgbClr val="F8A28B"/>
                </a:solidFill>
              </a:rPr>
              <a:t>)</a:t>
            </a:r>
            <a:endParaRPr lang="en-US" sz="6400" dirty="0">
              <a:solidFill>
                <a:srgbClr val="F8A28B"/>
              </a:solidFill>
            </a:endParaRPr>
          </a:p>
          <a:p>
            <a:pPr marL="0" indent="0">
              <a:spcBef>
                <a:spcPts val="600"/>
              </a:spcBef>
              <a:buNone/>
            </a:pPr>
            <a:r>
              <a:rPr lang="en-US" sz="6400" dirty="0">
                <a:solidFill>
                  <a:srgbClr val="F8A28B"/>
                </a:solidFill>
              </a:rPr>
              <a:t>Too large/small/different a value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Unanticipated/unchecked error conditions can alter program logic in unintended/unchecked way</a:t>
            </a:r>
          </a:p>
          <a:p>
            <a:pPr marL="0" indent="0">
              <a:spcBef>
                <a:spcPts val="600"/>
              </a:spcBef>
              <a:buNone/>
            </a:pPr>
            <a:r>
              <a:rPr lang="en-US" sz="6400" dirty="0">
                <a:solidFill>
                  <a:srgbClr val="F8A28B"/>
                </a:solidFill>
              </a:rPr>
              <a:t>Unanticipated </a:t>
            </a:r>
            <a:r>
              <a:rPr lang="en-US" sz="6400" dirty="0" smtClean="0">
                <a:solidFill>
                  <a:srgbClr val="F8A28B"/>
                </a:solidFill>
              </a:rPr>
              <a:t>program </a:t>
            </a:r>
            <a:r>
              <a:rPr lang="en-US" sz="6400" dirty="0">
                <a:solidFill>
                  <a:srgbClr val="F8A28B"/>
                </a:solidFill>
              </a:rPr>
              <a:t>stop OR continuation from an error conditions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Developer Misunderstands the behavior of </a:t>
            </a:r>
            <a:r>
              <a:rPr lang="en-US" sz="6400" dirty="0" smtClean="0">
                <a:solidFill>
                  <a:srgbClr val="F8A28B"/>
                </a:solidFill>
              </a:rPr>
              <a:t>statements</a:t>
            </a:r>
            <a:r>
              <a:rPr lang="en-US" sz="6400" dirty="0">
                <a:solidFill>
                  <a:srgbClr val="F8A28B"/>
                </a:solidFill>
              </a:rPr>
              <a:t>, functions, </a:t>
            </a:r>
            <a:r>
              <a:rPr lang="en-US" sz="6400" dirty="0" smtClean="0">
                <a:solidFill>
                  <a:srgbClr val="F8A28B"/>
                </a:solidFill>
              </a:rPr>
              <a:t>frameworks, anything </a:t>
            </a:r>
            <a:r>
              <a:rPr lang="en-US" sz="6400" dirty="0">
                <a:solidFill>
                  <a:srgbClr val="F8A28B"/>
                </a:solidFill>
              </a:rPr>
              <a:t>else... ... (logic, </a:t>
            </a:r>
            <a:r>
              <a:rPr lang="en-US" sz="6400" dirty="0" smtClean="0">
                <a:solidFill>
                  <a:srgbClr val="F8A28B"/>
                </a:solidFill>
              </a:rPr>
              <a:t>program </a:t>
            </a:r>
            <a:r>
              <a:rPr lang="en-US" sz="6400" dirty="0">
                <a:solidFill>
                  <a:srgbClr val="F8A28B"/>
                </a:solidFill>
              </a:rPr>
              <a:t>errors)</a:t>
            </a: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In C / C++ / Python, a logic </a:t>
            </a:r>
            <a:r>
              <a:rPr lang="en-US" sz="6400" dirty="0">
                <a:solidFill>
                  <a:srgbClr val="81C8BD"/>
                </a:solidFill>
              </a:rPr>
              <a:t>error </a:t>
            </a:r>
            <a:r>
              <a:rPr lang="en-US" sz="6400" dirty="0" smtClean="0">
                <a:solidFill>
                  <a:srgbClr val="81C8BD"/>
                </a:solidFill>
              </a:rPr>
              <a:t>occurs if we use the  exit  statement without parentheses</a:t>
            </a:r>
            <a:endParaRPr lang="en-US" sz="6400" dirty="0">
              <a:solidFill>
                <a:srgbClr val="81C8BD"/>
              </a:solidFill>
            </a:endParaRP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a:t>
            </a:r>
            <a:r>
              <a:rPr lang="en-US" sz="6400" dirty="0">
                <a:solidFill>
                  <a:srgbClr val="81C8BD"/>
                </a:solidFill>
              </a:rPr>
              <a:t>Python round function </a:t>
            </a:r>
            <a:r>
              <a:rPr lang="en-US" sz="6400" dirty="0" smtClean="0">
                <a:solidFill>
                  <a:srgbClr val="81C8BD"/>
                </a:solidFill>
              </a:rPr>
              <a:t>can truncate (round down) </a:t>
            </a:r>
            <a:r>
              <a:rPr lang="en-US" sz="6400" dirty="0">
                <a:solidFill>
                  <a:srgbClr val="81C8BD"/>
                </a:solidFill>
              </a:rPr>
              <a:t>at .</a:t>
            </a:r>
            <a:r>
              <a:rPr lang="en-US" sz="6400" dirty="0" smtClean="0">
                <a:solidFill>
                  <a:srgbClr val="81C8BD"/>
                </a:solidFill>
              </a:rPr>
              <a:t>5 per the function’s Design</a:t>
            </a:r>
            <a:endParaRPr lang="en-US" sz="6400" dirty="0">
              <a:solidFill>
                <a:srgbClr val="81C8BD"/>
              </a:solidFill>
            </a:endParaRP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Addressing invalid memory - Pointer de-referencing to a null value</a:t>
            </a:r>
          </a:p>
          <a:p>
            <a:pPr marL="0" indent="0">
              <a:spcBef>
                <a:spcPts val="600"/>
              </a:spcBef>
              <a:buNone/>
            </a:pPr>
            <a:r>
              <a:rPr lang="en-US" sz="6400" dirty="0">
                <a:solidFill>
                  <a:srgbClr val="F8A28B"/>
                </a:solidFill>
              </a:rPr>
              <a:t>Resource exhaustion / memory leaks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52</a:t>
            </a:fld>
            <a:endParaRPr lang="en-US"/>
          </a:p>
        </p:txBody>
      </p:sp>
    </p:spTree>
    <p:extLst>
      <p:ext uri="{BB962C8B-B14F-4D97-AF65-F5344CB8AC3E}">
        <p14:creationId xmlns:p14="http://schemas.microsoft.com/office/powerpoint/2010/main" val="12783015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(2)</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300"/>
              </a:spcBef>
              <a:buNone/>
            </a:pPr>
            <a:r>
              <a:rPr lang="en-US" sz="1600" dirty="0" smtClean="0">
                <a:solidFill>
                  <a:srgbClr val="F8A28B"/>
                </a:solidFill>
              </a:rPr>
              <a:t>Time of Check / Time of Use (TOC/TOU)</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DC30 we saw the file substitution vulnerability with the Apple platform Zoom client Installer</a:t>
            </a:r>
          </a:p>
          <a:p>
            <a:pPr marL="0" indent="0">
              <a:spcBef>
                <a:spcPts val="300"/>
              </a:spcBef>
              <a:buNone/>
            </a:pPr>
            <a:r>
              <a:rPr lang="en-US" sz="1600" dirty="0" smtClean="0">
                <a:solidFill>
                  <a:srgbClr val="F8A28B"/>
                </a:solidFill>
              </a:rPr>
              <a:t>Race </a:t>
            </a:r>
            <a:r>
              <a:rPr lang="en-US" sz="1600" dirty="0">
                <a:solidFill>
                  <a:srgbClr val="F8A28B"/>
                </a:solidFill>
              </a:rPr>
              <a:t>conditions</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Different or upgraded compiler/interpreter versions</a:t>
            </a:r>
          </a:p>
          <a:p>
            <a:pPr marL="0" indent="0">
              <a:spcBef>
                <a:spcPts val="300"/>
              </a:spcBef>
              <a:buNone/>
            </a:pPr>
            <a:r>
              <a:rPr lang="en-US" sz="1600" dirty="0">
                <a:solidFill>
                  <a:srgbClr val="F8A28B"/>
                </a:solidFill>
              </a:rPr>
              <a:t>Bugs in Assemblers, compilers, interpreters, </a:t>
            </a:r>
            <a:r>
              <a:rPr lang="en-US" sz="1600" dirty="0" smtClean="0">
                <a:solidFill>
                  <a:srgbClr val="F8A28B"/>
                </a:solidFill>
              </a:rPr>
              <a:t>linkers, Language </a:t>
            </a:r>
            <a:r>
              <a:rPr lang="en-US" sz="1600" dirty="0">
                <a:solidFill>
                  <a:srgbClr val="F8A28B"/>
                </a:solidFill>
              </a:rPr>
              <a:t>libs, run-time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Examples</a:t>
            </a:r>
            <a:r>
              <a:rPr lang="en-US" sz="1600" dirty="0" smtClean="0">
                <a:solidFill>
                  <a:srgbClr val="81C8BD"/>
                </a:solidFill>
              </a:rPr>
              <a:t>: </a:t>
            </a:r>
            <a:endParaRPr lang="en-US" sz="1600" dirty="0">
              <a:solidFill>
                <a:srgbClr val="81C8BD"/>
              </a:solidFill>
            </a:endParaRPr>
          </a:p>
          <a:p>
            <a:pPr>
              <a:spcBef>
                <a:spcPts val="300"/>
              </a:spcBef>
            </a:pPr>
            <a:r>
              <a:rPr lang="en-US" sz="1600" dirty="0" smtClean="0">
                <a:solidFill>
                  <a:srgbClr val="81C8BD"/>
                </a:solidFill>
              </a:rPr>
              <a:t>Mismatch between NASM </a:t>
            </a:r>
            <a:r>
              <a:rPr lang="en-US" sz="1600" dirty="0">
                <a:solidFill>
                  <a:srgbClr val="81C8BD"/>
                </a:solidFill>
              </a:rPr>
              <a:t>assembler </a:t>
            </a:r>
            <a:r>
              <a:rPr lang="en-US" sz="1600" dirty="0" smtClean="0">
                <a:solidFill>
                  <a:srgbClr val="81C8BD"/>
                </a:solidFill>
              </a:rPr>
              <a:t>and linker prevented 64-bit source </a:t>
            </a:r>
            <a:r>
              <a:rPr lang="en-US" sz="1600" dirty="0">
                <a:solidFill>
                  <a:srgbClr val="81C8BD"/>
                </a:solidFill>
              </a:rPr>
              <a:t>code from displaying in </a:t>
            </a:r>
            <a:r>
              <a:rPr lang="en-US" sz="1600" dirty="0" err="1">
                <a:solidFill>
                  <a:srgbClr val="81C8BD"/>
                </a:solidFill>
              </a:rPr>
              <a:t>gdb</a:t>
            </a:r>
            <a:r>
              <a:rPr lang="en-US" sz="1600" dirty="0">
                <a:solidFill>
                  <a:srgbClr val="81C8BD"/>
                </a:solidFill>
              </a:rPr>
              <a:t> (GNU Debugger</a:t>
            </a:r>
            <a:r>
              <a:rPr lang="en-US" sz="1600" dirty="0" smtClean="0">
                <a:solidFill>
                  <a:srgbClr val="81C8BD"/>
                </a:solidFill>
              </a:rPr>
              <a:t>)</a:t>
            </a:r>
          </a:p>
          <a:p>
            <a:pPr>
              <a:spcBef>
                <a:spcPts val="300"/>
              </a:spcBef>
            </a:pPr>
            <a:r>
              <a:rPr lang="en-US" sz="1600" dirty="0" smtClean="0">
                <a:solidFill>
                  <a:srgbClr val="81C8BD"/>
                </a:solidFill>
              </a:rPr>
              <a:t>Assembly instruction to move </a:t>
            </a:r>
            <a:r>
              <a:rPr lang="en-US" sz="1600" dirty="0">
                <a:solidFill>
                  <a:srgbClr val="81C8BD"/>
                </a:solidFill>
              </a:rPr>
              <a:t>1 to </a:t>
            </a:r>
            <a:r>
              <a:rPr lang="en-US" sz="1600" dirty="0" err="1">
                <a:solidFill>
                  <a:srgbClr val="81C8BD"/>
                </a:solidFill>
              </a:rPr>
              <a:t>rax</a:t>
            </a:r>
            <a:r>
              <a:rPr lang="en-US" sz="1600" dirty="0">
                <a:solidFill>
                  <a:srgbClr val="81C8BD"/>
                </a:solidFill>
              </a:rPr>
              <a:t> 64-bit register ( </a:t>
            </a:r>
            <a:r>
              <a:rPr lang="en-US" sz="1600" dirty="0" err="1">
                <a:solidFill>
                  <a:srgbClr val="81C8BD"/>
                </a:solidFill>
              </a:rPr>
              <a:t>mov</a:t>
            </a:r>
            <a:r>
              <a:rPr lang="en-US" sz="1600" dirty="0">
                <a:solidFill>
                  <a:srgbClr val="81C8BD"/>
                </a:solidFill>
              </a:rPr>
              <a:t> </a:t>
            </a:r>
            <a:r>
              <a:rPr lang="en-US" sz="1600" dirty="0" err="1">
                <a:solidFill>
                  <a:srgbClr val="81C8BD"/>
                </a:solidFill>
              </a:rPr>
              <a:t>rax</a:t>
            </a:r>
            <a:r>
              <a:rPr lang="en-US" sz="1600" dirty="0">
                <a:solidFill>
                  <a:srgbClr val="81C8BD"/>
                </a:solidFill>
              </a:rPr>
              <a:t>, 1 </a:t>
            </a:r>
            <a:r>
              <a:rPr lang="en-US" sz="1600" dirty="0" smtClean="0">
                <a:solidFill>
                  <a:srgbClr val="81C8BD"/>
                </a:solidFill>
              </a:rPr>
              <a:t>).  Assembler inserts </a:t>
            </a:r>
            <a:r>
              <a:rPr lang="en-US" sz="1600" dirty="0">
                <a:solidFill>
                  <a:srgbClr val="81C8BD"/>
                </a:solidFill>
              </a:rPr>
              <a:t>instruction to move 1 to </a:t>
            </a:r>
            <a:r>
              <a:rPr lang="en-US" sz="1600" dirty="0" err="1" smtClean="0">
                <a:solidFill>
                  <a:srgbClr val="81C8BD"/>
                </a:solidFill>
              </a:rPr>
              <a:t>eax</a:t>
            </a:r>
            <a:r>
              <a:rPr lang="en-US" sz="1600" dirty="0" smtClean="0">
                <a:solidFill>
                  <a:srgbClr val="81C8BD"/>
                </a:solidFill>
              </a:rPr>
              <a:t> </a:t>
            </a:r>
            <a:r>
              <a:rPr lang="en-US" sz="1600" dirty="0">
                <a:solidFill>
                  <a:srgbClr val="81C8BD"/>
                </a:solidFill>
              </a:rPr>
              <a:t>32-bit </a:t>
            </a:r>
            <a:r>
              <a:rPr lang="en-US" sz="1600" dirty="0" smtClean="0">
                <a:solidFill>
                  <a:srgbClr val="81C8BD"/>
                </a:solidFill>
              </a:rPr>
              <a:t>register: the lower </a:t>
            </a:r>
            <a:r>
              <a:rPr lang="en-US" sz="1600" dirty="0">
                <a:solidFill>
                  <a:srgbClr val="81C8BD"/>
                </a:solidFill>
              </a:rPr>
              <a:t>half of </a:t>
            </a:r>
            <a:r>
              <a:rPr lang="en-US" sz="1600" dirty="0" err="1" smtClean="0">
                <a:solidFill>
                  <a:srgbClr val="81C8BD"/>
                </a:solidFill>
              </a:rPr>
              <a:t>rax</a:t>
            </a:r>
            <a:endParaRPr lang="en-US" sz="1600" dirty="0" smtClean="0">
              <a:solidFill>
                <a:srgbClr val="81C8BD"/>
              </a:solidFill>
            </a:endParaRPr>
          </a:p>
          <a:p>
            <a:pPr>
              <a:spcBef>
                <a:spcPts val="300"/>
              </a:spcBef>
            </a:pPr>
            <a:r>
              <a:rPr lang="en-US" sz="1600" dirty="0" smtClean="0">
                <a:solidFill>
                  <a:srgbClr val="81C8BD"/>
                </a:solidFill>
              </a:rPr>
              <a:t>Processors </a:t>
            </a:r>
            <a:r>
              <a:rPr lang="en-US" sz="1600" dirty="0">
                <a:solidFill>
                  <a:srgbClr val="81C8BD"/>
                </a:solidFill>
              </a:rPr>
              <a:t>have bugs. OSes code around </a:t>
            </a:r>
            <a:r>
              <a:rPr lang="en-US" sz="1600" dirty="0" smtClean="0">
                <a:solidFill>
                  <a:srgbClr val="81C8BD"/>
                </a:solidFill>
              </a:rPr>
              <a:t>them (Pentium FDIV, Meltdown, </a:t>
            </a:r>
            <a:r>
              <a:rPr lang="en-US" sz="1600" dirty="0" err="1" smtClean="0">
                <a:solidFill>
                  <a:srgbClr val="81C8BD"/>
                </a:solidFill>
              </a:rPr>
              <a:t>Spectre</a:t>
            </a:r>
            <a:r>
              <a:rPr lang="en-US" sz="1600" dirty="0" smtClean="0">
                <a:solidFill>
                  <a:srgbClr val="81C8BD"/>
                </a:solidFill>
              </a:rPr>
              <a:t>, </a:t>
            </a:r>
            <a:r>
              <a:rPr lang="en-US" sz="1600" dirty="0" err="1" smtClean="0">
                <a:solidFill>
                  <a:srgbClr val="81C8BD"/>
                </a:solidFill>
              </a:rPr>
              <a:t>Zenbleed</a:t>
            </a:r>
            <a:r>
              <a:rPr lang="en-US" sz="1600" dirty="0">
                <a:solidFill>
                  <a:srgbClr val="81C8BD"/>
                </a:solidFill>
              </a:rPr>
              <a:t>, Speculative Store </a:t>
            </a:r>
            <a:r>
              <a:rPr lang="en-US" sz="1600" dirty="0" smtClean="0">
                <a:solidFill>
                  <a:srgbClr val="81C8BD"/>
                </a:solidFill>
              </a:rPr>
              <a:t>Bypass)</a:t>
            </a:r>
            <a:endParaRPr lang="en-US" sz="1600" dirty="0">
              <a:solidFill>
                <a:srgbClr val="81C8BD"/>
              </a:solidFill>
            </a:endParaRP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Bugs, vulnerabilities in libraries that you </a:t>
            </a:r>
            <a:r>
              <a:rPr lang="en-US" sz="1600" dirty="0" smtClean="0">
                <a:solidFill>
                  <a:srgbClr val="F8A28B"/>
                </a:solidFill>
              </a:rPr>
              <a:t>acquire</a:t>
            </a:r>
            <a:r>
              <a:rPr lang="en-US" sz="1600" dirty="0">
                <a:solidFill>
                  <a:srgbClr val="F8A28B"/>
                </a:solidFill>
              </a:rPr>
              <a:t>;</a:t>
            </a:r>
            <a:r>
              <a:rPr lang="en-US" sz="1600" dirty="0" smtClean="0">
                <a:solidFill>
                  <a:srgbClr val="F8A28B"/>
                </a:solidFill>
              </a:rPr>
              <a:t> </a:t>
            </a:r>
            <a:r>
              <a:rPr lang="en-US" sz="1600" dirty="0">
                <a:solidFill>
                  <a:srgbClr val="F8A28B"/>
                </a:solidFill>
              </a:rPr>
              <a:t>and </a:t>
            </a:r>
            <a:r>
              <a:rPr lang="en-US" sz="1600" dirty="0" smtClean="0">
                <a:solidFill>
                  <a:srgbClr val="F8A28B"/>
                </a:solidFill>
              </a:rPr>
              <a:t>in Frameworks</a:t>
            </a:r>
            <a:endParaRPr lang="en-US" sz="1600" dirty="0">
              <a:solidFill>
                <a:srgbClr val="F8A28B"/>
              </a:solidFill>
            </a:endParaRP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a:r>
            <a:r>
              <a:rPr lang="en-US" sz="1600" dirty="0">
                <a:solidFill>
                  <a:srgbClr val="81C8BD"/>
                </a:solidFill>
              </a:rPr>
              <a:t>Log4j, VM2 </a:t>
            </a:r>
            <a:r>
              <a:rPr lang="en-US" sz="1600" dirty="0" err="1" smtClean="0">
                <a:solidFill>
                  <a:srgbClr val="81C8BD"/>
                </a:solidFill>
              </a:rPr>
              <a:t>NodeJS</a:t>
            </a:r>
            <a:r>
              <a:rPr lang="en-US" sz="1600" dirty="0" smtClean="0">
                <a:solidFill>
                  <a:srgbClr val="81C8BD"/>
                </a:solidFill>
              </a:rPr>
              <a:t> JavaScript sandbox library</a:t>
            </a:r>
            <a:endParaRPr lang="en-US" sz="1600" dirty="0">
              <a:solidFill>
                <a:srgbClr val="81C8BD"/>
              </a:solidFill>
            </a:endParaRP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Intentional </a:t>
            </a:r>
            <a:r>
              <a:rPr lang="en-US" sz="1600" dirty="0" smtClean="0">
                <a:solidFill>
                  <a:srgbClr val="F8A28B"/>
                </a:solidFill>
              </a:rPr>
              <a:t>or </a:t>
            </a:r>
            <a:r>
              <a:rPr lang="en-US" sz="1600" dirty="0">
                <a:solidFill>
                  <a:srgbClr val="F8A28B"/>
                </a:solidFill>
              </a:rPr>
              <a:t>Malicious changes by... ... </a:t>
            </a:r>
            <a:r>
              <a:rPr lang="en-US" sz="1600" dirty="0" smtClean="0">
                <a:solidFill>
                  <a:srgbClr val="F8A28B"/>
                </a:solidFill>
              </a:rPr>
              <a:t>Someone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a:solidFill>
                  <a:srgbClr val="81C8BD"/>
                </a:solidFill>
              </a:rPr>
              <a:t>: </a:t>
            </a:r>
            <a:r>
              <a:rPr lang="en-US" sz="1600" dirty="0" smtClean="0">
                <a:solidFill>
                  <a:srgbClr val="81C8BD"/>
                </a:solidFill>
              </a:rPr>
              <a:t> </a:t>
            </a:r>
            <a:r>
              <a:rPr lang="en-US" sz="1600" dirty="0" err="1" smtClean="0">
                <a:solidFill>
                  <a:srgbClr val="81C8BD"/>
                </a:solidFill>
              </a:rPr>
              <a:t>SolarWinds</a:t>
            </a:r>
            <a:r>
              <a:rPr lang="en-US" sz="1600" dirty="0" smtClean="0">
                <a:solidFill>
                  <a:srgbClr val="81C8BD"/>
                </a:solidFill>
              </a:rPr>
              <a:t> breach</a:t>
            </a:r>
            <a:endParaRPr lang="en-US" sz="1600" dirty="0">
              <a:solidFill>
                <a:srgbClr val="81C8BD"/>
              </a:solidFill>
            </a:endParaRPr>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53</a:t>
            </a:fld>
            <a:endParaRPr lang="en-US"/>
          </a:p>
        </p:txBody>
      </p:sp>
    </p:spTree>
    <p:extLst>
      <p:ext uri="{BB962C8B-B14F-4D97-AF65-F5344CB8AC3E}">
        <p14:creationId xmlns:p14="http://schemas.microsoft.com/office/powerpoint/2010/main" val="6257700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Recommendations </a:t>
            </a:r>
            <a:r>
              <a:rPr lang="en-US" dirty="0" smtClean="0">
                <a:solidFill>
                  <a:srgbClr val="ECDA2D"/>
                </a:solidFill>
                <a:latin typeface="Bahnschrift SemiBold SemiConden" panose="020B0502040204020203" pitchFamily="34" charset="0"/>
              </a:rPr>
              <a:t>from Observations in Vulnerability Databases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666616"/>
          </a:xfrm>
        </p:spPr>
        <p:txBody>
          <a:bodyPr>
            <a:normAutofit fontScale="55000" lnSpcReduction="20000"/>
          </a:bodyPr>
          <a:lstStyle/>
          <a:p>
            <a:pPr>
              <a:spcBef>
                <a:spcPts val="600"/>
              </a:spcBef>
            </a:pPr>
            <a:r>
              <a:rPr lang="en-US" dirty="0" smtClean="0">
                <a:solidFill>
                  <a:srgbClr val="F8A28B"/>
                </a:solidFill>
              </a:rPr>
              <a:t>I </a:t>
            </a:r>
            <a:r>
              <a:rPr lang="en-US" dirty="0">
                <a:solidFill>
                  <a:srgbClr val="F8A28B"/>
                </a:solidFill>
              </a:rPr>
              <a:t>Recommend good input validation, and edge case consideration during CODING and </a:t>
            </a:r>
            <a:r>
              <a:rPr lang="en-US" dirty="0" smtClean="0">
                <a:solidFill>
                  <a:srgbClr val="F8A28B"/>
                </a:solidFill>
              </a:rPr>
              <a:t>testing</a:t>
            </a:r>
          </a:p>
          <a:p>
            <a:pPr>
              <a:spcBef>
                <a:spcPts val="600"/>
              </a:spcBef>
            </a:pPr>
            <a:r>
              <a:rPr lang="en-US" dirty="0" smtClean="0">
                <a:solidFill>
                  <a:srgbClr val="F8A28B"/>
                </a:solidFill>
              </a:rPr>
              <a:t>Code </a:t>
            </a:r>
            <a:r>
              <a:rPr lang="en-US" dirty="0">
                <a:solidFill>
                  <a:srgbClr val="F8A28B"/>
                </a:solidFill>
              </a:rPr>
              <a:t>and test for </a:t>
            </a:r>
            <a:r>
              <a:rPr lang="en-US" dirty="0" smtClean="0">
                <a:solidFill>
                  <a:srgbClr val="F8A28B"/>
                </a:solidFill>
              </a:rPr>
              <a:t>7 </a:t>
            </a:r>
            <a:r>
              <a:rPr lang="en-US" dirty="0">
                <a:solidFill>
                  <a:srgbClr val="F8A28B"/>
                </a:solidFill>
              </a:rPr>
              <a:t>edge cases: </a:t>
            </a:r>
          </a:p>
          <a:p>
            <a:pPr lvl="1">
              <a:spcBef>
                <a:spcPts val="600"/>
              </a:spcBef>
            </a:pPr>
            <a:r>
              <a:rPr lang="en-US" dirty="0" smtClean="0">
                <a:solidFill>
                  <a:srgbClr val="81C8BD"/>
                </a:solidFill>
              </a:rPr>
              <a:t>Exact/max </a:t>
            </a:r>
            <a:r>
              <a:rPr lang="en-US" dirty="0">
                <a:solidFill>
                  <a:srgbClr val="81C8BD"/>
                </a:solidFill>
              </a:rPr>
              <a:t>value (e.g. 25 characters in 25 length field)</a:t>
            </a:r>
          </a:p>
          <a:p>
            <a:pPr lvl="1">
              <a:spcBef>
                <a:spcPts val="600"/>
              </a:spcBef>
            </a:pPr>
            <a:r>
              <a:rPr lang="en-US" dirty="0" smtClean="0">
                <a:solidFill>
                  <a:srgbClr val="81C8BD"/>
                </a:solidFill>
              </a:rPr>
              <a:t>Zero </a:t>
            </a:r>
            <a:r>
              <a:rPr lang="en-US" dirty="0">
                <a:solidFill>
                  <a:srgbClr val="81C8BD"/>
                </a:solidFill>
              </a:rPr>
              <a:t>length entry</a:t>
            </a:r>
          </a:p>
          <a:p>
            <a:pPr lvl="1">
              <a:spcBef>
                <a:spcPts val="600"/>
              </a:spcBef>
            </a:pPr>
            <a:r>
              <a:rPr lang="en-US" dirty="0" smtClean="0">
                <a:solidFill>
                  <a:srgbClr val="81C8BD"/>
                </a:solidFill>
              </a:rPr>
              <a:t>One </a:t>
            </a:r>
            <a:r>
              <a:rPr lang="en-US" dirty="0">
                <a:solidFill>
                  <a:srgbClr val="81C8BD"/>
                </a:solidFill>
              </a:rPr>
              <a:t>character</a:t>
            </a:r>
          </a:p>
          <a:p>
            <a:pPr lvl="1">
              <a:spcBef>
                <a:spcPts val="600"/>
              </a:spcBef>
            </a:pPr>
            <a:r>
              <a:rPr lang="en-US" dirty="0" smtClean="0">
                <a:solidFill>
                  <a:srgbClr val="81C8BD"/>
                </a:solidFill>
              </a:rPr>
              <a:t>Length </a:t>
            </a:r>
            <a:r>
              <a:rPr lang="en-US" dirty="0">
                <a:solidFill>
                  <a:srgbClr val="81C8BD"/>
                </a:solidFill>
              </a:rPr>
              <a:t>+/- 1</a:t>
            </a:r>
          </a:p>
          <a:p>
            <a:pPr lvl="1">
              <a:spcBef>
                <a:spcPts val="600"/>
              </a:spcBef>
            </a:pPr>
            <a:r>
              <a:rPr lang="en-US" dirty="0" smtClean="0">
                <a:solidFill>
                  <a:srgbClr val="81C8BD"/>
                </a:solidFill>
              </a:rPr>
              <a:t>and </a:t>
            </a:r>
            <a:r>
              <a:rPr lang="en-US" dirty="0">
                <a:solidFill>
                  <a:srgbClr val="81C8BD"/>
                </a:solidFill>
              </a:rPr>
              <a:t>Length +/- 2</a:t>
            </a:r>
          </a:p>
          <a:p>
            <a:pPr>
              <a:spcBef>
                <a:spcPts val="600"/>
              </a:spcBef>
            </a:pPr>
            <a:r>
              <a:rPr lang="en-US" dirty="0">
                <a:solidFill>
                  <a:srgbClr val="F8A28B"/>
                </a:solidFill>
              </a:rPr>
              <a:t>During application design and program design, identify the </a:t>
            </a:r>
            <a:r>
              <a:rPr lang="en-US" dirty="0" smtClean="0">
                <a:solidFill>
                  <a:srgbClr val="F8A28B"/>
                </a:solidFill>
              </a:rPr>
              <a:t>size/range </a:t>
            </a:r>
            <a:r>
              <a:rPr lang="en-US" dirty="0">
                <a:solidFill>
                  <a:srgbClr val="F8A28B"/>
                </a:solidFill>
              </a:rPr>
              <a:t>limits of variables</a:t>
            </a:r>
          </a:p>
          <a:p>
            <a:pPr>
              <a:spcBef>
                <a:spcPts val="600"/>
              </a:spcBef>
            </a:pPr>
            <a:r>
              <a:rPr lang="en-US" dirty="0">
                <a:solidFill>
                  <a:srgbClr val="F8A28B"/>
                </a:solidFill>
              </a:rPr>
              <a:t>For functions/subroutines, add comments to indicate the size/range constraints of variables</a:t>
            </a:r>
          </a:p>
          <a:p>
            <a:pPr>
              <a:spcBef>
                <a:spcPts val="600"/>
              </a:spcBef>
            </a:pPr>
            <a:r>
              <a:rPr lang="en-US" dirty="0" smtClean="0">
                <a:solidFill>
                  <a:srgbClr val="00B050"/>
                </a:solidFill>
              </a:rPr>
              <a:t>Until a developer </a:t>
            </a:r>
            <a:r>
              <a:rPr lang="en-US" dirty="0">
                <a:solidFill>
                  <a:srgbClr val="00B050"/>
                </a:solidFill>
              </a:rPr>
              <a:t>is </a:t>
            </a:r>
            <a:r>
              <a:rPr lang="en-US" b="1" u="sng" dirty="0">
                <a:solidFill>
                  <a:srgbClr val="00B050"/>
                </a:solidFill>
              </a:rPr>
              <a:t>extremely</a:t>
            </a:r>
            <a:r>
              <a:rPr lang="en-US" dirty="0">
                <a:solidFill>
                  <a:srgbClr val="00B050"/>
                </a:solidFill>
              </a:rPr>
              <a:t> familiar </a:t>
            </a:r>
            <a:r>
              <a:rPr lang="en-US" dirty="0">
                <a:solidFill>
                  <a:srgbClr val="F8A28B"/>
                </a:solidFill>
              </a:rPr>
              <a:t>with </a:t>
            </a:r>
            <a:r>
              <a:rPr lang="en-US" dirty="0" smtClean="0">
                <a:solidFill>
                  <a:srgbClr val="F8A28B"/>
                </a:solidFill>
              </a:rPr>
              <a:t>a language</a:t>
            </a:r>
            <a:r>
              <a:rPr lang="en-US" dirty="0">
                <a:solidFill>
                  <a:srgbClr val="F8A28B"/>
                </a:solidFill>
              </a:rPr>
              <a:t>, </a:t>
            </a:r>
            <a:r>
              <a:rPr lang="en-US" dirty="0">
                <a:solidFill>
                  <a:srgbClr val="00B050"/>
                </a:solidFill>
              </a:rPr>
              <a:t>test every logic </a:t>
            </a:r>
            <a:r>
              <a:rPr lang="en-US" dirty="0" smtClean="0">
                <a:solidFill>
                  <a:srgbClr val="00B050"/>
                </a:solidFill>
              </a:rPr>
              <a:t>branch</a:t>
            </a:r>
            <a:endParaRPr lang="en-US" dirty="0">
              <a:solidFill>
                <a:srgbClr val="00B050"/>
              </a:solidFill>
            </a:endParaRPr>
          </a:p>
          <a:p>
            <a:pPr>
              <a:spcBef>
                <a:spcPts val="600"/>
              </a:spcBef>
            </a:pPr>
            <a:r>
              <a:rPr lang="en-US" dirty="0" smtClean="0">
                <a:solidFill>
                  <a:srgbClr val="F8A28B"/>
                </a:solidFill>
              </a:rPr>
              <a:t>Languages </a:t>
            </a:r>
            <a:r>
              <a:rPr lang="en-US" dirty="0">
                <a:solidFill>
                  <a:srgbClr val="F8A28B"/>
                </a:solidFill>
              </a:rPr>
              <a:t>evolve. </a:t>
            </a:r>
            <a:r>
              <a:rPr lang="en-US" dirty="0" smtClean="0">
                <a:solidFill>
                  <a:srgbClr val="F8A28B"/>
                </a:solidFill>
              </a:rPr>
              <a:t>Changes in Statements/Keywords </a:t>
            </a:r>
            <a:r>
              <a:rPr lang="en-US" dirty="0">
                <a:solidFill>
                  <a:srgbClr val="F8A28B"/>
                </a:solidFill>
              </a:rPr>
              <a:t>can break </a:t>
            </a:r>
            <a:r>
              <a:rPr lang="en-US" dirty="0" smtClean="0">
                <a:solidFill>
                  <a:srgbClr val="F8A28B"/>
                </a:solidFill>
              </a:rPr>
              <a:t>a program </a:t>
            </a:r>
            <a:r>
              <a:rPr lang="en-US" dirty="0">
                <a:solidFill>
                  <a:srgbClr val="F8A28B"/>
                </a:solidFill>
              </a:rPr>
              <a:t>in the </a:t>
            </a:r>
            <a:r>
              <a:rPr lang="en-US" dirty="0" smtClean="0">
                <a:solidFill>
                  <a:srgbClr val="F8A28B"/>
                </a:solidFill>
              </a:rPr>
              <a:t>future.  Review language release notes</a:t>
            </a:r>
          </a:p>
          <a:p>
            <a:pPr lvl="1">
              <a:spcBef>
                <a:spcPts val="600"/>
              </a:spcBef>
            </a:pPr>
            <a:r>
              <a:rPr lang="en-US" dirty="0" smtClean="0">
                <a:solidFill>
                  <a:srgbClr val="81C8BD"/>
                </a:solidFill>
              </a:rPr>
              <a:t>Watch </a:t>
            </a:r>
            <a:r>
              <a:rPr lang="en-US" dirty="0">
                <a:solidFill>
                  <a:srgbClr val="81C8BD"/>
                </a:solidFill>
              </a:rPr>
              <a:t>out for: Use of current </a:t>
            </a:r>
            <a:r>
              <a:rPr lang="en-US" dirty="0" smtClean="0">
                <a:solidFill>
                  <a:srgbClr val="81C8BD"/>
                </a:solidFill>
              </a:rPr>
              <a:t>keywords/functions, </a:t>
            </a:r>
            <a:r>
              <a:rPr lang="en-US" dirty="0">
                <a:solidFill>
                  <a:srgbClr val="81C8BD"/>
                </a:solidFill>
              </a:rPr>
              <a:t>Future </a:t>
            </a:r>
            <a:r>
              <a:rPr lang="en-US" dirty="0" smtClean="0">
                <a:solidFill>
                  <a:srgbClr val="81C8BD"/>
                </a:solidFill>
              </a:rPr>
              <a:t>keywords</a:t>
            </a:r>
            <a:endParaRPr lang="en-US" dirty="0">
              <a:solidFill>
                <a:srgbClr val="81C8BD"/>
              </a:solidFill>
            </a:endParaRPr>
          </a:p>
          <a:p>
            <a:pPr>
              <a:spcBef>
                <a:spcPts val="600"/>
              </a:spcBef>
            </a:pPr>
            <a:r>
              <a:rPr lang="en-US" dirty="0">
                <a:solidFill>
                  <a:srgbClr val="F8A28B"/>
                </a:solidFill>
              </a:rPr>
              <a:t>Frameworks can introduce </a:t>
            </a:r>
            <a:r>
              <a:rPr lang="en-US" dirty="0" smtClean="0">
                <a:solidFill>
                  <a:srgbClr val="F8A28B"/>
                </a:solidFill>
              </a:rPr>
              <a:t>vulnerabilities. IDEs can change/break an interpreted program’s behavior</a:t>
            </a:r>
            <a:endParaRPr lang="en-US" dirty="0">
              <a:solidFill>
                <a:srgbClr val="F8A28B"/>
              </a:solidFill>
            </a:endParaRPr>
          </a:p>
          <a:p>
            <a:pPr>
              <a:spcBef>
                <a:spcPts val="600"/>
              </a:spcBef>
            </a:pPr>
            <a:r>
              <a:rPr lang="en-US" dirty="0" err="1">
                <a:solidFill>
                  <a:srgbClr val="F8A28B"/>
                </a:solidFill>
              </a:rPr>
              <a:t>Valgrind</a:t>
            </a:r>
            <a:r>
              <a:rPr lang="en-US" dirty="0">
                <a:solidFill>
                  <a:srgbClr val="F8A28B"/>
                </a:solidFill>
              </a:rPr>
              <a:t> and profilers are great testing tools</a:t>
            </a:r>
          </a:p>
          <a:p>
            <a:pPr>
              <a:spcBef>
                <a:spcPts val="600"/>
              </a:spcBef>
            </a:pPr>
            <a:r>
              <a:rPr lang="en-US" dirty="0">
                <a:solidFill>
                  <a:srgbClr val="F8A28B"/>
                </a:solidFill>
              </a:rPr>
              <a:t>Become familiar with </a:t>
            </a:r>
            <a:r>
              <a:rPr lang="en-US" dirty="0" smtClean="0">
                <a:solidFill>
                  <a:srgbClr val="F8A28B"/>
                </a:solidFill>
              </a:rPr>
              <a:t>using debuggers</a:t>
            </a:r>
            <a:r>
              <a:rPr lang="en-US" dirty="0">
                <a:solidFill>
                  <a:srgbClr val="F8A28B"/>
                </a:solidFill>
              </a:rPr>
              <a:t>: </a:t>
            </a:r>
            <a:r>
              <a:rPr lang="en-US" dirty="0" err="1" smtClean="0">
                <a:solidFill>
                  <a:srgbClr val="F8A28B"/>
                </a:solidFill>
              </a:rPr>
              <a:t>gdb</a:t>
            </a:r>
            <a:r>
              <a:rPr lang="en-US" dirty="0" smtClean="0">
                <a:solidFill>
                  <a:srgbClr val="F8A28B"/>
                </a:solidFill>
              </a:rPr>
              <a:t> (GNU </a:t>
            </a:r>
            <a:r>
              <a:rPr lang="en-US" dirty="0" err="1" smtClean="0">
                <a:solidFill>
                  <a:srgbClr val="F8A28B"/>
                </a:solidFill>
              </a:rPr>
              <a:t>DeBugger</a:t>
            </a:r>
            <a:r>
              <a:rPr lang="en-US" dirty="0" smtClean="0">
                <a:solidFill>
                  <a:srgbClr val="F8A28B"/>
                </a:solidFill>
              </a:rPr>
              <a:t>),  </a:t>
            </a:r>
            <a:r>
              <a:rPr lang="en-US" dirty="0" err="1">
                <a:solidFill>
                  <a:srgbClr val="F8A28B"/>
                </a:solidFill>
              </a:rPr>
              <a:t>pdb</a:t>
            </a:r>
            <a:r>
              <a:rPr lang="en-US" dirty="0">
                <a:solidFill>
                  <a:srgbClr val="F8A28B"/>
                </a:solidFill>
              </a:rPr>
              <a:t> (Python </a:t>
            </a:r>
            <a:r>
              <a:rPr lang="en-US" dirty="0" err="1" smtClean="0">
                <a:solidFill>
                  <a:srgbClr val="F8A28B"/>
                </a:solidFill>
              </a:rPr>
              <a:t>DeBugger</a:t>
            </a:r>
            <a:r>
              <a:rPr lang="en-US" dirty="0" smtClean="0">
                <a:solidFill>
                  <a:srgbClr val="F8A28B"/>
                </a:solidFill>
              </a:rPr>
              <a:t>), Visual Studio debugger</a:t>
            </a:r>
          </a:p>
          <a:p>
            <a:pPr>
              <a:spcBef>
                <a:spcPts val="600"/>
              </a:spcBef>
            </a:pPr>
            <a:r>
              <a:rPr lang="en-US" dirty="0" smtClean="0">
                <a:solidFill>
                  <a:srgbClr val="F8A28B"/>
                </a:solidFill>
              </a:rPr>
              <a:t>For Linux, AWS reduces </a:t>
            </a:r>
            <a:r>
              <a:rPr lang="en-US" dirty="0">
                <a:solidFill>
                  <a:srgbClr val="F8A28B"/>
                </a:solidFill>
              </a:rPr>
              <a:t>P</a:t>
            </a:r>
            <a:r>
              <a:rPr lang="en-US" dirty="0" smtClean="0">
                <a:solidFill>
                  <a:srgbClr val="F8A28B"/>
                </a:solidFill>
              </a:rPr>
              <a:t>ointer abuse with their </a:t>
            </a:r>
            <a:r>
              <a:rPr lang="en-US" dirty="0" err="1" smtClean="0">
                <a:solidFill>
                  <a:srgbClr val="F8A28B"/>
                </a:solidFill>
              </a:rPr>
              <a:t>Gravaton</a:t>
            </a:r>
            <a:r>
              <a:rPr lang="en-US" dirty="0" smtClean="0">
                <a:solidFill>
                  <a:srgbClr val="F8A28B"/>
                </a:solidFill>
              </a:rPr>
              <a:t> processors. Compilers produce code to protect pointer operations</a:t>
            </a:r>
          </a:p>
          <a:p>
            <a:pPr marL="0" indent="0">
              <a:spcBef>
                <a:spcPts val="600"/>
              </a:spcBef>
              <a:buNone/>
            </a:pPr>
            <a:endParaRPr lang="en-US" dirty="0" smtClean="0">
              <a:solidFill>
                <a:srgbClr val="F8A28B"/>
              </a:solidFill>
            </a:endParaRPr>
          </a:p>
          <a:p>
            <a:pPr marL="0" indent="0">
              <a:spcBef>
                <a:spcPts val="600"/>
              </a:spcBef>
              <a:buNone/>
            </a:pPr>
            <a:r>
              <a:rPr lang="en-US" dirty="0" smtClean="0">
                <a:solidFill>
                  <a:srgbClr val="81C8BD"/>
                </a:solidFill>
              </a:rPr>
              <a:t>From a tough, yet beloved, Systems Analyst lady who </a:t>
            </a:r>
            <a:r>
              <a:rPr lang="en-US" smtClean="0">
                <a:solidFill>
                  <a:srgbClr val="81C8BD"/>
                </a:solidFill>
              </a:rPr>
              <a:t>became </a:t>
            </a:r>
            <a:r>
              <a:rPr lang="en-US">
                <a:solidFill>
                  <a:srgbClr val="81C8BD"/>
                </a:solidFill>
              </a:rPr>
              <a:t>a</a:t>
            </a:r>
            <a:r>
              <a:rPr lang="en-US" smtClean="0">
                <a:solidFill>
                  <a:srgbClr val="81C8BD"/>
                </a:solidFill>
              </a:rPr>
              <a:t> </a:t>
            </a:r>
            <a:r>
              <a:rPr lang="en-US" dirty="0" smtClean="0">
                <a:solidFill>
                  <a:srgbClr val="81C8BD"/>
                </a:solidFill>
              </a:rPr>
              <a:t>Dev Manager and Department Director: </a:t>
            </a:r>
            <a:r>
              <a:rPr lang="en-US" dirty="0" smtClean="0">
                <a:solidFill>
                  <a:srgbClr val="ECDA2D"/>
                </a:solidFill>
              </a:rPr>
              <a:t>I </a:t>
            </a:r>
            <a:r>
              <a:rPr lang="en-US" dirty="0">
                <a:solidFill>
                  <a:srgbClr val="ECDA2D"/>
                </a:solidFill>
              </a:rPr>
              <a:t>should be able to put my BUTT on the keyboard and the program not </a:t>
            </a:r>
            <a:r>
              <a:rPr lang="en-US" dirty="0" smtClean="0">
                <a:solidFill>
                  <a:srgbClr val="ECDA2D"/>
                </a:solidFill>
              </a:rPr>
              <a:t>crash… … …</a:t>
            </a:r>
            <a:endParaRPr lang="en-US" dirty="0">
              <a:solidFill>
                <a:srgbClr val="ECDA2D"/>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536" y="1948243"/>
            <a:ext cx="3048000" cy="202882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54</a:t>
            </a:fld>
            <a:endParaRPr lang="en-US"/>
          </a:p>
        </p:txBody>
      </p:sp>
    </p:spTree>
    <p:extLst>
      <p:ext uri="{BB962C8B-B14F-4D97-AF65-F5344CB8AC3E}">
        <p14:creationId xmlns:p14="http://schemas.microsoft.com/office/powerpoint/2010/main" val="1341430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C</a:t>
            </a:r>
            <a:r>
              <a:rPr lang="en-US" dirty="0" smtClean="0">
                <a:solidFill>
                  <a:srgbClr val="ECDA2D"/>
                </a:solidFill>
                <a:latin typeface="Bahnschrift SemiBold SemiConden" panose="020B0502040204020203" pitchFamily="34" charset="0"/>
              </a:rPr>
              <a:t>ounting things...   Variations in the Ways Languages Process Loops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56232"/>
            <a:ext cx="10515600" cy="4928616"/>
          </a:xfrm>
        </p:spPr>
        <p:txBody>
          <a:bodyPr>
            <a:normAutofit fontScale="85000" lnSpcReduction="20000"/>
          </a:bodyPr>
          <a:lstStyle/>
          <a:p>
            <a:pPr>
              <a:spcBef>
                <a:spcPts val="600"/>
              </a:spcBef>
            </a:pPr>
            <a:endParaRPr lang="en-US" dirty="0" smtClean="0">
              <a:solidFill>
                <a:srgbClr val="F8A28B"/>
              </a:solidFill>
            </a:endParaRPr>
          </a:p>
          <a:p>
            <a:pPr>
              <a:spcBef>
                <a:spcPts val="600"/>
              </a:spcBef>
            </a:pPr>
            <a:endParaRPr lang="en-US" dirty="0">
              <a:solidFill>
                <a:srgbClr val="F8A28B"/>
              </a:solidFill>
            </a:endParaRPr>
          </a:p>
          <a:p>
            <a:pPr>
              <a:spcBef>
                <a:spcPts val="600"/>
              </a:spcBef>
            </a:pPr>
            <a:endParaRPr lang="en-US" dirty="0" smtClean="0">
              <a:solidFill>
                <a:srgbClr val="F8A28B"/>
              </a:solidFill>
            </a:endParaRPr>
          </a:p>
          <a:p>
            <a:pPr>
              <a:spcBef>
                <a:spcPts val="600"/>
              </a:spcBef>
            </a:pPr>
            <a:endParaRPr lang="en-US" dirty="0" smtClean="0">
              <a:solidFill>
                <a:srgbClr val="F8A28B"/>
              </a:solidFill>
            </a:endParaRPr>
          </a:p>
          <a:p>
            <a:pPr marL="0" indent="0">
              <a:spcBef>
                <a:spcPts val="600"/>
              </a:spcBef>
              <a:buNone/>
            </a:pPr>
            <a:r>
              <a:rPr lang="en-US" sz="1600" dirty="0" smtClean="0">
                <a:solidFill>
                  <a:srgbClr val="F8A28B"/>
                </a:solidFill>
              </a:rPr>
              <a:t>C,  C++,  C#,  Java,  JavaScript,  Go,  PHP</a:t>
            </a:r>
          </a:p>
          <a:p>
            <a:pPr marL="0" indent="0">
              <a:spcBef>
                <a:spcPts val="600"/>
              </a:spcBef>
              <a:buNone/>
            </a:pPr>
            <a:r>
              <a:rPr lang="en-US" sz="1600" dirty="0">
                <a:solidFill>
                  <a:srgbClr val="ECDA2D"/>
                </a:solidFill>
              </a:rPr>
              <a:t>f</a:t>
            </a:r>
            <a:r>
              <a:rPr lang="en-US" sz="1600" dirty="0" smtClean="0">
                <a:solidFill>
                  <a:srgbClr val="ECDA2D"/>
                </a:solidFill>
              </a:rPr>
              <a:t>or (x = 1; x &lt; 11; x++)   print the number ;    // counts to 10      D.J. prefers  to use   x &lt;= 10   but this can generate more Assembly instructions</a:t>
            </a:r>
          </a:p>
          <a:p>
            <a:pPr marL="0" indent="0">
              <a:spcBef>
                <a:spcPts val="600"/>
              </a:spcBef>
              <a:buNone/>
            </a:pPr>
            <a:r>
              <a:rPr lang="en-US" sz="1600" dirty="0" smtClean="0">
                <a:solidFill>
                  <a:srgbClr val="F8A28B"/>
                </a:solidFill>
              </a:rPr>
              <a:t>Python</a:t>
            </a:r>
          </a:p>
          <a:p>
            <a:pPr marL="0" indent="0">
              <a:spcBef>
                <a:spcPts val="600"/>
              </a:spcBef>
              <a:buNone/>
            </a:pPr>
            <a:r>
              <a:rPr lang="en-US" sz="1600" dirty="0">
                <a:solidFill>
                  <a:srgbClr val="ECDA2D"/>
                </a:solidFill>
              </a:rPr>
              <a:t>f</a:t>
            </a:r>
            <a:r>
              <a:rPr lang="en-US" sz="1600" dirty="0" smtClean="0">
                <a:solidFill>
                  <a:srgbClr val="ECDA2D"/>
                </a:solidFill>
              </a:rPr>
              <a:t>or x in range (1, 10): 		            #  counts to </a:t>
            </a:r>
            <a:r>
              <a:rPr lang="en-US" sz="1600" dirty="0" smtClean="0">
                <a:solidFill>
                  <a:srgbClr val="C00000"/>
                </a:solidFill>
              </a:rPr>
              <a:t>9</a:t>
            </a:r>
            <a:endParaRPr lang="en-US" sz="1600" dirty="0">
              <a:solidFill>
                <a:srgbClr val="C00000"/>
              </a:solidFill>
            </a:endParaRPr>
          </a:p>
          <a:p>
            <a:pPr marL="0" indent="0">
              <a:spcBef>
                <a:spcPts val="600"/>
              </a:spcBef>
              <a:buNone/>
            </a:pPr>
            <a:r>
              <a:rPr lang="en-US" sz="1600" dirty="0" smtClean="0">
                <a:solidFill>
                  <a:srgbClr val="F8A28B"/>
                </a:solidFill>
              </a:rPr>
              <a:t>Ruby</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print the number ; end            #  counts to 10</a:t>
            </a:r>
          </a:p>
          <a:p>
            <a:pPr marL="0" indent="0">
              <a:spcBef>
                <a:spcPts val="600"/>
              </a:spcBef>
              <a:buNone/>
            </a:pPr>
            <a:r>
              <a:rPr lang="en-US" sz="1600" dirty="0" smtClean="0">
                <a:solidFill>
                  <a:srgbClr val="ECDA2D"/>
                </a:solidFill>
              </a:rPr>
              <a:t>for </a:t>
            </a:r>
            <a:r>
              <a:rPr lang="en-US" sz="1600" dirty="0">
                <a:solidFill>
                  <a:srgbClr val="ECDA2D"/>
                </a:solidFill>
              </a:rPr>
              <a:t>x in 1 </a:t>
            </a:r>
            <a:r>
              <a:rPr lang="en-US" sz="1600" b="1" dirty="0" smtClean="0"/>
              <a:t>…</a:t>
            </a:r>
            <a:r>
              <a:rPr lang="en-US" sz="1600" dirty="0" smtClean="0">
                <a:solidFill>
                  <a:srgbClr val="ECDA2D"/>
                </a:solidFill>
              </a:rPr>
              <a:t> </a:t>
            </a:r>
            <a:r>
              <a:rPr lang="en-US" sz="1600" dirty="0">
                <a:solidFill>
                  <a:srgbClr val="ECDA2D"/>
                </a:solidFill>
              </a:rPr>
              <a:t>10; print the number ; end </a:t>
            </a:r>
            <a:r>
              <a:rPr lang="en-US" sz="1600" dirty="0" smtClean="0">
                <a:solidFill>
                  <a:srgbClr val="ECDA2D"/>
                </a:solidFill>
              </a:rPr>
              <a:t>           #  counts </a:t>
            </a:r>
            <a:r>
              <a:rPr lang="en-US" sz="1600" dirty="0">
                <a:solidFill>
                  <a:srgbClr val="ECDA2D"/>
                </a:solidFill>
              </a:rPr>
              <a:t>to </a:t>
            </a:r>
            <a:r>
              <a:rPr lang="en-US" sz="1600" dirty="0" smtClean="0">
                <a:solidFill>
                  <a:srgbClr val="ECDA2D"/>
                </a:solidFill>
              </a:rPr>
              <a:t>9</a:t>
            </a:r>
          </a:p>
          <a:p>
            <a:pPr marL="0" indent="0">
              <a:spcBef>
                <a:spcPts val="600"/>
              </a:spcBef>
              <a:buNone/>
            </a:pPr>
            <a:r>
              <a:rPr lang="en-US" sz="1600" dirty="0" err="1" smtClean="0">
                <a:solidFill>
                  <a:srgbClr val="F8A28B"/>
                </a:solidFill>
              </a:rPr>
              <a:t>Kotlin</a:t>
            </a:r>
            <a:endParaRPr lang="en-US" sz="1600" dirty="0" smtClean="0">
              <a:solidFill>
                <a:srgbClr val="F8A28B"/>
              </a:solidFill>
            </a:endParaRP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a:solidFill>
                  <a:schemeClr val="accent2">
                    <a:lumMod val="75000"/>
                  </a:schemeClr>
                </a:solidFill>
              </a:rPr>
              <a:t>..</a:t>
            </a:r>
            <a:r>
              <a:rPr lang="en-US" sz="1600" dirty="0">
                <a:solidFill>
                  <a:srgbClr val="ECDA2D"/>
                </a:solidFill>
              </a:rPr>
              <a:t> </a:t>
            </a:r>
            <a:r>
              <a:rPr lang="en-US" sz="1600" dirty="0" smtClean="0">
                <a:solidFill>
                  <a:srgbClr val="ECDA2D"/>
                </a:solidFill>
              </a:rPr>
              <a:t>10)  </a:t>
            </a:r>
            <a:r>
              <a:rPr lang="en-US" sz="1600" dirty="0">
                <a:solidFill>
                  <a:srgbClr val="ECDA2D"/>
                </a:solidFill>
              </a:rPr>
              <a:t>print the number </a:t>
            </a:r>
            <a:r>
              <a:rPr lang="en-US" sz="1600" dirty="0" smtClean="0">
                <a:solidFill>
                  <a:srgbClr val="ECDA2D"/>
                </a:solidFill>
              </a:rPr>
              <a:t>                    // counts </a:t>
            </a:r>
            <a:r>
              <a:rPr lang="en-US" sz="1600" dirty="0">
                <a:solidFill>
                  <a:srgbClr val="ECDA2D"/>
                </a:solidFill>
              </a:rPr>
              <a:t>to 10</a:t>
            </a:r>
          </a:p>
          <a:p>
            <a:pPr marL="0" indent="0">
              <a:spcBef>
                <a:spcPts val="600"/>
              </a:spcBef>
              <a:buNone/>
            </a:pPr>
            <a:r>
              <a:rPr lang="en-US" sz="1600" dirty="0" smtClean="0">
                <a:solidFill>
                  <a:srgbClr val="F8A28B"/>
                </a:solidFill>
              </a:rPr>
              <a:t>Rust</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 print the number }                   // counts to </a:t>
            </a:r>
            <a:r>
              <a:rPr lang="en-US" sz="1600" dirty="0" smtClean="0">
                <a:solidFill>
                  <a:srgbClr val="C00000"/>
                </a:solidFill>
              </a:rPr>
              <a:t>9</a:t>
            </a: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smtClean="0">
                <a:solidFill>
                  <a:srgbClr val="00B050"/>
                </a:solidFill>
              </a:rPr>
              <a:t>..=</a:t>
            </a:r>
            <a:r>
              <a:rPr lang="en-US" sz="1600" dirty="0" smtClean="0">
                <a:solidFill>
                  <a:srgbClr val="ECDA2D"/>
                </a:solidFill>
              </a:rPr>
              <a:t> </a:t>
            </a:r>
            <a:r>
              <a:rPr lang="en-US" sz="1600" dirty="0">
                <a:solidFill>
                  <a:srgbClr val="ECDA2D"/>
                </a:solidFill>
              </a:rPr>
              <a:t>10 {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ECDA2D"/>
                </a:solidFill>
              </a:rPr>
              <a:t>10</a:t>
            </a:r>
          </a:p>
          <a:p>
            <a:pPr marL="0" indent="0">
              <a:spcBef>
                <a:spcPts val="600"/>
              </a:spcBef>
              <a:buNone/>
            </a:pPr>
            <a:r>
              <a:rPr lang="en-US" sz="1600" dirty="0" smtClean="0">
                <a:solidFill>
                  <a:srgbClr val="F8A28B"/>
                </a:solidFill>
              </a:rPr>
              <a:t>Swift</a:t>
            </a:r>
            <a:endParaRPr lang="en-US" sz="1600" dirty="0">
              <a:solidFill>
                <a:srgbClr val="F8A28B"/>
              </a:solidFill>
            </a:endParaRPr>
          </a:p>
          <a:p>
            <a:pPr marL="0" indent="0">
              <a:spcBef>
                <a:spcPts val="600"/>
              </a:spcBef>
              <a:buNone/>
            </a:pPr>
            <a:r>
              <a:rPr lang="en-US" sz="1600" dirty="0">
                <a:solidFill>
                  <a:srgbClr val="ECDA2D"/>
                </a:solidFill>
              </a:rPr>
              <a:t>for x in 1 </a:t>
            </a:r>
            <a:r>
              <a:rPr lang="en-US" sz="1600" b="1" dirty="0" smtClean="0"/>
              <a:t>...</a:t>
            </a:r>
            <a:r>
              <a:rPr lang="en-US" sz="1600" dirty="0" smtClean="0">
                <a:solidFill>
                  <a:srgbClr val="ECDA2D"/>
                </a:solidFill>
              </a:rPr>
              <a:t> 10  </a:t>
            </a:r>
            <a:r>
              <a:rPr lang="en-US" sz="1600" dirty="0">
                <a:solidFill>
                  <a:srgbClr val="ECDA2D"/>
                </a:solidFill>
              </a:rPr>
              <a:t>{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C00000"/>
                </a:solidFill>
              </a:rPr>
              <a:t>10</a:t>
            </a:r>
            <a:endParaRPr lang="en-US" sz="1600" dirty="0">
              <a:solidFill>
                <a:srgbClr val="C00000"/>
              </a:solidFill>
            </a:endParaRPr>
          </a:p>
          <a:p>
            <a:pPr marL="0" indent="0">
              <a:spcBef>
                <a:spcPts val="600"/>
              </a:spcBef>
              <a:buNone/>
            </a:pPr>
            <a:r>
              <a:rPr lang="en-US" sz="1600" dirty="0">
                <a:solidFill>
                  <a:srgbClr val="ECDA2D"/>
                </a:solidFill>
              </a:rPr>
              <a:t>for x in 1 </a:t>
            </a:r>
            <a:r>
              <a:rPr lang="en-US" sz="1600" b="1" dirty="0" smtClean="0">
                <a:solidFill>
                  <a:srgbClr val="00B0F0"/>
                </a:solidFill>
              </a:rPr>
              <a:t>..&lt;</a:t>
            </a:r>
            <a:r>
              <a:rPr lang="en-US" sz="1600" dirty="0" smtClean="0">
                <a:solidFill>
                  <a:srgbClr val="ECDA2D"/>
                </a:solidFill>
              </a:rPr>
              <a:t> </a:t>
            </a:r>
            <a:r>
              <a:rPr lang="en-US" sz="1600" dirty="0">
                <a:solidFill>
                  <a:srgbClr val="ECDA2D"/>
                </a:solidFill>
              </a:rPr>
              <a:t>10 { print the number </a:t>
            </a:r>
            <a:r>
              <a:rPr lang="en-US" sz="1600" dirty="0" smtClean="0">
                <a:solidFill>
                  <a:srgbClr val="ECDA2D"/>
                </a:solidFill>
              </a:rPr>
              <a:t>}                   </a:t>
            </a:r>
            <a:r>
              <a:rPr lang="en-US" sz="1600" dirty="0">
                <a:solidFill>
                  <a:srgbClr val="ECDA2D"/>
                </a:solidFill>
              </a:rPr>
              <a:t>// counts to 9</a:t>
            </a:r>
          </a:p>
          <a:p>
            <a:pPr marL="0" indent="0">
              <a:spcBef>
                <a:spcPts val="600"/>
              </a:spcBef>
              <a:buNone/>
            </a:pPr>
            <a:endParaRPr lang="en-US" sz="1600" dirty="0">
              <a:solidFill>
                <a:srgbClr val="F8A28B"/>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610937418"/>
              </p:ext>
            </p:extLst>
          </p:nvPr>
        </p:nvGraphicFramePr>
        <p:xfrm>
          <a:off x="941830" y="1929384"/>
          <a:ext cx="8098352" cy="1097280"/>
        </p:xfrm>
        <a:graphic>
          <a:graphicData uri="http://schemas.openxmlformats.org/drawingml/2006/table">
            <a:tbl>
              <a:tblPr firstRow="1" bandRow="1">
                <a:tableStyleId>{5C22544A-7EE6-4342-B048-85BDC9FD1C3A}</a:tableStyleId>
              </a:tblPr>
              <a:tblGrid>
                <a:gridCol w="506147"/>
                <a:gridCol w="506147"/>
                <a:gridCol w="506147"/>
                <a:gridCol w="506147"/>
                <a:gridCol w="506147"/>
                <a:gridCol w="506147"/>
                <a:gridCol w="506147"/>
                <a:gridCol w="506147"/>
                <a:gridCol w="506147"/>
                <a:gridCol w="506147"/>
                <a:gridCol w="506147"/>
                <a:gridCol w="506147"/>
                <a:gridCol w="506147"/>
                <a:gridCol w="506147"/>
                <a:gridCol w="506147"/>
                <a:gridCol w="506147"/>
              </a:tblGrid>
              <a:tr h="258318">
                <a:tc>
                  <a:txBody>
                    <a:bodyPr/>
                    <a:lstStyle/>
                    <a:p>
                      <a:r>
                        <a:rPr lang="en-US" sz="1200" dirty="0" smtClean="0"/>
                        <a:t>J</a:t>
                      </a:r>
                      <a:endParaRPr lang="en-US" sz="1200" dirty="0"/>
                    </a:p>
                  </a:txBody>
                  <a:tcPr/>
                </a:tc>
                <a:tc>
                  <a:txBody>
                    <a:bodyPr/>
                    <a:lstStyle/>
                    <a:p>
                      <a:r>
                        <a:rPr lang="en-US" sz="1200" dirty="0" smtClean="0"/>
                        <a:t>O</a:t>
                      </a:r>
                      <a:endParaRPr lang="en-US" sz="1200" dirty="0"/>
                    </a:p>
                  </a:txBody>
                  <a:tcPr/>
                </a:tc>
                <a:tc>
                  <a:txBody>
                    <a:bodyPr/>
                    <a:lstStyle/>
                    <a:p>
                      <a:r>
                        <a:rPr lang="en-US" sz="1200" dirty="0" smtClean="0"/>
                        <a:t>H</a:t>
                      </a:r>
                      <a:endParaRPr lang="en-US" sz="1200" dirty="0"/>
                    </a:p>
                  </a:txBody>
                  <a:tcPr/>
                </a:tc>
                <a:tc>
                  <a:txBody>
                    <a:bodyPr/>
                    <a:lstStyle/>
                    <a:p>
                      <a:r>
                        <a:rPr lang="en-US" sz="1200" dirty="0" smtClean="0"/>
                        <a:t>N</a:t>
                      </a:r>
                      <a:endParaRPr lang="en-US" sz="1200" dirty="0"/>
                    </a:p>
                  </a:txBody>
                  <a:tcPr/>
                </a:tc>
                <a:tc>
                  <a:txBody>
                    <a:bodyPr/>
                    <a:lstStyle/>
                    <a:p>
                      <a:r>
                        <a:rPr lang="en-US" sz="1200" dirty="0" smtClean="0"/>
                        <a:t>S</a:t>
                      </a:r>
                      <a:endParaRPr lang="en-US" sz="1200" dirty="0"/>
                    </a:p>
                  </a:txBody>
                  <a:tcPr/>
                </a:tc>
                <a:tc>
                  <a:txBody>
                    <a:bodyPr/>
                    <a:lstStyle/>
                    <a:p>
                      <a:r>
                        <a:rPr lang="en-US" sz="1200" dirty="0" smtClean="0"/>
                        <a:t>O</a:t>
                      </a:r>
                      <a:endParaRPr lang="en-US" sz="1200" dirty="0"/>
                    </a:p>
                  </a:txBody>
                  <a:tcPr/>
                </a:tc>
                <a:tc>
                  <a:txBody>
                    <a:bodyPr/>
                    <a:lstStyle/>
                    <a:p>
                      <a:r>
                        <a:rPr lang="en-US" sz="1200" dirty="0" smtClean="0"/>
                        <a:t>N</a:t>
                      </a:r>
                      <a:endParaRPr lang="en-US" sz="1200" dirty="0"/>
                    </a:p>
                  </a:txBody>
                  <a:tcPr/>
                </a:tc>
                <a:tc>
                  <a:txBody>
                    <a:bodyPr/>
                    <a:lstStyle/>
                    <a:p>
                      <a:r>
                        <a:rPr lang="en-US" sz="1200" dirty="0" smtClean="0"/>
                        <a:t>-</a:t>
                      </a:r>
                      <a:endParaRPr lang="en-US" sz="1200" dirty="0"/>
                    </a:p>
                  </a:txBody>
                  <a:tcPr/>
                </a:tc>
                <a:tc>
                  <a:txBody>
                    <a:bodyPr/>
                    <a:lstStyle/>
                    <a:p>
                      <a:r>
                        <a:rPr lang="en-US" sz="1200" dirty="0" smtClean="0"/>
                        <a:t>S</a:t>
                      </a:r>
                      <a:endParaRPr lang="en-US" sz="1200" dirty="0"/>
                    </a:p>
                  </a:txBody>
                  <a:tcPr/>
                </a:tc>
                <a:tc>
                  <a:txBody>
                    <a:bodyPr/>
                    <a:lstStyle/>
                    <a:p>
                      <a:r>
                        <a:rPr lang="en-US" sz="1200" dirty="0" smtClean="0"/>
                        <a:t>M</a:t>
                      </a:r>
                      <a:endParaRPr lang="en-US" sz="1200" dirty="0"/>
                    </a:p>
                  </a:txBody>
                  <a:tcPr/>
                </a:tc>
                <a:tc>
                  <a:txBody>
                    <a:bodyPr/>
                    <a:lstStyle/>
                    <a:p>
                      <a:r>
                        <a:rPr lang="en-US" sz="1200" dirty="0" smtClean="0"/>
                        <a:t>I</a:t>
                      </a:r>
                      <a:endParaRPr lang="en-US" sz="1200" dirty="0"/>
                    </a:p>
                  </a:txBody>
                  <a:tcPr/>
                </a:tc>
                <a:tc>
                  <a:txBody>
                    <a:bodyPr/>
                    <a:lstStyle/>
                    <a:p>
                      <a:r>
                        <a:rPr lang="en-US" sz="1200" dirty="0" smtClean="0"/>
                        <a:t>T</a:t>
                      </a:r>
                      <a:endParaRPr lang="en-US" sz="1200" dirty="0"/>
                    </a:p>
                  </a:txBody>
                  <a:tcPr/>
                </a:tc>
                <a:tc>
                  <a:txBody>
                    <a:bodyPr/>
                    <a:lstStyle/>
                    <a:p>
                      <a:r>
                        <a:rPr lang="en-US" sz="1200" dirty="0" smtClean="0"/>
                        <a:t>H</a:t>
                      </a:r>
                      <a:endParaRPr lang="en-US" sz="1200" dirty="0"/>
                    </a:p>
                  </a:txBody>
                  <a:tcPr/>
                </a:tc>
                <a:tc>
                  <a:txBody>
                    <a:bodyPr/>
                    <a:lstStyle/>
                    <a:p>
                      <a:r>
                        <a:rPr lang="en-US" sz="1200" dirty="0" smtClean="0"/>
                        <a:t>\0</a:t>
                      </a:r>
                      <a:endParaRPr lang="en-US" sz="1200" dirty="0"/>
                    </a:p>
                  </a:txBody>
                  <a:tcPr/>
                </a:tc>
                <a:tc>
                  <a:txBody>
                    <a:bodyPr/>
                    <a:lstStyle/>
                    <a:p>
                      <a:r>
                        <a:rPr lang="en-US" sz="1200" dirty="0" smtClean="0">
                          <a:solidFill>
                            <a:srgbClr val="C00000"/>
                          </a:solidFill>
                        </a:rPr>
                        <a:t>???</a:t>
                      </a:r>
                      <a:endParaRPr lang="en-US" sz="1200" dirty="0">
                        <a:solidFill>
                          <a:srgbClr val="C00000"/>
                        </a:solidFill>
                      </a:endParaRPr>
                    </a:p>
                  </a:txBody>
                  <a:tcPr/>
                </a:tc>
                <a:tc>
                  <a:txBody>
                    <a:bodyPr/>
                    <a:lstStyle/>
                    <a:p>
                      <a:r>
                        <a:rPr lang="en-US" sz="1200" dirty="0" smtClean="0">
                          <a:solidFill>
                            <a:srgbClr val="C00000"/>
                          </a:solidFill>
                        </a:rPr>
                        <a:t>???</a:t>
                      </a:r>
                      <a:endParaRPr lang="en-US" sz="1200" dirty="0">
                        <a:solidFill>
                          <a:srgbClr val="C00000"/>
                        </a:solidFill>
                      </a:endParaRPr>
                    </a:p>
                  </a:txBody>
                  <a:tcPr/>
                </a:tc>
              </a:tr>
              <a:tr h="258318">
                <a:tc>
                  <a:txBody>
                    <a:bodyPr/>
                    <a:lstStyle/>
                    <a:p>
                      <a:r>
                        <a:rPr lang="en-US" sz="1200" dirty="0" smtClean="0"/>
                        <a:t>4012</a:t>
                      </a:r>
                      <a:endParaRPr lang="en-US" sz="1200" dirty="0"/>
                    </a:p>
                  </a:txBody>
                  <a:tcPr/>
                </a:tc>
                <a:tc>
                  <a:txBody>
                    <a:bodyPr/>
                    <a:lstStyle/>
                    <a:p>
                      <a:r>
                        <a:rPr lang="en-US" sz="1200" dirty="0" smtClean="0"/>
                        <a:t>4013</a:t>
                      </a:r>
                      <a:endParaRPr lang="en-US" sz="1200" dirty="0"/>
                    </a:p>
                  </a:txBody>
                  <a:tcPr/>
                </a:tc>
                <a:tc>
                  <a:txBody>
                    <a:bodyPr/>
                    <a:lstStyle/>
                    <a:p>
                      <a:r>
                        <a:rPr lang="en-US" sz="1200" dirty="0" smtClean="0"/>
                        <a:t>4014</a:t>
                      </a:r>
                      <a:endParaRPr lang="en-US" sz="1200" dirty="0"/>
                    </a:p>
                  </a:txBody>
                  <a:tcPr/>
                </a:tc>
                <a:tc>
                  <a:txBody>
                    <a:bodyPr/>
                    <a:lstStyle/>
                    <a:p>
                      <a:r>
                        <a:rPr lang="en-US" sz="1200" dirty="0" smtClean="0"/>
                        <a:t>4015</a:t>
                      </a:r>
                      <a:endParaRPr lang="en-US" sz="1200" dirty="0"/>
                    </a:p>
                  </a:txBody>
                  <a:tcPr/>
                </a:tc>
                <a:tc>
                  <a:txBody>
                    <a:bodyPr/>
                    <a:lstStyle/>
                    <a:p>
                      <a:r>
                        <a:rPr lang="en-US" sz="1200" dirty="0" smtClean="0"/>
                        <a:t>4016</a:t>
                      </a:r>
                      <a:endParaRPr lang="en-US" sz="1200" dirty="0"/>
                    </a:p>
                  </a:txBody>
                  <a:tcPr/>
                </a:tc>
                <a:tc>
                  <a:txBody>
                    <a:bodyPr/>
                    <a:lstStyle/>
                    <a:p>
                      <a:r>
                        <a:rPr lang="en-US" sz="1200" dirty="0" smtClean="0"/>
                        <a:t>4017</a:t>
                      </a:r>
                      <a:endParaRPr lang="en-US" sz="1200" dirty="0"/>
                    </a:p>
                  </a:txBody>
                  <a:tcPr/>
                </a:tc>
                <a:tc>
                  <a:txBody>
                    <a:bodyPr/>
                    <a:lstStyle/>
                    <a:p>
                      <a:r>
                        <a:rPr lang="en-US" sz="1200" dirty="0" smtClean="0"/>
                        <a:t>4018</a:t>
                      </a:r>
                      <a:endParaRPr lang="en-US" sz="1200" dirty="0"/>
                    </a:p>
                  </a:txBody>
                  <a:tcPr/>
                </a:tc>
                <a:tc>
                  <a:txBody>
                    <a:bodyPr/>
                    <a:lstStyle/>
                    <a:p>
                      <a:r>
                        <a:rPr lang="en-US" sz="1200" dirty="0" smtClean="0"/>
                        <a:t>4019</a:t>
                      </a:r>
                      <a:endParaRPr lang="en-US" sz="1200" dirty="0"/>
                    </a:p>
                  </a:txBody>
                  <a:tcPr/>
                </a:tc>
                <a:tc>
                  <a:txBody>
                    <a:bodyPr/>
                    <a:lstStyle/>
                    <a:p>
                      <a:r>
                        <a:rPr lang="en-US" sz="1200" dirty="0" smtClean="0"/>
                        <a:t>4020</a:t>
                      </a:r>
                      <a:endParaRPr lang="en-US" sz="1200" dirty="0"/>
                    </a:p>
                  </a:txBody>
                  <a:tcPr/>
                </a:tc>
                <a:tc>
                  <a:txBody>
                    <a:bodyPr/>
                    <a:lstStyle/>
                    <a:p>
                      <a:r>
                        <a:rPr lang="en-US" sz="1200" dirty="0" smtClean="0"/>
                        <a:t>4021</a:t>
                      </a:r>
                      <a:endParaRPr lang="en-US" sz="1200" dirty="0"/>
                    </a:p>
                  </a:txBody>
                  <a:tcPr/>
                </a:tc>
                <a:tc>
                  <a:txBody>
                    <a:bodyPr/>
                    <a:lstStyle/>
                    <a:p>
                      <a:r>
                        <a:rPr lang="en-US" sz="1200" dirty="0" smtClean="0"/>
                        <a:t>4022</a:t>
                      </a:r>
                      <a:endParaRPr lang="en-US" sz="1200" dirty="0"/>
                    </a:p>
                  </a:txBody>
                  <a:tcPr/>
                </a:tc>
                <a:tc>
                  <a:txBody>
                    <a:bodyPr/>
                    <a:lstStyle/>
                    <a:p>
                      <a:r>
                        <a:rPr lang="en-US" sz="1200" dirty="0" smtClean="0"/>
                        <a:t>4023</a:t>
                      </a:r>
                      <a:endParaRPr lang="en-US" sz="1200" dirty="0"/>
                    </a:p>
                  </a:txBody>
                  <a:tcPr/>
                </a:tc>
                <a:tc>
                  <a:txBody>
                    <a:bodyPr/>
                    <a:lstStyle/>
                    <a:p>
                      <a:r>
                        <a:rPr lang="en-US" sz="1200" dirty="0" smtClean="0"/>
                        <a:t>4024</a:t>
                      </a:r>
                      <a:endParaRPr lang="en-US" sz="1200" dirty="0"/>
                    </a:p>
                  </a:txBody>
                  <a:tcPr/>
                </a:tc>
                <a:tc>
                  <a:txBody>
                    <a:bodyPr/>
                    <a:lstStyle/>
                    <a:p>
                      <a:r>
                        <a:rPr lang="en-US" sz="1200" dirty="0" smtClean="0"/>
                        <a:t>4025</a:t>
                      </a:r>
                      <a:endParaRPr lang="en-US" sz="1200" dirty="0"/>
                    </a:p>
                  </a:txBody>
                  <a:tcPr/>
                </a:tc>
                <a:tc>
                  <a:txBody>
                    <a:bodyPr/>
                    <a:lstStyle/>
                    <a:p>
                      <a:r>
                        <a:rPr lang="en-US" sz="1200" dirty="0" smtClean="0"/>
                        <a:t>4026</a:t>
                      </a:r>
                      <a:endParaRPr lang="en-US" sz="1200" dirty="0"/>
                    </a:p>
                  </a:txBody>
                  <a:tcPr/>
                </a:tc>
                <a:tc>
                  <a:txBody>
                    <a:bodyPr/>
                    <a:lstStyle/>
                    <a:p>
                      <a:r>
                        <a:rPr lang="en-US" sz="1200" dirty="0" smtClean="0"/>
                        <a:t>4027</a:t>
                      </a:r>
                      <a:endParaRPr lang="en-US" sz="1200" dirty="0"/>
                    </a:p>
                  </a:txBody>
                  <a:tcPr/>
                </a:tc>
              </a:tr>
              <a:tr h="258318">
                <a:tc>
                  <a:txBody>
                    <a:bodyPr/>
                    <a:lstStyle/>
                    <a:p>
                      <a:r>
                        <a:rPr lang="en-US" sz="1200" b="1" dirty="0" smtClean="0">
                          <a:solidFill>
                            <a:srgbClr val="0070C0"/>
                          </a:solidFill>
                        </a:rPr>
                        <a:t>0</a:t>
                      </a:r>
                      <a:endParaRPr lang="en-US" sz="1200" b="1" dirty="0">
                        <a:solidFill>
                          <a:srgbClr val="0070C0"/>
                        </a:solidFill>
                      </a:endParaRPr>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r>
              <a:tr h="258318">
                <a:tc>
                  <a:txBody>
                    <a:bodyPr/>
                    <a:lstStyle/>
                    <a:p>
                      <a:r>
                        <a:rPr lang="en-US" sz="1200" b="1" dirty="0" smtClean="0">
                          <a:solidFill>
                            <a:schemeClr val="accent2">
                              <a:lumMod val="75000"/>
                            </a:schemeClr>
                          </a:solidFill>
                        </a:rPr>
                        <a:t>1</a:t>
                      </a:r>
                      <a:endParaRPr lang="en-US" sz="1200" b="1" dirty="0">
                        <a:solidFill>
                          <a:schemeClr val="accent2">
                            <a:lumMod val="75000"/>
                          </a:schemeClr>
                        </a:solidFill>
                      </a:endParaRPr>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c>
                  <a:txBody>
                    <a:bodyPr/>
                    <a:lstStyle/>
                    <a:p>
                      <a:r>
                        <a:rPr lang="en-US" sz="1200" dirty="0" smtClean="0"/>
                        <a:t>16</a:t>
                      </a:r>
                      <a:endParaRPr lang="en-US" sz="1200" dirty="0"/>
                    </a:p>
                  </a:txBody>
                  <a:tcPr/>
                </a:tc>
              </a:tr>
            </a:tbl>
          </a:graphicData>
        </a:graphic>
      </p:graphicFrame>
      <p:cxnSp>
        <p:nvCxnSpPr>
          <p:cNvPr id="11" name="Straight Arrow Connector 10"/>
          <p:cNvCxnSpPr/>
          <p:nvPr/>
        </p:nvCxnSpPr>
        <p:spPr>
          <a:xfrm flipV="1">
            <a:off x="420624" y="2350008"/>
            <a:ext cx="417576" cy="35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2694" y="2657332"/>
            <a:ext cx="548640" cy="369332"/>
          </a:xfrm>
          <a:prstGeom prst="rect">
            <a:avLst/>
          </a:prstGeom>
          <a:noFill/>
        </p:spPr>
        <p:txBody>
          <a:bodyPr wrap="square" rtlCol="0">
            <a:spAutoFit/>
          </a:bodyPr>
          <a:lstStyle/>
          <a:p>
            <a:r>
              <a:rPr lang="en-US" dirty="0" smtClean="0">
                <a:solidFill>
                  <a:srgbClr val="00B050"/>
                </a:solidFill>
              </a:rPr>
              <a:t>PTR</a:t>
            </a:r>
            <a:endParaRPr lang="en-US" dirty="0">
              <a:solidFill>
                <a:srgbClr val="00B050"/>
              </a:solidFill>
            </a:endParaRPr>
          </a:p>
        </p:txBody>
      </p:sp>
      <p:sp>
        <p:nvSpPr>
          <p:cNvPr id="13" name="TextBox 12"/>
          <p:cNvSpPr txBox="1"/>
          <p:nvPr/>
        </p:nvSpPr>
        <p:spPr>
          <a:xfrm>
            <a:off x="9040182" y="2165342"/>
            <a:ext cx="2133786" cy="369332"/>
          </a:xfrm>
          <a:prstGeom prst="rect">
            <a:avLst/>
          </a:prstGeom>
          <a:noFill/>
        </p:spPr>
        <p:txBody>
          <a:bodyPr wrap="square" rtlCol="0">
            <a:spAutoFit/>
          </a:bodyPr>
          <a:lstStyle/>
          <a:p>
            <a:r>
              <a:rPr lang="en-US" dirty="0" smtClean="0"/>
              <a:t>Mem Addresses</a:t>
            </a:r>
            <a:endParaRPr lang="en-US" dirty="0"/>
          </a:p>
        </p:txBody>
      </p:sp>
      <p:sp>
        <p:nvSpPr>
          <p:cNvPr id="14" name="TextBox 13"/>
          <p:cNvSpPr txBox="1"/>
          <p:nvPr/>
        </p:nvSpPr>
        <p:spPr>
          <a:xfrm>
            <a:off x="9127048" y="2450592"/>
            <a:ext cx="1690304" cy="369332"/>
          </a:xfrm>
          <a:prstGeom prst="rect">
            <a:avLst/>
          </a:prstGeom>
          <a:noFill/>
        </p:spPr>
        <p:txBody>
          <a:bodyPr wrap="square" rtlCol="0">
            <a:spAutoFit/>
          </a:bodyPr>
          <a:lstStyle/>
          <a:p>
            <a:r>
              <a:rPr lang="en-US" dirty="0" smtClean="0"/>
              <a:t>Index</a:t>
            </a:r>
            <a:endParaRPr lang="en-US" dirty="0"/>
          </a:p>
        </p:txBody>
      </p:sp>
      <p:sp>
        <p:nvSpPr>
          <p:cNvPr id="15" name="TextBox 14"/>
          <p:cNvSpPr txBox="1"/>
          <p:nvPr/>
        </p:nvSpPr>
        <p:spPr>
          <a:xfrm>
            <a:off x="9127048" y="2770632"/>
            <a:ext cx="2705288" cy="369332"/>
          </a:xfrm>
          <a:prstGeom prst="rect">
            <a:avLst/>
          </a:prstGeom>
          <a:noFill/>
        </p:spPr>
        <p:txBody>
          <a:bodyPr wrap="square" rtlCol="0">
            <a:spAutoFit/>
          </a:bodyPr>
          <a:lstStyle/>
          <a:p>
            <a:r>
              <a:rPr lang="en-US" dirty="0" smtClean="0"/>
              <a:t>Subscript</a:t>
            </a:r>
            <a:endParaRPr lang="en-US" dirty="0"/>
          </a:p>
        </p:txBody>
      </p:sp>
      <p:sp>
        <p:nvSpPr>
          <p:cNvPr id="4" name="TextBox 3"/>
          <p:cNvSpPr txBox="1"/>
          <p:nvPr/>
        </p:nvSpPr>
        <p:spPr>
          <a:xfrm>
            <a:off x="7571232" y="4664440"/>
            <a:ext cx="2724912" cy="1200329"/>
          </a:xfrm>
          <a:prstGeom prst="rect">
            <a:avLst/>
          </a:prstGeom>
          <a:noFill/>
        </p:spPr>
        <p:txBody>
          <a:bodyPr wrap="square" rtlCol="0">
            <a:spAutoFit/>
          </a:bodyPr>
          <a:lstStyle/>
          <a:p>
            <a:r>
              <a:rPr lang="en-US" dirty="0" smtClean="0"/>
              <a:t>There are numerous vulnerabilities in the CVE database that are caused by “counting” errors … …</a:t>
            </a:r>
            <a:endParaRPr lang="en-US"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55</a:t>
            </a:fld>
            <a:endParaRPr lang="en-US"/>
          </a:p>
        </p:txBody>
      </p:sp>
    </p:spTree>
    <p:extLst>
      <p:ext uri="{BB962C8B-B14F-4D97-AF65-F5344CB8AC3E}">
        <p14:creationId xmlns:p14="http://schemas.microsoft.com/office/powerpoint/2010/main" val="5378144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Traditional Resources for </a:t>
            </a:r>
            <a:r>
              <a:rPr lang="en-US" dirty="0" smtClean="0">
                <a:solidFill>
                  <a:srgbClr val="ECDA2D"/>
                </a:solidFill>
                <a:latin typeface="Bahnschrift SemiBold SemiConden" panose="020B0502040204020203" pitchFamily="34" charset="0"/>
              </a:rPr>
              <a:t>Vulnerability </a:t>
            </a:r>
            <a:r>
              <a:rPr lang="en-US" dirty="0" smtClean="0">
                <a:solidFill>
                  <a:srgbClr val="ECDA2D"/>
                </a:solidFill>
                <a:latin typeface="Bahnschrift SemiBold SemiConden" panose="020B0502040204020203" pitchFamily="34" charset="0"/>
              </a:rPr>
              <a:t>Prevention  (1)</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pPr marL="0" indent="0">
              <a:spcBef>
                <a:spcPts val="600"/>
              </a:spcBef>
              <a:buNone/>
            </a:pPr>
            <a:r>
              <a:rPr lang="en-US" sz="1800" dirty="0" smtClean="0">
                <a:solidFill>
                  <a:srgbClr val="F8A28B"/>
                </a:solidFill>
              </a:rPr>
              <a:t>CVE Database by </a:t>
            </a:r>
            <a:r>
              <a:rPr lang="en-US" sz="1800" dirty="0" err="1" smtClean="0">
                <a:solidFill>
                  <a:srgbClr val="F8A28B"/>
                </a:solidFill>
              </a:rPr>
              <a:t>Mitre</a:t>
            </a:r>
            <a:r>
              <a:rPr lang="en-US" sz="1800" dirty="0" smtClean="0">
                <a:solidFill>
                  <a:srgbClr val="F8A28B"/>
                </a:solidFill>
              </a:rPr>
              <a:t> Corp - cve.mitre.org  --transitioning-to--&gt;  www.cve.org</a:t>
            </a:r>
          </a:p>
          <a:p>
            <a:pPr marL="0" indent="0">
              <a:spcBef>
                <a:spcPts val="600"/>
              </a:spcBef>
              <a:buNone/>
            </a:pPr>
            <a:r>
              <a:rPr lang="en-US" sz="1800" dirty="0" smtClean="0">
                <a:solidFill>
                  <a:srgbClr val="81C8BD"/>
                </a:solidFill>
              </a:rPr>
              <a:t>	c</a:t>
            </a:r>
            <a:r>
              <a:rPr lang="en-US" sz="1800" dirty="0" smtClean="0">
                <a:solidFill>
                  <a:srgbClr val="81C8BD"/>
                </a:solidFill>
              </a:rPr>
              <a:t>ve.org/</a:t>
            </a:r>
            <a:r>
              <a:rPr lang="en-US" sz="1800" dirty="0" err="1" smtClean="0">
                <a:solidFill>
                  <a:srgbClr val="81C8BD"/>
                </a:solidFill>
              </a:rPr>
              <a:t>ResourcesSupport</a:t>
            </a:r>
            <a:r>
              <a:rPr lang="en-US" sz="1800" dirty="0" smtClean="0">
                <a:solidFill>
                  <a:srgbClr val="81C8BD"/>
                </a:solidFill>
              </a:rPr>
              <a:t>/FAQs</a:t>
            </a:r>
            <a:r>
              <a:rPr lang="en-US" sz="1800" dirty="0" smtClean="0">
                <a:solidFill>
                  <a:srgbClr val="81C8BD"/>
                </a:solidFill>
              </a:rPr>
              <a:t>	</a:t>
            </a:r>
            <a:endParaRPr lang="en-US" sz="1800" dirty="0" smtClean="0">
              <a:solidFill>
                <a:srgbClr val="81C8BD"/>
              </a:solidFill>
            </a:endParaRPr>
          </a:p>
          <a:p>
            <a:pPr marL="0" indent="0">
              <a:spcBef>
                <a:spcPts val="600"/>
              </a:spcBef>
              <a:buNone/>
            </a:pPr>
            <a:r>
              <a:rPr lang="en-US" sz="1800" dirty="0" smtClean="0">
                <a:solidFill>
                  <a:srgbClr val="81C8BD"/>
                </a:solidFill>
              </a:rPr>
              <a:t>	Search </a:t>
            </a:r>
            <a:r>
              <a:rPr lang="en-US" sz="1800" dirty="0" smtClean="0">
                <a:solidFill>
                  <a:srgbClr val="81C8BD"/>
                </a:solidFill>
              </a:rPr>
              <a:t>- cve.mitre.org/</a:t>
            </a:r>
            <a:r>
              <a:rPr lang="en-US" sz="1800" dirty="0" err="1" smtClean="0">
                <a:solidFill>
                  <a:srgbClr val="81C8BD"/>
                </a:solidFill>
              </a:rPr>
              <a:t>cve</a:t>
            </a:r>
            <a:r>
              <a:rPr lang="en-US" sz="1800" dirty="0" smtClean="0">
                <a:solidFill>
                  <a:srgbClr val="81C8BD"/>
                </a:solidFill>
              </a:rPr>
              <a:t>/search_cve_list.html</a:t>
            </a: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NIST National Vulnerability Database</a:t>
            </a:r>
          </a:p>
          <a:p>
            <a:pPr marL="0" indent="0">
              <a:spcBef>
                <a:spcPts val="600"/>
              </a:spcBef>
              <a:buNone/>
            </a:pPr>
            <a:r>
              <a:rPr lang="en-US" sz="1800" dirty="0" smtClean="0">
                <a:solidFill>
                  <a:srgbClr val="81C8BD"/>
                </a:solidFill>
              </a:rPr>
              <a:t>	</a:t>
            </a:r>
            <a:r>
              <a:rPr lang="en-US" sz="1800" dirty="0" smtClean="0">
                <a:solidFill>
                  <a:srgbClr val="81C8BD"/>
                </a:solidFill>
              </a:rPr>
              <a:t>nvd.nist.gov/</a:t>
            </a:r>
            <a:r>
              <a:rPr lang="en-US" sz="1800" dirty="0" err="1" smtClean="0">
                <a:solidFill>
                  <a:srgbClr val="81C8BD"/>
                </a:solidFill>
              </a:rPr>
              <a:t>vuln</a:t>
            </a:r>
            <a:r>
              <a:rPr lang="en-US" sz="1800" dirty="0" smtClean="0">
                <a:solidFill>
                  <a:srgbClr val="81C8BD"/>
                </a:solidFill>
              </a:rPr>
              <a:t>/detail/CVE-</a:t>
            </a:r>
            <a:r>
              <a:rPr lang="en-US" sz="1800" dirty="0" err="1" smtClean="0">
                <a:solidFill>
                  <a:srgbClr val="81C8BD"/>
                </a:solidFill>
              </a:rPr>
              <a:t>yyyy</a:t>
            </a:r>
            <a:r>
              <a:rPr lang="en-US" sz="1800" dirty="0" smtClean="0">
                <a:solidFill>
                  <a:srgbClr val="81C8BD"/>
                </a:solidFill>
              </a:rPr>
              <a:t>-</a:t>
            </a:r>
            <a:r>
              <a:rPr lang="en-US" sz="1800" dirty="0" err="1" smtClean="0">
                <a:solidFill>
                  <a:srgbClr val="81C8BD"/>
                </a:solidFill>
              </a:rPr>
              <a:t>nnnnn</a:t>
            </a:r>
            <a:endParaRPr lang="en-US" sz="1800" dirty="0" smtClean="0">
              <a:solidFill>
                <a:srgbClr val="81C8BD"/>
              </a:solidFill>
            </a:endParaRPr>
          </a:p>
          <a:p>
            <a:pPr marL="0" indent="0">
              <a:spcBef>
                <a:spcPts val="600"/>
              </a:spcBef>
              <a:buNone/>
            </a:pPr>
            <a:endParaRPr lang="en-US" sz="1800" dirty="0" smtClean="0">
              <a:solidFill>
                <a:srgbClr val="F8A28B"/>
              </a:solidFill>
            </a:endParaRPr>
          </a:p>
          <a:p>
            <a:pPr marL="0" indent="0">
              <a:spcBef>
                <a:spcPts val="600"/>
              </a:spcBef>
              <a:buNone/>
            </a:pPr>
            <a:r>
              <a:rPr lang="en-US" sz="1800" dirty="0">
                <a:solidFill>
                  <a:srgbClr val="F8A28B"/>
                </a:solidFill>
              </a:rPr>
              <a:t>NIST Common Platform Enumeration (CPE)</a:t>
            </a:r>
          </a:p>
          <a:p>
            <a:pPr marL="0" indent="0">
              <a:spcBef>
                <a:spcPts val="600"/>
              </a:spcBef>
              <a:buNone/>
            </a:pPr>
            <a:r>
              <a:rPr lang="en-US" sz="1800" dirty="0">
                <a:solidFill>
                  <a:srgbClr val="81C8BD"/>
                </a:solidFill>
              </a:rPr>
              <a:t>	</a:t>
            </a:r>
            <a:r>
              <a:rPr lang="en-US" sz="1800" dirty="0" smtClean="0">
                <a:solidFill>
                  <a:srgbClr val="81C8BD"/>
                </a:solidFill>
              </a:rPr>
              <a:t>https</a:t>
            </a:r>
            <a:r>
              <a:rPr lang="en-US" sz="1800" dirty="0">
                <a:solidFill>
                  <a:srgbClr val="81C8BD"/>
                </a:solidFill>
              </a:rPr>
              <a:t>://nvd.nist.gov/products/cpe</a:t>
            </a:r>
          </a:p>
          <a:p>
            <a:pPr marL="0" indent="0">
              <a:spcBef>
                <a:spcPts val="600"/>
              </a:spcBef>
              <a:buNone/>
            </a:pPr>
            <a:endParaRPr lang="en-US" sz="1800" dirty="0" smtClean="0">
              <a:solidFill>
                <a:srgbClr val="F8A28B"/>
              </a:solidFill>
            </a:endParaRPr>
          </a:p>
          <a:p>
            <a:pPr marL="0" indent="0">
              <a:spcBef>
                <a:spcPts val="600"/>
              </a:spcBef>
              <a:buNone/>
            </a:pPr>
            <a:r>
              <a:rPr lang="en-US" sz="1800" dirty="0" smtClean="0">
                <a:solidFill>
                  <a:srgbClr val="F8A28B"/>
                </a:solidFill>
              </a:rPr>
              <a:t>CWE – Common Weakness Enumeration (in hardware and software)</a:t>
            </a:r>
            <a:endParaRPr lang="en-US" sz="1800" dirty="0">
              <a:solidFill>
                <a:srgbClr val="F8A28B"/>
              </a:solidFill>
            </a:endParaRPr>
          </a:p>
          <a:p>
            <a:pPr marL="0" indent="0">
              <a:spcBef>
                <a:spcPts val="600"/>
              </a:spcBef>
              <a:buNone/>
            </a:pPr>
            <a:r>
              <a:rPr lang="en-US" sz="1800" dirty="0">
                <a:solidFill>
                  <a:srgbClr val="81C8BD"/>
                </a:solidFill>
              </a:rPr>
              <a:t>	</a:t>
            </a:r>
            <a:r>
              <a:rPr lang="en-US" sz="1800" dirty="0" smtClean="0">
                <a:solidFill>
                  <a:srgbClr val="81C8BD"/>
                </a:solidFill>
              </a:rPr>
              <a:t>cwe.mitre.org</a:t>
            </a:r>
            <a:endParaRPr lang="en-US" sz="1800" dirty="0">
              <a:solidFill>
                <a:srgbClr val="81C8BD"/>
              </a:solidFill>
            </a:endParaRP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Center for Internet Security  (CIS)</a:t>
            </a:r>
          </a:p>
          <a:p>
            <a:pPr marL="457200" lvl="1" indent="0">
              <a:spcBef>
                <a:spcPts val="600"/>
              </a:spcBef>
              <a:buNone/>
            </a:pPr>
            <a:r>
              <a:rPr lang="en-US" sz="1800" dirty="0" smtClean="0">
                <a:solidFill>
                  <a:srgbClr val="81C8BD"/>
                </a:solidFill>
              </a:rPr>
              <a:t>CIS Controls, CIS Benchmarks, Hardened Images</a:t>
            </a:r>
          </a:p>
          <a:p>
            <a:pPr marL="457200" lvl="1" indent="0">
              <a:spcBef>
                <a:spcPts val="600"/>
              </a:spcBef>
              <a:buNone/>
            </a:pPr>
            <a:r>
              <a:rPr lang="en-US" sz="1800" dirty="0" smtClean="0">
                <a:hlinkClick r:id="rId2"/>
              </a:rPr>
              <a:t>https://www.cisecurity.org/</a:t>
            </a:r>
            <a:endParaRPr lang="en-US" sz="1800" dirty="0" smtClean="0"/>
          </a:p>
          <a:p>
            <a:pPr marL="0" indent="0">
              <a:spcBef>
                <a:spcPts val="600"/>
              </a:spcBef>
              <a:buNone/>
            </a:pPr>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6612" y="1690688"/>
            <a:ext cx="2475724" cy="3796638"/>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56</a:t>
            </a:fld>
            <a:endParaRPr lang="en-US"/>
          </a:p>
        </p:txBody>
      </p:sp>
    </p:spTree>
    <p:extLst>
      <p:ext uri="{BB962C8B-B14F-4D97-AF65-F5344CB8AC3E}">
        <p14:creationId xmlns:p14="http://schemas.microsoft.com/office/powerpoint/2010/main" val="21522856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Traditional Resources for </a:t>
            </a:r>
            <a:r>
              <a:rPr lang="en-US" dirty="0" smtClean="0">
                <a:solidFill>
                  <a:srgbClr val="ECDA2D"/>
                </a:solidFill>
                <a:latin typeface="Bahnschrift SemiBold SemiConden" panose="020B0502040204020203" pitchFamily="34" charset="0"/>
              </a:rPr>
              <a:t>Vulnerability </a:t>
            </a:r>
            <a:r>
              <a:rPr lang="en-US" dirty="0" smtClean="0">
                <a:solidFill>
                  <a:srgbClr val="ECDA2D"/>
                </a:solidFill>
                <a:latin typeface="Bahnschrift SemiBold SemiConden" panose="020B0502040204020203" pitchFamily="34" charset="0"/>
              </a:rPr>
              <a:t>Prevention  (2)</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endParaRPr lang="en-US" dirty="0" smtClean="0"/>
          </a:p>
          <a:p>
            <a:pPr marL="0" indent="0">
              <a:spcBef>
                <a:spcPts val="600"/>
              </a:spcBef>
              <a:buNone/>
            </a:pPr>
            <a:r>
              <a:rPr lang="en-US" sz="1800" dirty="0" smtClean="0">
                <a:solidFill>
                  <a:srgbClr val="F8A28B"/>
                </a:solidFill>
              </a:rPr>
              <a:t>OWASP</a:t>
            </a:r>
          </a:p>
          <a:p>
            <a:pPr marL="457200" lvl="1" indent="0">
              <a:spcBef>
                <a:spcPts val="600"/>
              </a:spcBef>
              <a:buNone/>
            </a:pPr>
            <a:r>
              <a:rPr lang="en-US" sz="1600" dirty="0" err="1" smtClean="0">
                <a:solidFill>
                  <a:srgbClr val="81C8BD"/>
                </a:solidFill>
              </a:rPr>
              <a:t>Cheatsheat</a:t>
            </a:r>
            <a:r>
              <a:rPr lang="en-US" sz="1600" dirty="0" smtClean="0">
                <a:solidFill>
                  <a:srgbClr val="81C8BD"/>
                </a:solidFill>
              </a:rPr>
              <a:t> Series – Numerous languages, platforms, implementations, technologies, </a:t>
            </a:r>
            <a:endParaRPr lang="en-US" sz="1600" dirty="0" smtClean="0">
              <a:solidFill>
                <a:srgbClr val="81C8BD"/>
              </a:solidFill>
            </a:endParaRPr>
          </a:p>
          <a:p>
            <a:pPr marL="457200" lvl="1" indent="0">
              <a:spcBef>
                <a:spcPts val="600"/>
              </a:spcBef>
              <a:buNone/>
            </a:pPr>
            <a:r>
              <a:rPr lang="en-US" sz="1600" dirty="0" smtClean="0">
                <a:solidFill>
                  <a:srgbClr val="81C8BD"/>
                </a:solidFill>
              </a:rPr>
              <a:t>vulnerabilities</a:t>
            </a:r>
            <a:endParaRPr lang="en-US" sz="1600" dirty="0" smtClean="0">
              <a:solidFill>
                <a:srgbClr val="81C8BD"/>
              </a:solidFill>
            </a:endParaRPr>
          </a:p>
          <a:p>
            <a:pPr marL="457200" lvl="1" indent="0">
              <a:spcBef>
                <a:spcPts val="600"/>
              </a:spcBef>
              <a:buNone/>
            </a:pPr>
            <a:r>
              <a:rPr lang="en-US" sz="1600" dirty="0" smtClean="0">
                <a:hlinkClick r:id="rId2"/>
              </a:rPr>
              <a:t>https://cheatsheetseries.owasp.org/IndexProactiveControls.html</a:t>
            </a:r>
            <a:endParaRPr lang="en-US" sz="1600" dirty="0" smtClean="0"/>
          </a:p>
          <a:p>
            <a:pPr marL="457200" lvl="1" indent="0">
              <a:spcBef>
                <a:spcPts val="600"/>
              </a:spcBef>
              <a:buNone/>
            </a:pPr>
            <a:endParaRPr lang="en-US" sz="1600" dirty="0" smtClean="0"/>
          </a:p>
          <a:p>
            <a:pPr marL="457200" lvl="1" indent="0">
              <a:spcBef>
                <a:spcPts val="600"/>
              </a:spcBef>
              <a:buNone/>
            </a:pPr>
            <a:r>
              <a:rPr lang="en-US" sz="1600" dirty="0" smtClean="0">
                <a:solidFill>
                  <a:srgbClr val="81C8BD"/>
                </a:solidFill>
              </a:rPr>
              <a:t>API Security Top 10  -  2023</a:t>
            </a:r>
          </a:p>
          <a:p>
            <a:pPr marL="457200" lvl="1" indent="0">
              <a:spcBef>
                <a:spcPts val="600"/>
              </a:spcBef>
              <a:buNone/>
            </a:pPr>
            <a:r>
              <a:rPr lang="en-US" sz="1600" dirty="0" smtClean="0">
                <a:hlinkClick r:id="rId3"/>
              </a:rPr>
              <a:t>https://owasp.org/www-project-api-security/</a:t>
            </a:r>
            <a:endParaRPr lang="en-US" sz="1600" dirty="0" smtClean="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6612" y="1690688"/>
            <a:ext cx="2475724" cy="3796638"/>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57</a:t>
            </a:fld>
            <a:endParaRPr lang="en-US"/>
          </a:p>
        </p:txBody>
      </p:sp>
    </p:spTree>
    <p:extLst>
      <p:ext uri="{BB962C8B-B14F-4D97-AF65-F5344CB8AC3E}">
        <p14:creationId xmlns:p14="http://schemas.microsoft.com/office/powerpoint/2010/main" val="26724722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Conclusion</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800" dirty="0" err="1" smtClean="0">
                <a:solidFill>
                  <a:srgbClr val="F8A28B"/>
                </a:solidFill>
                <a:cs typeface="Times New Roman" panose="02020603050405020304" pitchFamily="18" charset="0"/>
              </a:rPr>
              <a:t>Sooo</a:t>
            </a:r>
            <a:r>
              <a:rPr lang="en-US" sz="1800" dirty="0" smtClean="0">
                <a:solidFill>
                  <a:srgbClr val="F8A28B"/>
                </a:solidFill>
                <a:cs typeface="Times New Roman" panose="02020603050405020304" pitchFamily="18" charset="0"/>
              </a:rPr>
              <a:t>, which language SHOULD we use for less vulnerable code??</a:t>
            </a:r>
            <a:endParaRPr lang="en-US" sz="1800" dirty="0">
              <a:solidFill>
                <a:srgbClr val="F8A28B"/>
              </a:solidFill>
              <a:cs typeface="Times New Roman" panose="02020603050405020304" pitchFamily="18" charset="0"/>
            </a:endParaRPr>
          </a:p>
          <a:p>
            <a:pPr marL="0" indent="0">
              <a:buNone/>
            </a:pPr>
            <a:r>
              <a:rPr lang="en-US" sz="1800" b="1" dirty="0" smtClean="0">
                <a:solidFill>
                  <a:srgbClr val="81C8BD"/>
                </a:solidFill>
                <a:cs typeface="Times New Roman" panose="02020603050405020304" pitchFamily="18" charset="0"/>
              </a:rPr>
              <a:t>No Clear Winner.  But </a:t>
            </a:r>
            <a:r>
              <a:rPr lang="en-US" sz="1800" dirty="0" smtClean="0">
                <a:solidFill>
                  <a:srgbClr val="81C8BD"/>
                </a:solidFill>
                <a:cs typeface="Times New Roman" panose="02020603050405020304" pitchFamily="18" charset="0"/>
              </a:rPr>
              <a:t>… …</a:t>
            </a:r>
          </a:p>
          <a:p>
            <a:pPr marL="0" indent="0">
              <a:buNone/>
            </a:pPr>
            <a:r>
              <a:rPr lang="en-US" sz="1800" dirty="0">
                <a:solidFill>
                  <a:srgbClr val="81C8BD"/>
                </a:solidFill>
                <a:cs typeface="Times New Roman" panose="02020603050405020304" pitchFamily="18" charset="0"/>
              </a:rPr>
              <a:t>Newer languages (e.g. </a:t>
            </a:r>
            <a:r>
              <a:rPr lang="en-US" sz="1800" dirty="0" err="1">
                <a:solidFill>
                  <a:srgbClr val="00B050"/>
                </a:solidFill>
                <a:cs typeface="Times New Roman" panose="02020603050405020304" pitchFamily="18" charset="0"/>
              </a:rPr>
              <a:t>Kotlin</a:t>
            </a:r>
            <a:r>
              <a:rPr lang="en-US" sz="1800" dirty="0">
                <a:solidFill>
                  <a:srgbClr val="00B050"/>
                </a:solidFill>
                <a:cs typeface="Times New Roman" panose="02020603050405020304" pitchFamily="18" charset="0"/>
              </a:rPr>
              <a:t>, Swift, Go, Rust</a:t>
            </a:r>
            <a:r>
              <a:rPr lang="en-US" sz="1800" dirty="0">
                <a:solidFill>
                  <a:srgbClr val="81C8BD"/>
                </a:solidFill>
                <a:cs typeface="Times New Roman" panose="02020603050405020304" pitchFamily="18" charset="0"/>
              </a:rPr>
              <a:t>) provide some features that </a:t>
            </a:r>
            <a:r>
              <a:rPr lang="en-US" sz="1800" dirty="0" smtClean="0">
                <a:solidFill>
                  <a:srgbClr val="81C8BD"/>
                </a:solidFill>
                <a:cs typeface="Times New Roman" panose="02020603050405020304" pitchFamily="18" charset="0"/>
              </a:rPr>
              <a:t>can reduce </a:t>
            </a:r>
            <a:r>
              <a:rPr lang="en-US" sz="1800" dirty="0">
                <a:solidFill>
                  <a:srgbClr val="81C8BD"/>
                </a:solidFill>
                <a:cs typeface="Times New Roman" panose="02020603050405020304" pitchFamily="18" charset="0"/>
              </a:rPr>
              <a:t>bugs in some </a:t>
            </a:r>
            <a:r>
              <a:rPr lang="en-US" sz="1800" dirty="0" smtClean="0">
                <a:solidFill>
                  <a:srgbClr val="81C8BD"/>
                </a:solidFill>
                <a:cs typeface="Times New Roman" panose="02020603050405020304" pitchFamily="18" charset="0"/>
              </a:rPr>
              <a:t>cases</a:t>
            </a:r>
            <a:endParaRPr lang="en-US" sz="1800" dirty="0">
              <a:solidFill>
                <a:srgbClr val="81C8BD"/>
              </a:solidFill>
              <a:cs typeface="Times New Roman" panose="02020603050405020304" pitchFamily="18" charset="0"/>
            </a:endParaRPr>
          </a:p>
          <a:p>
            <a:r>
              <a:rPr lang="en-US" sz="1400" dirty="0" smtClean="0">
                <a:solidFill>
                  <a:srgbClr val="ECDA2D"/>
                </a:solidFill>
                <a:cs typeface="Times New Roman" panose="02020603050405020304" pitchFamily="18" charset="0"/>
              </a:rPr>
              <a:t>Objects / OO-</a:t>
            </a:r>
            <a:r>
              <a:rPr lang="en-US" sz="1400" dirty="0" err="1" smtClean="0">
                <a:solidFill>
                  <a:srgbClr val="ECDA2D"/>
                </a:solidFill>
                <a:cs typeface="Times New Roman" panose="02020603050405020304" pitchFamily="18" charset="0"/>
              </a:rPr>
              <a:t>ish</a:t>
            </a:r>
            <a:r>
              <a:rPr lang="en-US" sz="1400" dirty="0" smtClean="0">
                <a:solidFill>
                  <a:srgbClr val="ECDA2D"/>
                </a:solidFill>
                <a:cs typeface="Times New Roman" panose="02020603050405020304" pitchFamily="18" charset="0"/>
              </a:rPr>
              <a:t> behavior </a:t>
            </a:r>
            <a:r>
              <a:rPr lang="en-US" sz="1400" dirty="0">
                <a:solidFill>
                  <a:srgbClr val="ECDA2D"/>
                </a:solidFill>
                <a:cs typeface="Times New Roman" panose="02020603050405020304" pitchFamily="18" charset="0"/>
              </a:rPr>
              <a:t>(they don’t overrun </a:t>
            </a:r>
            <a:r>
              <a:rPr lang="en-US" sz="1400" dirty="0" smtClean="0">
                <a:solidFill>
                  <a:srgbClr val="ECDA2D"/>
                </a:solidFill>
                <a:cs typeface="Times New Roman" panose="02020603050405020304" pitchFamily="18" charset="0"/>
              </a:rPr>
              <a:t>variables easily);  </a:t>
            </a:r>
            <a:r>
              <a:rPr lang="en-US" sz="1400" dirty="0">
                <a:solidFill>
                  <a:srgbClr val="ECDA2D"/>
                </a:solidFill>
                <a:cs typeface="Times New Roman" panose="02020603050405020304" pitchFamily="18" charset="0"/>
              </a:rPr>
              <a:t>E</a:t>
            </a:r>
            <a:r>
              <a:rPr lang="en-US" sz="1400" dirty="0" smtClean="0">
                <a:solidFill>
                  <a:srgbClr val="ECDA2D"/>
                </a:solidFill>
                <a:cs typeface="Times New Roman" panose="02020603050405020304" pitchFamily="18" charset="0"/>
              </a:rPr>
              <a:t>asier </a:t>
            </a:r>
            <a:r>
              <a:rPr lang="en-US" sz="1400" dirty="0">
                <a:solidFill>
                  <a:srgbClr val="ECDA2D"/>
                </a:solidFill>
                <a:cs typeface="Times New Roman" panose="02020603050405020304" pitchFamily="18" charset="0"/>
              </a:rPr>
              <a:t>object </a:t>
            </a:r>
            <a:r>
              <a:rPr lang="en-US" sz="1400" dirty="0" smtClean="0">
                <a:solidFill>
                  <a:srgbClr val="ECDA2D"/>
                </a:solidFill>
                <a:cs typeface="Times New Roman" panose="02020603050405020304" pitchFamily="18" charset="0"/>
              </a:rPr>
              <a:t>handling (fewer mistakes);  </a:t>
            </a:r>
            <a:r>
              <a:rPr lang="en-US" sz="1400" dirty="0">
                <a:solidFill>
                  <a:srgbClr val="ECDA2D"/>
                </a:solidFill>
                <a:cs typeface="Times New Roman" panose="02020603050405020304" pitchFamily="18" charset="0"/>
              </a:rPr>
              <a:t>E</a:t>
            </a:r>
            <a:r>
              <a:rPr lang="en-US" sz="1400" dirty="0" smtClean="0">
                <a:solidFill>
                  <a:srgbClr val="ECDA2D"/>
                </a:solidFill>
                <a:cs typeface="Times New Roman" panose="02020603050405020304" pitchFamily="18" charset="0"/>
              </a:rPr>
              <a:t>fficient </a:t>
            </a:r>
            <a:r>
              <a:rPr lang="en-US" sz="1400" dirty="0">
                <a:solidFill>
                  <a:srgbClr val="ECDA2D"/>
                </a:solidFill>
                <a:cs typeface="Times New Roman" panose="02020603050405020304" pitchFamily="18" charset="0"/>
              </a:rPr>
              <a:t>garbage </a:t>
            </a:r>
            <a:r>
              <a:rPr lang="en-US" sz="1400" dirty="0" smtClean="0">
                <a:solidFill>
                  <a:srgbClr val="ECDA2D"/>
                </a:solidFill>
                <a:cs typeface="Times New Roman" panose="02020603050405020304" pitchFamily="18" charset="0"/>
              </a:rPr>
              <a:t>collection (reduces resource exhaustion); Less </a:t>
            </a:r>
            <a:r>
              <a:rPr lang="en-US" sz="1400" dirty="0">
                <a:solidFill>
                  <a:srgbClr val="ECDA2D"/>
                </a:solidFill>
                <a:cs typeface="Times New Roman" panose="02020603050405020304" pitchFamily="18" charset="0"/>
              </a:rPr>
              <a:t>dependence on </a:t>
            </a:r>
            <a:r>
              <a:rPr lang="en-US" sz="1400" dirty="0" smtClean="0">
                <a:solidFill>
                  <a:srgbClr val="ECDA2D"/>
                </a:solidFill>
                <a:cs typeface="Times New Roman" panose="02020603050405020304" pitchFamily="18" charset="0"/>
              </a:rPr>
              <a:t>pointers (reduces data errors, resource exhaustion, program crashes)</a:t>
            </a:r>
            <a:endParaRPr lang="en-US" sz="1400" dirty="0" smtClean="0">
              <a:solidFill>
                <a:srgbClr val="81C8BD"/>
              </a:solidFill>
              <a:cs typeface="Times New Roman" panose="02020603050405020304" pitchFamily="18" charset="0"/>
            </a:endParaRPr>
          </a:p>
          <a:p>
            <a:pPr marL="0" indent="0">
              <a:buNone/>
            </a:pPr>
            <a:r>
              <a:rPr lang="en-US" sz="1800" dirty="0" smtClean="0">
                <a:solidFill>
                  <a:srgbClr val="81C8BD"/>
                </a:solidFill>
                <a:cs typeface="Times New Roman" panose="02020603050405020304" pitchFamily="18" charset="0"/>
              </a:rPr>
              <a:t>Interpreters offer these benefits, good input protection, good protection of variables but interpreters are less suited for systems work and high performance applications (like video games)</a:t>
            </a:r>
          </a:p>
          <a:p>
            <a:pPr marL="0" indent="0">
              <a:buNone/>
            </a:pPr>
            <a:r>
              <a:rPr lang="en-US" sz="1800" dirty="0">
                <a:solidFill>
                  <a:srgbClr val="81C8BD"/>
                </a:solidFill>
                <a:cs typeface="Times New Roman" panose="02020603050405020304" pitchFamily="18" charset="0"/>
              </a:rPr>
              <a:t>ALL languages have some desirable use-cases </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even </a:t>
            </a:r>
            <a:r>
              <a:rPr lang="en-US" sz="1800" dirty="0">
                <a:solidFill>
                  <a:srgbClr val="C00000"/>
                </a:solidFill>
                <a:cs typeface="Times New Roman" panose="02020603050405020304" pitchFamily="18" charset="0"/>
              </a:rPr>
              <a:t>C</a:t>
            </a:r>
            <a:r>
              <a:rPr lang="en-US" sz="1800" dirty="0">
                <a:solidFill>
                  <a:srgbClr val="81C8BD"/>
                </a:solidFill>
                <a:cs typeface="Times New Roman" panose="02020603050405020304" pitchFamily="18" charset="0"/>
              </a:rPr>
              <a:t> for OSes and languages)</a:t>
            </a:r>
          </a:p>
          <a:p>
            <a:pPr marL="0" indent="0">
              <a:buNone/>
            </a:pPr>
            <a:r>
              <a:rPr lang="en-US" sz="1800" dirty="0" smtClean="0">
                <a:solidFill>
                  <a:srgbClr val="81C8BD"/>
                </a:solidFill>
                <a:cs typeface="Times New Roman" panose="02020603050405020304" pitchFamily="18" charset="0"/>
              </a:rPr>
              <a:t>For </a:t>
            </a:r>
            <a:r>
              <a:rPr lang="en-US" sz="1800" dirty="0" smtClean="0">
                <a:solidFill>
                  <a:srgbClr val="00B050"/>
                </a:solidFill>
                <a:cs typeface="Times New Roman" panose="02020603050405020304" pitchFamily="18" charset="0"/>
              </a:rPr>
              <a:t>ANY</a:t>
            </a:r>
            <a:r>
              <a:rPr lang="en-US" sz="1800" dirty="0" smtClean="0">
                <a:solidFill>
                  <a:srgbClr val="81C8BD"/>
                </a:solidFill>
                <a:cs typeface="Times New Roman" panose="02020603050405020304" pitchFamily="18" charset="0"/>
              </a:rPr>
              <a:t> language we </a:t>
            </a:r>
            <a:r>
              <a:rPr lang="en-US" sz="1800" dirty="0" smtClean="0">
                <a:solidFill>
                  <a:srgbClr val="00B050"/>
                </a:solidFill>
                <a:cs typeface="Times New Roman" panose="02020603050405020304" pitchFamily="18" charset="0"/>
              </a:rPr>
              <a:t>still need to exercise due care </a:t>
            </a:r>
            <a:r>
              <a:rPr lang="en-US" sz="1800" dirty="0" smtClean="0">
                <a:solidFill>
                  <a:srgbClr val="81C8BD"/>
                </a:solidFill>
                <a:cs typeface="Times New Roman" panose="02020603050405020304" pitchFamily="18" charset="0"/>
              </a:rPr>
              <a:t>with the ideas that are presented here today</a:t>
            </a:r>
            <a:endParaRPr lang="en-US" sz="1800" dirty="0">
              <a:solidFill>
                <a:srgbClr val="81C8BD"/>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outlined </a:t>
            </a:r>
            <a:r>
              <a:rPr lang="en-US" sz="1800" dirty="0">
                <a:solidFill>
                  <a:srgbClr val="F8A28B"/>
                </a:solidFill>
                <a:cs typeface="Times New Roman" panose="02020603050405020304" pitchFamily="18" charset="0"/>
              </a:rPr>
              <a:t>a few ways </a:t>
            </a:r>
            <a:r>
              <a:rPr lang="en-US" sz="1800" dirty="0" smtClean="0">
                <a:solidFill>
                  <a:srgbClr val="F8A28B"/>
                </a:solidFill>
                <a:cs typeface="Times New Roman" panose="02020603050405020304" pitchFamily="18" charset="0"/>
              </a:rPr>
              <a:t>to foster </a:t>
            </a:r>
            <a:r>
              <a:rPr lang="en-US" sz="1800" dirty="0">
                <a:solidFill>
                  <a:srgbClr val="F8A28B"/>
                </a:solidFill>
                <a:cs typeface="Times New Roman" panose="02020603050405020304" pitchFamily="18" charset="0"/>
              </a:rPr>
              <a:t>less buggy/vulnerable code</a:t>
            </a: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provided Examples </a:t>
            </a:r>
            <a:r>
              <a:rPr lang="en-US" sz="1800" dirty="0">
                <a:solidFill>
                  <a:srgbClr val="F8A28B"/>
                </a:solidFill>
                <a:cs typeface="Times New Roman" panose="02020603050405020304" pitchFamily="18" charset="0"/>
              </a:rPr>
              <a:t>to start </a:t>
            </a:r>
            <a:r>
              <a:rPr lang="en-US" sz="1800" dirty="0" smtClean="0">
                <a:solidFill>
                  <a:srgbClr val="F8A28B"/>
                </a:solidFill>
                <a:cs typeface="Times New Roman" panose="02020603050405020304" pitchFamily="18" charset="0"/>
              </a:rPr>
              <a:t>programming in 12 languages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04" y="91440"/>
            <a:ext cx="3763264" cy="251668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58</a:t>
            </a:fld>
            <a:endParaRPr lang="en-US"/>
          </a:p>
        </p:txBody>
      </p:sp>
    </p:spTree>
    <p:extLst>
      <p:ext uri="{BB962C8B-B14F-4D97-AF65-F5344CB8AC3E}">
        <p14:creationId xmlns:p14="http://schemas.microsoft.com/office/powerpoint/2010/main" val="38473254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ECDA2D"/>
                </a:solidFill>
                <a:latin typeface="Bahnschrift" panose="020B0502040204020203" pitchFamily="34" charset="0"/>
              </a:rPr>
              <a:t>Remember:</a:t>
            </a:r>
            <a:r>
              <a:rPr lang="en-US" dirty="0" smtClean="0">
                <a:latin typeface="Bahnschrift" panose="020B0502040204020203" pitchFamily="34" charset="0"/>
              </a:rPr>
              <a:t>  There is ALWAYS another …</a:t>
            </a:r>
            <a:br>
              <a:rPr lang="en-US" dirty="0" smtClean="0">
                <a:latin typeface="Bahnschrift" panose="020B0502040204020203" pitchFamily="34" charset="0"/>
              </a:rPr>
            </a:br>
            <a:r>
              <a:rPr lang="en-US" dirty="0" smtClean="0">
                <a:latin typeface="Bahnschrift" panose="020B0502040204020203" pitchFamily="34" charset="0"/>
              </a:rPr>
              <a:t>B </a:t>
            </a:r>
            <a:r>
              <a:rPr lang="en-US" dirty="0" err="1" smtClean="0">
                <a:latin typeface="Bahnschrift" panose="020B0502040204020203" pitchFamily="34" charset="0"/>
              </a:rPr>
              <a:t>ug</a:t>
            </a:r>
            <a:r>
              <a:rPr lang="en-US" dirty="0" smtClean="0">
                <a:latin typeface="Bahnschrift" panose="020B0502040204020203" pitchFamily="34" charset="0"/>
              </a:rPr>
              <a:t> … …</a:t>
            </a:r>
            <a:endParaRPr lang="en-US" dirty="0">
              <a:latin typeface="Bahnschrift" panose="020B0502040204020203" pitchFamily="34" charset="0"/>
            </a:endParaRPr>
          </a:p>
        </p:txBody>
      </p:sp>
      <p:sp>
        <p:nvSpPr>
          <p:cNvPr id="5" name="Content Placeholder 4"/>
          <p:cNvSpPr>
            <a:spLocks noGrp="1"/>
          </p:cNvSpPr>
          <p:nvPr>
            <p:ph idx="1"/>
          </p:nvPr>
        </p:nvSpPr>
        <p:spPr/>
        <p:txBody>
          <a:bodyPr>
            <a:normAutofit fontScale="92500" lnSpcReduction="10000"/>
          </a:bodyPr>
          <a:lstStyle/>
          <a:p>
            <a:pPr marL="0" indent="0" algn="ctr">
              <a:buNone/>
            </a:pPr>
            <a:endParaRPr lang="en-US" sz="3200" dirty="0" smtClean="0">
              <a:solidFill>
                <a:srgbClr val="686EA0"/>
              </a:solidFill>
              <a:latin typeface="Bahnschrift SemiBold SemiConden" panose="020B0502040204020203" pitchFamily="34" charset="0"/>
            </a:endParaRPr>
          </a:p>
          <a:p>
            <a:pPr marL="0" indent="0" algn="ctr">
              <a:buNone/>
            </a:pPr>
            <a:r>
              <a:rPr lang="en-US" sz="4400" dirty="0" smtClean="0">
                <a:solidFill>
                  <a:srgbClr val="686EA0"/>
                </a:solidFill>
                <a:latin typeface="Bahnschrift SemiBold SemiConden" panose="020B0502040204020203" pitchFamily="34" charset="0"/>
              </a:rPr>
              <a:t>Thank </a:t>
            </a:r>
            <a:r>
              <a:rPr lang="en-US" sz="4400" dirty="0">
                <a:solidFill>
                  <a:srgbClr val="686EA0"/>
                </a:solidFill>
                <a:latin typeface="Bahnschrift SemiBold SemiConden" panose="020B0502040204020203" pitchFamily="34" charset="0"/>
              </a:rPr>
              <a:t>you!</a:t>
            </a:r>
            <a:r>
              <a:rPr lang="en-US" dirty="0"/>
              <a:t/>
            </a:r>
            <a:br>
              <a:rPr lang="en-US" dirty="0"/>
            </a:br>
            <a:r>
              <a:rPr lang="en-US" dirty="0"/>
              <a:t/>
            </a:r>
            <a:br>
              <a:rPr lang="en-US" dirty="0"/>
            </a:br>
            <a:r>
              <a:rPr lang="en-US" dirty="0">
                <a:solidFill>
                  <a:srgbClr val="81C8BD"/>
                </a:solidFill>
                <a:latin typeface="Times New Roman" panose="02020603050405020304" pitchFamily="18" charset="0"/>
                <a:cs typeface="Times New Roman" panose="02020603050405020304" pitchFamily="18" charset="0"/>
              </a:rPr>
              <a:t>D.J. </a:t>
            </a:r>
            <a:r>
              <a:rPr lang="en-US" dirty="0" smtClean="0">
                <a:solidFill>
                  <a:srgbClr val="81C8BD"/>
                </a:solidFill>
                <a:latin typeface="Times New Roman" panose="02020603050405020304" pitchFamily="18" charset="0"/>
                <a:cs typeface="Times New Roman" panose="02020603050405020304" pitchFamily="18" charset="0"/>
              </a:rPr>
              <a:t>Davis  </a:t>
            </a:r>
            <a:r>
              <a:rPr lang="en-US" dirty="0">
                <a:solidFill>
                  <a:srgbClr val="81C8BD"/>
                </a:solidFill>
                <a:latin typeface="Times New Roman" panose="02020603050405020304" pitchFamily="18" charset="0"/>
                <a:cs typeface="Times New Roman" panose="02020603050405020304" pitchFamily="18" charset="0"/>
              </a:rPr>
              <a:t>(</a:t>
            </a:r>
            <a:r>
              <a:rPr lang="en-US" dirty="0" err="1">
                <a:solidFill>
                  <a:srgbClr val="F8A28B"/>
                </a:solidFill>
                <a:latin typeface="Times New Roman" panose="02020603050405020304" pitchFamily="18" charset="0"/>
                <a:cs typeface="Times New Roman" panose="02020603050405020304" pitchFamily="18" charset="0"/>
              </a:rPr>
              <a:t>Zero</a:t>
            </a:r>
            <a:r>
              <a:rPr lang="en-US" dirty="0" err="1">
                <a:solidFill>
                  <a:srgbClr val="ECDA2D"/>
                </a:solidFill>
                <a:latin typeface="Times New Roman" panose="02020603050405020304" pitchFamily="18" charset="0"/>
                <a:cs typeface="Times New Roman" panose="02020603050405020304" pitchFamily="18" charset="0"/>
              </a:rPr>
              <a:t>Ring</a:t>
            </a:r>
            <a:r>
              <a:rPr lang="en-US" dirty="0" err="1">
                <a:solidFill>
                  <a:srgbClr val="F8A28B"/>
                </a:solidFill>
                <a:latin typeface="Times New Roman" panose="02020603050405020304" pitchFamily="18" charset="0"/>
                <a:cs typeface="Times New Roman" panose="02020603050405020304" pitchFamily="18" charset="0"/>
              </a:rPr>
              <a:t>Defender</a:t>
            </a:r>
            <a:r>
              <a:rPr lang="en-US" dirty="0">
                <a:solidFill>
                  <a:srgbClr val="81C8BD"/>
                </a:solidFill>
                <a:latin typeface="Times New Roman" panose="02020603050405020304" pitchFamily="18" charset="0"/>
                <a:cs typeface="Times New Roman" panose="02020603050405020304" pitchFamily="18" charset="0"/>
              </a:rPr>
              <a:t>)</a:t>
            </a:r>
            <a:br>
              <a:rPr lang="en-US" dirty="0">
                <a:solidFill>
                  <a:srgbClr val="81C8BD"/>
                </a:solidFill>
                <a:latin typeface="Times New Roman" panose="02020603050405020304" pitchFamily="18" charset="0"/>
                <a:cs typeface="Times New Roman" panose="02020603050405020304" pitchFamily="18" charset="0"/>
              </a:rPr>
            </a:br>
            <a:r>
              <a:rPr lang="en-US" dirty="0">
                <a:solidFill>
                  <a:srgbClr val="F8A28B"/>
                </a:solidFill>
                <a:latin typeface="Times New Roman" panose="02020603050405020304" pitchFamily="18" charset="0"/>
                <a:cs typeface="Times New Roman" panose="02020603050405020304" pitchFamily="18" charset="0"/>
              </a:rPr>
              <a:t>Zero</a:t>
            </a:r>
            <a:r>
              <a:rPr lang="en-US" dirty="0">
                <a:solidFill>
                  <a:srgbClr val="ECDA2D"/>
                </a:solidFill>
                <a:latin typeface="Times New Roman" panose="02020603050405020304" pitchFamily="18" charset="0"/>
                <a:cs typeface="Times New Roman" panose="02020603050405020304" pitchFamily="18" charset="0"/>
              </a:rPr>
              <a:t>Ring</a:t>
            </a:r>
            <a:r>
              <a:rPr lang="en-US" dirty="0">
                <a:solidFill>
                  <a:srgbClr val="F8A28B"/>
                </a:solidFill>
                <a:latin typeface="Times New Roman" panose="02020603050405020304" pitchFamily="18" charset="0"/>
                <a:cs typeface="Times New Roman" panose="02020603050405020304" pitchFamily="18" charset="0"/>
              </a:rPr>
              <a:t>D</a:t>
            </a:r>
            <a:r>
              <a:rPr lang="en-US" dirty="0">
                <a:solidFill>
                  <a:srgbClr val="686EA0"/>
                </a:solidFill>
                <a:latin typeface="Times New Roman" panose="02020603050405020304" pitchFamily="18" charset="0"/>
                <a:cs typeface="Times New Roman" panose="02020603050405020304" pitchFamily="18" charset="0"/>
              </a:rPr>
              <a:t>@</a:t>
            </a:r>
            <a:r>
              <a:rPr lang="en-US" dirty="0">
                <a:solidFill>
                  <a:srgbClr val="81C8BD"/>
                </a:solidFill>
                <a:latin typeface="Times New Roman" panose="02020603050405020304" pitchFamily="18" charset="0"/>
                <a:cs typeface="Times New Roman" panose="02020603050405020304" pitchFamily="18" charset="0"/>
              </a:rPr>
              <a:t>gmail.com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solidFill>
                  <a:srgbClr val="81C8BD"/>
                </a:solidFill>
                <a:latin typeface="Times New Roman" panose="02020603050405020304" pitchFamily="18" charset="0"/>
                <a:cs typeface="Times New Roman" panose="02020603050405020304" pitchFamily="18" charset="0"/>
              </a:rPr>
              <a:t>Twitter/X:  </a:t>
            </a:r>
            <a:r>
              <a:rPr lang="en-US" dirty="0" smtClean="0">
                <a:latin typeface="Times New Roman" panose="02020603050405020304" pitchFamily="18" charset="0"/>
                <a:cs typeface="Times New Roman" panose="02020603050405020304" pitchFamily="18" charset="0"/>
              </a:rPr>
              <a:t> </a:t>
            </a:r>
            <a:r>
              <a:rPr lang="en-US" dirty="0">
                <a:solidFill>
                  <a:srgbClr val="686EA0"/>
                </a:solidFill>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F8A28B"/>
                </a:solidFill>
                <a:latin typeface="Times New Roman" panose="02020603050405020304" pitchFamily="18" charset="0"/>
                <a:cs typeface="Times New Roman" panose="02020603050405020304" pitchFamily="18" charset="0"/>
              </a:rPr>
              <a:t>D</a:t>
            </a:r>
            <a:endParaRPr lang="en-US" dirty="0" smtClean="0">
              <a:solidFill>
                <a:srgbClr val="F8A28B"/>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F8A28B"/>
              </a:solidFill>
              <a:latin typeface="Times New Roman" panose="02020603050405020304" pitchFamily="18" charset="0"/>
              <a:cs typeface="Times New Roman" panose="02020603050405020304" pitchFamily="18" charset="0"/>
            </a:endParaRPr>
          </a:p>
          <a:p>
            <a:pPr marL="0" indent="0" algn="ctr">
              <a:buNone/>
            </a:pPr>
            <a:r>
              <a:rPr lang="en-US" dirty="0"/>
              <a:t>https://</a:t>
            </a:r>
            <a:r>
              <a:rPr lang="en-US" dirty="0" smtClean="0"/>
              <a:t>github.com/ipv3/DC31-BIC/</a:t>
            </a:r>
          </a:p>
          <a:p>
            <a:pPr marL="0" indent="0" algn="ctr">
              <a:spcBef>
                <a:spcPts val="0"/>
              </a:spcBef>
              <a:buNone/>
            </a:pPr>
            <a:r>
              <a:rPr lang="en-US" sz="1800" dirty="0" smtClean="0">
                <a:solidFill>
                  <a:srgbClr val="ECDA2D"/>
                </a:solidFill>
              </a:rPr>
              <a:t>&lt;  Slide deck  -  </a:t>
            </a:r>
            <a:r>
              <a:rPr lang="en-US" sz="1800" dirty="0">
                <a:solidFill>
                  <a:srgbClr val="ECDA2D"/>
                </a:solidFill>
              </a:rPr>
              <a:t>P</a:t>
            </a:r>
            <a:r>
              <a:rPr lang="en-US" sz="1800" dirty="0" smtClean="0">
                <a:solidFill>
                  <a:srgbClr val="ECDA2D"/>
                </a:solidFill>
              </a:rPr>
              <a:t>rogram examples  -   Set up, back up, restore Linux  -  GDB commands  /&gt;</a:t>
            </a:r>
          </a:p>
          <a:p>
            <a:pPr marL="0" indent="0" algn="ctr">
              <a:spcBef>
                <a:spcPts val="0"/>
              </a:spcBef>
              <a:buNone/>
            </a:pPr>
            <a:endParaRPr lang="en-US" sz="1800" dirty="0">
              <a:solidFill>
                <a:srgbClr val="ECDA2D"/>
              </a:solidFill>
            </a:endParaRPr>
          </a:p>
          <a:p>
            <a:pPr marL="0" indent="0" algn="ctr">
              <a:spcBef>
                <a:spcPts val="0"/>
              </a:spcBef>
              <a:buNone/>
            </a:pPr>
            <a:r>
              <a:rPr lang="en-US" dirty="0" smtClean="0">
                <a:solidFill>
                  <a:srgbClr val="C00000"/>
                </a:solidFill>
              </a:rPr>
              <a:t>But we’re not </a:t>
            </a:r>
            <a:r>
              <a:rPr lang="en-US" dirty="0" smtClean="0">
                <a:solidFill>
                  <a:srgbClr val="C00000"/>
                </a:solidFill>
              </a:rPr>
              <a:t>done yet </a:t>
            </a:r>
            <a:r>
              <a:rPr lang="en-US" dirty="0" smtClean="0">
                <a:solidFill>
                  <a:srgbClr val="C00000"/>
                </a:solidFill>
              </a:rPr>
              <a:t>… … …</a:t>
            </a:r>
          </a:p>
          <a:p>
            <a:pPr marL="0" indent="0" algn="ctr">
              <a:spcBef>
                <a:spcPts val="0"/>
              </a:spcBef>
              <a:buNone/>
            </a:pPr>
            <a:r>
              <a:rPr lang="en-US" dirty="0" smtClean="0"/>
              <a:t>Let’s take a look at </a:t>
            </a:r>
            <a:r>
              <a:rPr lang="en-US" dirty="0" smtClean="0"/>
              <a:t>the</a:t>
            </a:r>
            <a:r>
              <a:rPr lang="en-US" dirty="0" smtClean="0"/>
              <a:t> </a:t>
            </a:r>
            <a:r>
              <a:rPr lang="en-US" dirty="0" smtClean="0"/>
              <a:t>Linux guides now…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8325" y="1542765"/>
            <a:ext cx="2909454" cy="2182091"/>
          </a:xfrm>
          <a:prstGeom prst="rect">
            <a:avLst/>
          </a:prstGeom>
        </p:spPr>
      </p:pic>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59</a:t>
            </a:fld>
            <a:endParaRPr lang="en-US"/>
          </a:p>
        </p:txBody>
      </p:sp>
    </p:spTree>
    <p:extLst>
      <p:ext uri="{BB962C8B-B14F-4D97-AF65-F5344CB8AC3E}">
        <p14:creationId xmlns:p14="http://schemas.microsoft.com/office/powerpoint/2010/main" val="2784432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Our Game Plan … … …</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General-Purpose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Learn from some behaviors of legacy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Discuss 12 current G-P Ls and outline </a:t>
            </a:r>
            <a:r>
              <a:rPr lang="en-US" sz="1800" dirty="0">
                <a:solidFill>
                  <a:srgbClr val="81C8BD"/>
                </a:solidFill>
                <a:cs typeface="Times New Roman" panose="02020603050405020304" pitchFamily="18" charset="0"/>
              </a:rPr>
              <a:t>some </a:t>
            </a:r>
            <a:r>
              <a:rPr lang="en-US" sz="1800" dirty="0" smtClean="0">
                <a:solidFill>
                  <a:srgbClr val="81C8BD"/>
                </a:solidFill>
                <a:cs typeface="Times New Roman" panose="02020603050405020304" pitchFamily="18" charset="0"/>
              </a:rPr>
              <a:t>of their behaviors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considerations </a:t>
            </a:r>
            <a:r>
              <a:rPr lang="en-US" sz="1800" dirty="0">
                <a:solidFill>
                  <a:srgbClr val="81C8BD"/>
                </a:solidFill>
                <a:cs typeface="Times New Roman" panose="02020603050405020304" pitchFamily="18" charset="0"/>
              </a:rPr>
              <a:t>in choosing </a:t>
            </a:r>
            <a:r>
              <a:rPr lang="en-US" sz="1800" dirty="0" smtClean="0">
                <a:solidFill>
                  <a:srgbClr val="81C8BD"/>
                </a:solidFill>
                <a:cs typeface="Times New Roman" panose="02020603050405020304" pitchFamily="18" charset="0"/>
              </a:rPr>
              <a:t>our language</a:t>
            </a:r>
            <a:endParaRPr lang="en-US" sz="1800" dirty="0">
              <a:solidFill>
                <a:srgbClr val="81C8BD"/>
              </a:solidFill>
              <a:cs typeface="Times New Roman" panose="02020603050405020304" pitchFamily="18" charset="0"/>
            </a:endParaRPr>
          </a:p>
          <a:p>
            <a:pPr>
              <a:buFont typeface="Wingdings" panose="05000000000000000000" pitchFamily="2" charset="2"/>
              <a:buChar char="Ø"/>
            </a:pPr>
            <a:r>
              <a:rPr lang="en-US" sz="1800" dirty="0" smtClean="0">
                <a:solidFill>
                  <a:srgbClr val="81C8BD"/>
                </a:solidFill>
                <a:cs typeface="Times New Roman" panose="02020603050405020304" pitchFamily="18" charset="0"/>
              </a:rPr>
              <a:t>View the types </a:t>
            </a:r>
            <a:r>
              <a:rPr lang="en-US" sz="1800" dirty="0">
                <a:solidFill>
                  <a:srgbClr val="81C8BD"/>
                </a:solidFill>
                <a:cs typeface="Times New Roman" panose="02020603050405020304" pitchFamily="18" charset="0"/>
              </a:rPr>
              <a:t>of </a:t>
            </a:r>
            <a:r>
              <a:rPr lang="en-US" sz="1800" dirty="0" smtClean="0">
                <a:solidFill>
                  <a:srgbClr val="81C8BD"/>
                </a:solidFill>
                <a:cs typeface="Times New Roman" panose="02020603050405020304" pitchFamily="18" charset="0"/>
              </a:rPr>
              <a:t>software vulnerabilities that can occur in languages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Consider some Recommendations from my Observations in Vulnerability Database</a:t>
            </a:r>
          </a:p>
          <a:p>
            <a:pPr marL="0" indent="0">
              <a:buNone/>
            </a:pPr>
            <a:endParaRPr lang="en-US" sz="1800" dirty="0">
              <a:solidFill>
                <a:srgbClr val="81C8BD"/>
              </a:solidFill>
              <a:cs typeface="Times New Roman" panose="02020603050405020304" pitchFamily="18" charset="0"/>
            </a:endParaRPr>
          </a:p>
          <a:p>
            <a:pPr marL="0" indent="0">
              <a:buNone/>
            </a:pPr>
            <a:r>
              <a:rPr lang="en-US" sz="1800" strike="sngStrike" dirty="0" smtClean="0">
                <a:solidFill>
                  <a:srgbClr val="F8A28B"/>
                </a:solidFill>
                <a:cs typeface="Times New Roman" panose="02020603050405020304" pitchFamily="18" charset="0"/>
              </a:rPr>
              <a:t>~~ Kindly </a:t>
            </a:r>
            <a:r>
              <a:rPr lang="en-US" sz="1800" strike="sngStrike" dirty="0">
                <a:solidFill>
                  <a:srgbClr val="F8A28B"/>
                </a:solidFill>
                <a:cs typeface="Times New Roman" panose="02020603050405020304" pitchFamily="18" charset="0"/>
              </a:rPr>
              <a:t>defer questions to the end of the </a:t>
            </a:r>
            <a:r>
              <a:rPr lang="en-US" sz="1800" strike="sngStrike" dirty="0" smtClean="0">
                <a:solidFill>
                  <a:srgbClr val="F8A28B"/>
                </a:solidFill>
                <a:cs typeface="Times New Roman" panose="02020603050405020304" pitchFamily="18" charset="0"/>
              </a:rPr>
              <a:t>presentation</a:t>
            </a:r>
          </a:p>
          <a:p>
            <a:pPr marL="0" indent="0">
              <a:buNone/>
            </a:pPr>
            <a:r>
              <a:rPr lang="en-US" sz="1800" dirty="0" smtClean="0">
                <a:solidFill>
                  <a:srgbClr val="F8A28B"/>
                </a:solidFill>
                <a:cs typeface="Times New Roman" panose="02020603050405020304" pitchFamily="18" charset="0"/>
              </a:rPr>
              <a:t>	</a:t>
            </a:r>
            <a:r>
              <a:rPr lang="en-US" sz="1800" dirty="0" smtClean="0">
                <a:cs typeface="Times New Roman" panose="02020603050405020304" pitchFamily="18" charset="0"/>
              </a:rPr>
              <a:t>Nah. Let’s R-R-R-Rumble !! … …</a:t>
            </a:r>
          </a:p>
          <a:p>
            <a:pPr marL="0" indent="0">
              <a:buNone/>
            </a:pPr>
            <a:r>
              <a:rPr lang="en-US" sz="1800" dirty="0" smtClean="0">
                <a:cs typeface="Times New Roman" panose="02020603050405020304" pitchFamily="18" charset="0"/>
              </a:rPr>
              <a:t>We can debate.  We will be polite.  We </a:t>
            </a:r>
            <a:r>
              <a:rPr lang="en-US" sz="1800" dirty="0" smtClean="0">
                <a:solidFill>
                  <a:srgbClr val="F8A28B"/>
                </a:solidFill>
                <a:cs typeface="Times New Roman" panose="02020603050405020304" pitchFamily="18" charset="0"/>
              </a:rPr>
              <a:t>must</a:t>
            </a:r>
            <a:r>
              <a:rPr lang="en-US" sz="1800" dirty="0" smtClean="0">
                <a:cs typeface="Times New Roman" panose="02020603050405020304" pitchFamily="18" charset="0"/>
              </a:rPr>
              <a:t> be brief because this slide deck is </a:t>
            </a:r>
            <a:r>
              <a:rPr lang="en-US" sz="1800" dirty="0" smtClean="0">
                <a:solidFill>
                  <a:srgbClr val="F8A28B"/>
                </a:solidFill>
                <a:cs typeface="Times New Roman" panose="02020603050405020304" pitchFamily="18" charset="0"/>
              </a:rPr>
              <a:t>LONG</a:t>
            </a:r>
            <a:r>
              <a:rPr lang="en-US" sz="1800" dirty="0" smtClean="0">
                <a:cs typeface="Times New Roman" panose="02020603050405020304" pitchFamily="18" charset="0"/>
              </a:rPr>
              <a:t> … … …</a:t>
            </a:r>
            <a:endParaRPr lang="en-US" sz="1800" dirty="0">
              <a:cs typeface="Times New Roman" panose="02020603050405020304" pitchFamily="18" charset="0"/>
            </a:endParaRPr>
          </a:p>
          <a:p>
            <a:pPr marL="0" indent="0">
              <a:buNone/>
            </a:pPr>
            <a:endParaRPr lang="en-US" sz="1800" dirty="0" smtClean="0">
              <a:solidFill>
                <a:srgbClr val="81C8BD"/>
              </a:solidFill>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230" y="1410462"/>
            <a:ext cx="2612898" cy="392344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6</a:t>
            </a:fld>
            <a:endParaRPr lang="en-US"/>
          </a:p>
        </p:txBody>
      </p:sp>
    </p:spTree>
    <p:extLst>
      <p:ext uri="{BB962C8B-B14F-4D97-AF65-F5344CB8AC3E}">
        <p14:creationId xmlns:p14="http://schemas.microsoft.com/office/powerpoint/2010/main" val="2914823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About  D.J.</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F8A28B"/>
                </a:solidFill>
                <a:cs typeface="Times New Roman" panose="02020603050405020304" pitchFamily="18" charset="0"/>
              </a:rPr>
              <a:t>Background:   </a:t>
            </a:r>
          </a:p>
          <a:p>
            <a:pPr marL="457200" lvl="1" indent="0">
              <a:buNone/>
            </a:pPr>
            <a:r>
              <a:rPr lang="en-US" sz="1800" dirty="0" smtClean="0">
                <a:solidFill>
                  <a:srgbClr val="81C8BD"/>
                </a:solidFill>
                <a:cs typeface="Times New Roman" panose="02020603050405020304" pitchFamily="18" charset="0"/>
              </a:rPr>
              <a:t>Ops, Dev, Mainframe Eng, Network Eng, WAN Design Eng, IT Integration, Sustaining Eng, Computer Security</a:t>
            </a:r>
          </a:p>
          <a:p>
            <a:r>
              <a:rPr lang="en-US" sz="1800" dirty="0">
                <a:solidFill>
                  <a:srgbClr val="F8A28B"/>
                </a:solidFill>
                <a:cs typeface="Times New Roman" panose="02020603050405020304" pitchFamily="18" charset="0"/>
              </a:rPr>
              <a:t>Locale:   </a:t>
            </a:r>
          </a:p>
          <a:p>
            <a:pPr marL="457200" lvl="1" indent="0">
              <a:buNone/>
            </a:pPr>
            <a:r>
              <a:rPr lang="en-US" sz="1800" dirty="0" smtClean="0">
                <a:solidFill>
                  <a:srgbClr val="81C8BD"/>
                </a:solidFill>
                <a:cs typeface="Times New Roman" panose="02020603050405020304" pitchFamily="18" charset="0"/>
              </a:rPr>
              <a:t>Live/work/play </a:t>
            </a:r>
            <a:r>
              <a:rPr lang="en-US" sz="1800" dirty="0">
                <a:solidFill>
                  <a:srgbClr val="81C8BD"/>
                </a:solidFill>
                <a:cs typeface="Times New Roman" panose="02020603050405020304" pitchFamily="18" charset="0"/>
              </a:rPr>
              <a:t>in Washington DC </a:t>
            </a:r>
            <a:r>
              <a:rPr lang="en-US" sz="1800" dirty="0" smtClean="0">
                <a:solidFill>
                  <a:srgbClr val="81C8BD"/>
                </a:solidFill>
                <a:cs typeface="Times New Roman" panose="02020603050405020304" pitchFamily="18" charset="0"/>
              </a:rPr>
              <a:t>region</a:t>
            </a:r>
            <a:endParaRPr lang="en-US" sz="1800" dirty="0" smtClean="0">
              <a:solidFill>
                <a:srgbClr val="F8A28B"/>
              </a:solidFill>
              <a:cs typeface="Times New Roman" panose="02020603050405020304" pitchFamily="18" charset="0"/>
            </a:endParaRPr>
          </a:p>
          <a:p>
            <a:r>
              <a:rPr lang="en-US" sz="1800" dirty="0" smtClean="0">
                <a:solidFill>
                  <a:srgbClr val="F8A28B"/>
                </a:solidFill>
                <a:cs typeface="Times New Roman" panose="02020603050405020304" pitchFamily="18" charset="0"/>
              </a:rPr>
              <a:t>My humble beginnings… …</a:t>
            </a:r>
          </a:p>
          <a:p>
            <a:pPr marL="457200" lvl="1" indent="0">
              <a:buNone/>
            </a:pPr>
            <a:r>
              <a:rPr lang="en-US" sz="1800" dirty="0" smtClean="0">
                <a:solidFill>
                  <a:srgbClr val="81C8BD"/>
                </a:solidFill>
                <a:cs typeface="Times New Roman" panose="02020603050405020304" pitchFamily="18" charset="0"/>
              </a:rPr>
              <a:t>COBOL/CICS,  EasyTrieve Plus,  Business BASIC </a:t>
            </a:r>
            <a:r>
              <a:rPr lang="en-US" sz="1800" dirty="0">
                <a:solidFill>
                  <a:srgbClr val="81C8BD"/>
                </a:solidFill>
                <a:cs typeface="Times New Roman" panose="02020603050405020304" pitchFamily="18" charset="0"/>
              </a:rPr>
              <a:t>(Electronic Cash Register </a:t>
            </a:r>
            <a:r>
              <a:rPr lang="en-US" sz="1800" dirty="0" smtClean="0">
                <a:solidFill>
                  <a:srgbClr val="81C8BD"/>
                </a:solidFill>
                <a:cs typeface="Times New Roman" panose="02020603050405020304" pitchFamily="18" charset="0"/>
              </a:rPr>
              <a:t>PC, police/dispatch Midrange)</a:t>
            </a:r>
          </a:p>
          <a:p>
            <a:r>
              <a:rPr lang="en-US" sz="1800" dirty="0" smtClean="0">
                <a:solidFill>
                  <a:srgbClr val="F8A28B"/>
                </a:solidFill>
                <a:cs typeface="Times New Roman" panose="02020603050405020304" pitchFamily="18" charset="0"/>
              </a:rPr>
              <a:t>Alma Mater:   </a:t>
            </a:r>
          </a:p>
          <a:p>
            <a:pPr marL="457200" lvl="1" indent="0">
              <a:buNone/>
            </a:pPr>
            <a:r>
              <a:rPr lang="en-US" sz="1800" dirty="0" smtClean="0">
                <a:solidFill>
                  <a:srgbClr val="81C8BD"/>
                </a:solidFill>
                <a:cs typeface="Times New Roman" panose="02020603050405020304" pitchFamily="18" charset="0"/>
              </a:rPr>
              <a:t>Virginia Commonwealth University  -  Go Rams!!   </a:t>
            </a:r>
          </a:p>
          <a:p>
            <a:pPr marL="457200" lvl="1" indent="0">
              <a:buNone/>
            </a:pPr>
            <a:r>
              <a:rPr lang="en-US" sz="1800" dirty="0" smtClean="0">
                <a:solidFill>
                  <a:srgbClr val="686EA0"/>
                </a:solidFill>
                <a:cs typeface="Times New Roman" panose="02020603050405020304" pitchFamily="18" charset="0"/>
              </a:rPr>
              <a:t>BS Business, Info Sys;  MS Business, Info Sys - IT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512" y="4540758"/>
            <a:ext cx="1768856" cy="66332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480" y="4206812"/>
            <a:ext cx="2313432" cy="1539878"/>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7</a:t>
            </a:fld>
            <a:endParaRPr lang="en-US"/>
          </a:p>
        </p:txBody>
      </p:sp>
    </p:spTree>
    <p:extLst>
      <p:ext uri="{BB962C8B-B14F-4D97-AF65-F5344CB8AC3E}">
        <p14:creationId xmlns:p14="http://schemas.microsoft.com/office/powerpoint/2010/main" val="769146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Old-school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81C8BD"/>
                </a:solidFill>
              </a:rPr>
              <a:t>Fortran  - </a:t>
            </a:r>
            <a:r>
              <a:rPr lang="en-US" sz="1800" dirty="0" smtClean="0">
                <a:solidFill>
                  <a:srgbClr val="686EA0"/>
                </a:solidFill>
              </a:rPr>
              <a:t>1957</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compiler</a:t>
            </a:r>
            <a:r>
              <a:rPr lang="en-US" sz="1800" dirty="0" smtClean="0">
                <a:solidFill>
                  <a:srgbClr val="81C8BD"/>
                </a:solidFill>
              </a:rPr>
              <a:t>. Math / science / engineering.  </a:t>
            </a:r>
            <a:r>
              <a:rPr lang="en-US" sz="1800" b="1" dirty="0" smtClean="0">
                <a:solidFill>
                  <a:srgbClr val="F8A28B"/>
                </a:solidFill>
              </a:rPr>
              <a:t>First 3GL</a:t>
            </a:r>
          </a:p>
          <a:p>
            <a:pPr marL="0" indent="0">
              <a:buNone/>
            </a:pPr>
            <a:r>
              <a:rPr lang="en-US" sz="1800" dirty="0" smtClean="0">
                <a:solidFill>
                  <a:srgbClr val="81C8BD"/>
                </a:solidFill>
              </a:rPr>
              <a:t>Lisp        - </a:t>
            </a:r>
            <a:r>
              <a:rPr lang="en-US" sz="1800" dirty="0" smtClean="0">
                <a:solidFill>
                  <a:srgbClr val="686EA0"/>
                </a:solidFill>
              </a:rPr>
              <a:t>1958</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interpreter</a:t>
            </a:r>
            <a:r>
              <a:rPr lang="en-US" sz="1800" dirty="0" smtClean="0">
                <a:solidFill>
                  <a:srgbClr val="81C8BD"/>
                </a:solidFill>
              </a:rPr>
              <a:t>. Math, AI research. </a:t>
            </a:r>
            <a:r>
              <a:rPr lang="en-US" sz="1800" b="1" dirty="0" smtClean="0">
                <a:solidFill>
                  <a:srgbClr val="F8A28B"/>
                </a:solidFill>
              </a:rPr>
              <a:t>Second-oldest 3GL</a:t>
            </a:r>
          </a:p>
          <a:p>
            <a:pPr marL="0" indent="0">
              <a:buNone/>
            </a:pPr>
            <a:r>
              <a:rPr lang="en-US" sz="1800" dirty="0" smtClean="0">
                <a:solidFill>
                  <a:srgbClr val="81C8BD"/>
                </a:solidFill>
              </a:rPr>
              <a:t>ALGOL   - </a:t>
            </a:r>
            <a:r>
              <a:rPr lang="en-US" sz="1800" dirty="0" smtClean="0">
                <a:solidFill>
                  <a:srgbClr val="686EA0"/>
                </a:solidFill>
              </a:rPr>
              <a:t>1958</a:t>
            </a:r>
            <a:r>
              <a:rPr lang="en-US" sz="1800" dirty="0" smtClean="0">
                <a:solidFill>
                  <a:srgbClr val="81C8BD"/>
                </a:solidFill>
              </a:rPr>
              <a:t> - compiler. General computing. </a:t>
            </a:r>
            <a:r>
              <a:rPr lang="en-US" sz="1800" b="1" dirty="0" smtClean="0">
                <a:solidFill>
                  <a:srgbClr val="F8A28B"/>
                </a:solidFill>
              </a:rPr>
              <a:t>Father of several languages</a:t>
            </a:r>
          </a:p>
          <a:p>
            <a:pPr marL="0" indent="0">
              <a:buNone/>
            </a:pPr>
            <a:r>
              <a:rPr lang="en-US" sz="1800" dirty="0" smtClean="0">
                <a:solidFill>
                  <a:srgbClr val="81C8BD"/>
                </a:solidFill>
              </a:rPr>
              <a:t>COBOL   - </a:t>
            </a:r>
            <a:r>
              <a:rPr lang="en-US" sz="1800" dirty="0" smtClean="0">
                <a:solidFill>
                  <a:srgbClr val="686EA0"/>
                </a:solidFill>
              </a:rPr>
              <a:t>1959</a:t>
            </a:r>
            <a:r>
              <a:rPr lang="en-US" sz="1800" dirty="0" smtClean="0">
                <a:solidFill>
                  <a:srgbClr val="81C8BD"/>
                </a:solidFill>
              </a:rPr>
              <a:t> - compiler. </a:t>
            </a:r>
            <a:r>
              <a:rPr lang="en-US" sz="1800" b="1" dirty="0" smtClean="0">
                <a:solidFill>
                  <a:srgbClr val="81C8BD"/>
                </a:solidFill>
              </a:rPr>
              <a:t>Business record </a:t>
            </a:r>
            <a:r>
              <a:rPr lang="en-US" sz="1800" dirty="0" smtClean="0">
                <a:solidFill>
                  <a:srgbClr val="81C8BD"/>
                </a:solidFill>
              </a:rPr>
              <a:t>processing. </a:t>
            </a:r>
            <a:r>
              <a:rPr lang="en-US" sz="1800" b="1" dirty="0" smtClean="0">
                <a:solidFill>
                  <a:srgbClr val="F8A28B"/>
                </a:solidFill>
              </a:rPr>
              <a:t>IBM mainframes</a:t>
            </a:r>
          </a:p>
          <a:p>
            <a:pPr marL="0" indent="0">
              <a:buNone/>
            </a:pPr>
            <a:r>
              <a:rPr lang="en-US" sz="1800" dirty="0" smtClean="0">
                <a:solidFill>
                  <a:srgbClr val="81C8BD"/>
                </a:solidFill>
              </a:rPr>
              <a:t>BASIC     - </a:t>
            </a:r>
            <a:r>
              <a:rPr lang="en-US" sz="1800" dirty="0" smtClean="0">
                <a:solidFill>
                  <a:srgbClr val="686EA0"/>
                </a:solidFill>
              </a:rPr>
              <a:t>1964</a:t>
            </a:r>
            <a:r>
              <a:rPr lang="en-US" sz="1800" dirty="0" smtClean="0">
                <a:solidFill>
                  <a:srgbClr val="81C8BD"/>
                </a:solidFill>
              </a:rPr>
              <a:t> - interpreter. Teaching, PCs, Mid-range, home/commercial use</a:t>
            </a:r>
          </a:p>
          <a:p>
            <a:pPr marL="0" indent="0">
              <a:buNone/>
            </a:pPr>
            <a:r>
              <a:rPr lang="en-US" sz="1800" dirty="0" smtClean="0">
                <a:solidFill>
                  <a:srgbClr val="81C8BD"/>
                </a:solidFill>
              </a:rPr>
              <a:t>PL/1       - </a:t>
            </a:r>
            <a:r>
              <a:rPr lang="en-US" sz="1800" dirty="0" smtClean="0">
                <a:solidFill>
                  <a:srgbClr val="686EA0"/>
                </a:solidFill>
              </a:rPr>
              <a:t>1964</a:t>
            </a:r>
            <a:r>
              <a:rPr lang="en-US" sz="1800" dirty="0" smtClean="0">
                <a:solidFill>
                  <a:srgbClr val="81C8BD"/>
                </a:solidFill>
              </a:rPr>
              <a:t> - compiler. Business (COBOL) and scientific (Fortran) use. </a:t>
            </a:r>
            <a:r>
              <a:rPr lang="en-US" sz="1800" b="1" dirty="0" smtClean="0">
                <a:solidFill>
                  <a:srgbClr val="F8A28B"/>
                </a:solidFill>
              </a:rPr>
              <a:t>IBM mainframes</a:t>
            </a:r>
          </a:p>
          <a:p>
            <a:pPr marL="0" indent="0">
              <a:buNone/>
            </a:pPr>
            <a:r>
              <a:rPr lang="en-US" sz="1800" dirty="0" smtClean="0">
                <a:solidFill>
                  <a:srgbClr val="81C8BD"/>
                </a:solidFill>
              </a:rPr>
              <a:t>APL        - </a:t>
            </a:r>
            <a:r>
              <a:rPr lang="en-US" sz="1800" dirty="0" smtClean="0">
                <a:solidFill>
                  <a:srgbClr val="686EA0"/>
                </a:solidFill>
              </a:rPr>
              <a:t>1966</a:t>
            </a:r>
            <a:r>
              <a:rPr lang="en-US" sz="1800" dirty="0" smtClean="0">
                <a:solidFill>
                  <a:srgbClr val="81C8BD"/>
                </a:solidFill>
              </a:rPr>
              <a:t> - interpreter. Math, finance, AI, image manipulation</a:t>
            </a:r>
          </a:p>
          <a:p>
            <a:pPr marL="0" indent="0">
              <a:buNone/>
            </a:pPr>
            <a:r>
              <a:rPr lang="en-US" sz="1800" dirty="0" smtClean="0">
                <a:solidFill>
                  <a:srgbClr val="81C8BD"/>
                </a:solidFill>
              </a:rPr>
              <a:t>Pascal    - </a:t>
            </a:r>
            <a:r>
              <a:rPr lang="en-US" sz="1800" dirty="0" smtClean="0">
                <a:solidFill>
                  <a:srgbClr val="686EA0"/>
                </a:solidFill>
              </a:rPr>
              <a:t>1970</a:t>
            </a:r>
            <a:r>
              <a:rPr lang="en-US" sz="1800" dirty="0" smtClean="0">
                <a:solidFill>
                  <a:srgbClr val="81C8BD"/>
                </a:solidFill>
              </a:rPr>
              <a:t> - compiler. Teaching, commercial use</a:t>
            </a:r>
          </a:p>
          <a:p>
            <a:pPr marL="0" indent="0">
              <a:buNone/>
            </a:pPr>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8351088" y="4001294"/>
            <a:ext cx="2905176" cy="23715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8</a:t>
            </a:fld>
            <a:endParaRPr lang="en-US"/>
          </a:p>
        </p:txBody>
      </p:sp>
    </p:spTree>
    <p:extLst>
      <p:ext uri="{BB962C8B-B14F-4D97-AF65-F5344CB8AC3E}">
        <p14:creationId xmlns:p14="http://schemas.microsoft.com/office/powerpoint/2010/main" val="3370441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CURRENT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70000" lnSpcReduction="20000"/>
          </a:bodyPr>
          <a:lstStyle/>
          <a:p>
            <a:pPr marL="0" indent="0">
              <a:spcBef>
                <a:spcPts val="600"/>
              </a:spcBef>
              <a:buNone/>
            </a:pPr>
            <a:r>
              <a:rPr lang="en-US" dirty="0" smtClean="0">
                <a:solidFill>
                  <a:srgbClr val="81C8BD"/>
                </a:solidFill>
              </a:rPr>
              <a:t>C          		- </a:t>
            </a:r>
            <a:r>
              <a:rPr lang="en-US" dirty="0" smtClean="0">
                <a:solidFill>
                  <a:srgbClr val="686EA0"/>
                </a:solidFill>
              </a:rPr>
              <a:t>1972</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Objective-C	- 1984 </a:t>
            </a:r>
            <a:r>
              <a:rPr lang="en-US" dirty="0">
                <a:solidFill>
                  <a:schemeClr val="tx2">
                    <a:lumMod val="25000"/>
                  </a:schemeClr>
                </a:solidFill>
              </a:rPr>
              <a:t>	</a:t>
            </a:r>
            <a:r>
              <a:rPr lang="en-US" dirty="0" smtClean="0">
                <a:solidFill>
                  <a:schemeClr val="tx2">
                    <a:lumMod val="25000"/>
                  </a:schemeClr>
                </a:solidFill>
              </a:rPr>
              <a:t>- compiled</a:t>
            </a:r>
          </a:p>
          <a:p>
            <a:pPr marL="0" indent="0">
              <a:spcBef>
                <a:spcPts val="600"/>
              </a:spcBef>
              <a:buNone/>
            </a:pPr>
            <a:r>
              <a:rPr lang="en-US" dirty="0" smtClean="0">
                <a:solidFill>
                  <a:srgbClr val="81C8BD"/>
                </a:solidFill>
              </a:rPr>
              <a:t>C++        		- </a:t>
            </a:r>
            <a:r>
              <a:rPr lang="en-US" dirty="0" smtClean="0">
                <a:solidFill>
                  <a:srgbClr val="686EA0"/>
                </a:solidFill>
              </a:rPr>
              <a:t>1985</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Perl       		- 1987 	- interpreted</a:t>
            </a:r>
          </a:p>
          <a:p>
            <a:pPr marL="0" indent="0">
              <a:spcBef>
                <a:spcPts val="600"/>
              </a:spcBef>
              <a:buNone/>
            </a:pPr>
            <a:r>
              <a:rPr lang="en-US" dirty="0" smtClean="0">
                <a:solidFill>
                  <a:srgbClr val="81C8BD"/>
                </a:solidFill>
              </a:rPr>
              <a:t>Python     	- </a:t>
            </a:r>
            <a:r>
              <a:rPr lang="en-US" dirty="0" smtClean="0">
                <a:solidFill>
                  <a:srgbClr val="686EA0"/>
                </a:solidFill>
              </a:rPr>
              <a:t>1991</a:t>
            </a:r>
            <a:r>
              <a:rPr lang="en-US" dirty="0" smtClean="0">
                <a:solidFill>
                  <a:srgbClr val="81C8BD"/>
                </a:solidFill>
              </a:rPr>
              <a:t> 	- </a:t>
            </a:r>
            <a:r>
              <a:rPr lang="en-US" dirty="0" smtClean="0">
                <a:solidFill>
                  <a:srgbClr val="F8A28B"/>
                </a:solidFill>
              </a:rPr>
              <a:t>interpreted </a:t>
            </a:r>
          </a:p>
          <a:p>
            <a:pPr marL="0" indent="0">
              <a:spcBef>
                <a:spcPts val="600"/>
              </a:spcBef>
              <a:buNone/>
            </a:pPr>
            <a:r>
              <a:rPr lang="en-US" dirty="0" smtClean="0">
                <a:solidFill>
                  <a:srgbClr val="81C8BD"/>
                </a:solidFill>
              </a:rPr>
              <a:t>JavaScript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PHP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Ruby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Java       		- </a:t>
            </a:r>
            <a:r>
              <a:rPr lang="en-US" dirty="0" smtClean="0">
                <a:solidFill>
                  <a:srgbClr val="686EA0"/>
                </a:solidFill>
              </a:rPr>
              <a:t>1995</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C#         		- </a:t>
            </a:r>
            <a:r>
              <a:rPr lang="en-US" dirty="0" smtClean="0">
                <a:solidFill>
                  <a:srgbClr val="686EA0"/>
                </a:solidFill>
              </a:rPr>
              <a:t>2000</a:t>
            </a:r>
            <a:r>
              <a:rPr lang="en-US" dirty="0" smtClean="0">
                <a:solidFill>
                  <a:srgbClr val="81C8BD"/>
                </a:solidFill>
              </a:rPr>
              <a:t> 	- compiled</a:t>
            </a:r>
            <a:r>
              <a:rPr lang="en-US" dirty="0" smtClean="0">
                <a:solidFill>
                  <a:srgbClr val="ECDA2D"/>
                </a:solidFill>
              </a:rPr>
              <a:t> to .Net IL bytecode</a:t>
            </a:r>
          </a:p>
          <a:p>
            <a:pPr marL="0" indent="0">
              <a:spcBef>
                <a:spcPts val="600"/>
              </a:spcBef>
              <a:buNone/>
            </a:pPr>
            <a:r>
              <a:rPr lang="en-US" dirty="0" smtClean="0">
                <a:solidFill>
                  <a:srgbClr val="81C8BD"/>
                </a:solidFill>
              </a:rPr>
              <a:t>Kotlin     		- </a:t>
            </a:r>
            <a:r>
              <a:rPr lang="en-US" dirty="0" smtClean="0">
                <a:solidFill>
                  <a:srgbClr val="686EA0"/>
                </a:solidFill>
              </a:rPr>
              <a:t>2011</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Go        	 	- </a:t>
            </a:r>
            <a:r>
              <a:rPr lang="en-US" dirty="0" smtClean="0">
                <a:solidFill>
                  <a:srgbClr val="686EA0"/>
                </a:solidFill>
              </a:rPr>
              <a:t>2009</a:t>
            </a:r>
            <a:r>
              <a:rPr lang="en-US" dirty="0" smtClean="0">
                <a:solidFill>
                  <a:srgbClr val="81C8BD"/>
                </a:solidFill>
              </a:rPr>
              <a:t> 	- compiled </a:t>
            </a:r>
          </a:p>
          <a:p>
            <a:pPr marL="0" indent="0">
              <a:spcBef>
                <a:spcPts val="600"/>
              </a:spcBef>
              <a:buNone/>
            </a:pPr>
            <a:r>
              <a:rPr lang="en-US" dirty="0" smtClean="0">
                <a:solidFill>
                  <a:srgbClr val="81C8BD"/>
                </a:solidFill>
              </a:rPr>
              <a:t>Rust       		- </a:t>
            </a:r>
            <a:r>
              <a:rPr lang="en-US" dirty="0" smtClean="0">
                <a:solidFill>
                  <a:srgbClr val="686EA0"/>
                </a:solidFill>
              </a:rPr>
              <a:t>2010</a:t>
            </a:r>
            <a:r>
              <a:rPr lang="en-US" dirty="0" smtClean="0">
                <a:solidFill>
                  <a:srgbClr val="81C8BD"/>
                </a:solidFill>
              </a:rPr>
              <a:t> 	- compiled </a:t>
            </a:r>
          </a:p>
          <a:p>
            <a:pPr marL="0" indent="0">
              <a:spcBef>
                <a:spcPts val="600"/>
              </a:spcBef>
              <a:buNone/>
            </a:pPr>
            <a:r>
              <a:rPr lang="en-US" dirty="0" smtClean="0">
                <a:solidFill>
                  <a:srgbClr val="81C8BD"/>
                </a:solidFill>
              </a:rPr>
              <a:t>Swift      		- </a:t>
            </a:r>
            <a:r>
              <a:rPr lang="en-US" dirty="0" smtClean="0">
                <a:solidFill>
                  <a:srgbClr val="686EA0"/>
                </a:solidFill>
              </a:rPr>
              <a:t>2014</a:t>
            </a:r>
            <a:r>
              <a:rPr lang="en-US" dirty="0" smtClean="0">
                <a:solidFill>
                  <a:srgbClr val="81C8BD"/>
                </a:solidFill>
              </a:rPr>
              <a:t> 	- compiled</a:t>
            </a:r>
            <a:endParaRPr lang="en-US" dirty="0">
              <a:solidFill>
                <a:srgbClr val="81C8BD"/>
              </a:solidFill>
            </a:endParaRPr>
          </a:p>
        </p:txBody>
      </p:sp>
      <p:sp>
        <p:nvSpPr>
          <p:cNvPr id="4" name="Arc 3"/>
          <p:cNvSpPr/>
          <p:nvPr/>
        </p:nvSpPr>
        <p:spPr>
          <a:xfrm rot="293749">
            <a:off x="6676926" y="3303217"/>
            <a:ext cx="932688" cy="1285789"/>
          </a:xfrm>
          <a:prstGeom prst="arc">
            <a:avLst>
              <a:gd name="adj1" fmla="val 16200000"/>
              <a:gd name="adj2" fmla="val 4449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63256" y="3584448"/>
            <a:ext cx="3136392" cy="646331"/>
          </a:xfrm>
          <a:prstGeom prst="rect">
            <a:avLst/>
          </a:prstGeom>
          <a:noFill/>
        </p:spPr>
        <p:txBody>
          <a:bodyPr wrap="square" rtlCol="0">
            <a:spAutoFit/>
          </a:bodyPr>
          <a:lstStyle/>
          <a:p>
            <a:r>
              <a:rPr lang="en-US" dirty="0" smtClean="0"/>
              <a:t>Initial growth of the World Wide Web</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310" y="4327525"/>
            <a:ext cx="3048000" cy="2028825"/>
          </a:xfrm>
          <a:prstGeom prst="rect">
            <a:avLst/>
          </a:prstGeom>
        </p:spPr>
      </p:pic>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9</a:t>
            </a:fld>
            <a:endParaRPr lang="en-US"/>
          </a:p>
        </p:txBody>
      </p:sp>
    </p:spTree>
    <p:extLst>
      <p:ext uri="{BB962C8B-B14F-4D97-AF65-F5344CB8AC3E}">
        <p14:creationId xmlns:p14="http://schemas.microsoft.com/office/powerpoint/2010/main" val="28967876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20935</TotalTime>
  <Words>8839</Words>
  <Application>Microsoft Office PowerPoint</Application>
  <PresentationFormat>Widescreen</PresentationFormat>
  <Paragraphs>1219</Paragraphs>
  <Slides>59</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Bahnschrift</vt:lpstr>
      <vt:lpstr>Bahnschrift SemiBold SemiConden</vt:lpstr>
      <vt:lpstr>Calibri</vt:lpstr>
      <vt:lpstr>Calibri Light</vt:lpstr>
      <vt:lpstr>Courier New</vt:lpstr>
      <vt:lpstr>Times New Roman</vt:lpstr>
      <vt:lpstr>Wingdings</vt:lpstr>
      <vt:lpstr>Office Theme</vt:lpstr>
      <vt:lpstr>PowerPoint Presentation</vt:lpstr>
      <vt:lpstr>G-P Ls: What Are Your Habits?? And Linux to USE them…</vt:lpstr>
      <vt:lpstr>This content was presented as… General-Purpose Languages: What Are Your Habits??</vt:lpstr>
      <vt:lpstr>Objectives</vt:lpstr>
      <vt:lpstr>Prerequisites</vt:lpstr>
      <vt:lpstr>Our Game Plan … … …</vt:lpstr>
      <vt:lpstr>About  D.J.</vt:lpstr>
      <vt:lpstr>some Old-school LEGACY G-P Ls</vt:lpstr>
      <vt:lpstr>some CURRENT  G-P Ls</vt:lpstr>
      <vt:lpstr>How We Started - LEGACY G-P Ls</vt:lpstr>
      <vt:lpstr>BASIC  -  1964  -  interpreted</vt:lpstr>
      <vt:lpstr>COBOL – 1959 - compiled</vt:lpstr>
      <vt:lpstr>Pascal  - 1970  -  compiled</vt:lpstr>
      <vt:lpstr>PL/1  -  1964  -  compiled</vt:lpstr>
      <vt:lpstr>Some Themes from Legacy G-P Ls</vt:lpstr>
      <vt:lpstr>Some language characteristics to observe …</vt:lpstr>
      <vt:lpstr>C  -  1972  -  compiled   (#1 of 12)</vt:lpstr>
      <vt:lpstr>C’s behaviors       (ref)</vt:lpstr>
      <vt:lpstr>C++  -  1985  -  compiled (#2 of 12)</vt:lpstr>
      <vt:lpstr>C++’s behaviors       (ref)</vt:lpstr>
      <vt:lpstr>Python  -  1991  -  interpreted (#3 of 12)</vt:lpstr>
      <vt:lpstr>Python’s behaviors      (ref)</vt:lpstr>
      <vt:lpstr>JavaScript  -  1995  -  interpreted (#4 of 12)</vt:lpstr>
      <vt:lpstr>JavaScript’s behaviors     (ref)</vt:lpstr>
      <vt:lpstr>PHP  -  1995  -  interpreted (#5 of 12)</vt:lpstr>
      <vt:lpstr>PHP’s behaviors      (ref)</vt:lpstr>
      <vt:lpstr>Ruby  -  1995  -  Interpreted (#6 of 12)</vt:lpstr>
      <vt:lpstr>Ruby’s behaviors      (ref)</vt:lpstr>
      <vt:lpstr>Java  -  1995  -  compiled to Java byte-code; run on Java virtual machine (#7 of 12)</vt:lpstr>
      <vt:lpstr>Java’s behaviors       (ref)</vt:lpstr>
      <vt:lpstr>Kotlin  -  2011  -  compiled to Java byte-code; run on Java virtual machine (#8 of 12) </vt:lpstr>
      <vt:lpstr>Kotlin’s behaviors        (ref)</vt:lpstr>
      <vt:lpstr>C#  -  2000  -  compiled  (Microsoft Windows platform) (#9 of 12)</vt:lpstr>
      <vt:lpstr>C#’s behaviors       (ref)</vt:lpstr>
      <vt:lpstr>Go  -  2009  -  compiled (#10 of 12)</vt:lpstr>
      <vt:lpstr>Go’s behaviors       (ref)</vt:lpstr>
      <vt:lpstr>Rust  -  2010  -  compiled (#11 of 12)</vt:lpstr>
      <vt:lpstr>Rust’s behaviors       (ref)</vt:lpstr>
      <vt:lpstr>Swift  -  2014  -  compiled (#12 of 12)</vt:lpstr>
      <vt:lpstr>Swift’s behaviors      (ref)</vt:lpstr>
      <vt:lpstr>Julia  -  2012  -  interpreted by default (#13 of 12)</vt:lpstr>
      <vt:lpstr>Julia’s behaviors      (ref)</vt:lpstr>
      <vt:lpstr>Scala  -  2004  -  compiled to Java byte-code; run on Java virtual machine (#14 of 12)</vt:lpstr>
      <vt:lpstr>Scala’s behaviors      (ref)</vt:lpstr>
      <vt:lpstr>“Hello World!” in Assembly  (Linux)</vt:lpstr>
      <vt:lpstr>Languages – Compile and Execution speeds</vt:lpstr>
      <vt:lpstr>G-P L vs Systems Language vs Applications Language </vt:lpstr>
      <vt:lpstr>Languages Used to write Compilers, Interpreters</vt:lpstr>
      <vt:lpstr>Languages Used to write OSes</vt:lpstr>
      <vt:lpstr>Brief considerations in choosing your language</vt:lpstr>
      <vt:lpstr>How does C-I-A manifest itself in code?</vt:lpstr>
      <vt:lpstr>Types of S/W Vulnerabilities in Languages  (1)</vt:lpstr>
      <vt:lpstr>Types of S/W Vulnerabilities in Languages  (2)</vt:lpstr>
      <vt:lpstr>Recommendations from Observations in Vulnerability Databases</vt:lpstr>
      <vt:lpstr>Counting things...   Variations in the Ways Languages Process Loops  </vt:lpstr>
      <vt:lpstr>Traditional Resources for Vulnerability Prevention  (1)</vt:lpstr>
      <vt:lpstr>Traditional Resources for Vulnerability Prevention  (2)</vt:lpstr>
      <vt:lpstr>Conclusion</vt:lpstr>
      <vt:lpstr>Remember:  There is ALWAYS another … B ug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Davis</dc:creator>
  <cp:lastModifiedBy>DJ Davis</cp:lastModifiedBy>
  <cp:revision>507</cp:revision>
  <dcterms:created xsi:type="dcterms:W3CDTF">2023-04-06T08:58:34Z</dcterms:created>
  <dcterms:modified xsi:type="dcterms:W3CDTF">2023-10-14T04:09:07Z</dcterms:modified>
</cp:coreProperties>
</file>