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2" r:id="rId8"/>
    <p:sldId id="263" r:id="rId9"/>
    <p:sldId id="264" r:id="rId10"/>
    <p:sldId id="265" r:id="rId11"/>
    <p:sldId id="266" r:id="rId12"/>
    <p:sldId id="269" r:id="rId13"/>
    <p:sldId id="267" r:id="rId14"/>
    <p:sldId id="286" r:id="rId15"/>
    <p:sldId id="287" r:id="rId16"/>
    <p:sldId id="270" r:id="rId17"/>
    <p:sldId id="285" r:id="rId18"/>
    <p:sldId id="271" r:id="rId19"/>
    <p:sldId id="272" r:id="rId20"/>
    <p:sldId id="288" r:id="rId21"/>
    <p:sldId id="273" r:id="rId22"/>
    <p:sldId id="275" r:id="rId23"/>
    <p:sldId id="276" r:id="rId24"/>
    <p:sldId id="278" r:id="rId25"/>
    <p:sldId id="279" r:id="rId26"/>
    <p:sldId id="281" r:id="rId27"/>
    <p:sldId id="282" r:id="rId28"/>
    <p:sldId id="283" r:id="rId29"/>
    <p:sldId id="289" r:id="rId30"/>
    <p:sldId id="2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1" autoAdjust="0"/>
    <p:restoredTop sz="94660"/>
  </p:normalViewPr>
  <p:slideViewPr>
    <p:cSldViewPr snapToGrid="0">
      <p:cViewPr varScale="1">
        <p:scale>
          <a:sx n="80" d="100"/>
          <a:sy n="80" d="100"/>
        </p:scale>
        <p:origin x="77"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FE2092-9B64-4AB9-BA63-A0C93AE0D5F2}"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F8131-5C52-4D52-99CC-47598F779F85}" type="slidenum">
              <a:rPr lang="en-US" smtClean="0"/>
              <a:t>‹#›</a:t>
            </a:fld>
            <a:endParaRPr lang="en-US"/>
          </a:p>
        </p:txBody>
      </p:sp>
    </p:spTree>
    <p:extLst>
      <p:ext uri="{BB962C8B-B14F-4D97-AF65-F5344CB8AC3E}">
        <p14:creationId xmlns:p14="http://schemas.microsoft.com/office/powerpoint/2010/main" val="210582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FE2092-9B64-4AB9-BA63-A0C93AE0D5F2}"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F8131-5C52-4D52-99CC-47598F779F85}" type="slidenum">
              <a:rPr lang="en-US" smtClean="0"/>
              <a:t>‹#›</a:t>
            </a:fld>
            <a:endParaRPr lang="en-US"/>
          </a:p>
        </p:txBody>
      </p:sp>
    </p:spTree>
    <p:extLst>
      <p:ext uri="{BB962C8B-B14F-4D97-AF65-F5344CB8AC3E}">
        <p14:creationId xmlns:p14="http://schemas.microsoft.com/office/powerpoint/2010/main" val="716236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FE2092-9B64-4AB9-BA63-A0C93AE0D5F2}"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F8131-5C52-4D52-99CC-47598F779F85}" type="slidenum">
              <a:rPr lang="en-US" smtClean="0"/>
              <a:t>‹#›</a:t>
            </a:fld>
            <a:endParaRPr lang="en-US"/>
          </a:p>
        </p:txBody>
      </p:sp>
    </p:spTree>
    <p:extLst>
      <p:ext uri="{BB962C8B-B14F-4D97-AF65-F5344CB8AC3E}">
        <p14:creationId xmlns:p14="http://schemas.microsoft.com/office/powerpoint/2010/main" val="1286507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FE2092-9B64-4AB9-BA63-A0C93AE0D5F2}"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F8131-5C52-4D52-99CC-47598F779F85}" type="slidenum">
              <a:rPr lang="en-US" smtClean="0"/>
              <a:t>‹#›</a:t>
            </a:fld>
            <a:endParaRPr lang="en-US"/>
          </a:p>
        </p:txBody>
      </p:sp>
    </p:spTree>
    <p:extLst>
      <p:ext uri="{BB962C8B-B14F-4D97-AF65-F5344CB8AC3E}">
        <p14:creationId xmlns:p14="http://schemas.microsoft.com/office/powerpoint/2010/main" val="3714228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FE2092-9B64-4AB9-BA63-A0C93AE0D5F2}"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F8131-5C52-4D52-99CC-47598F779F85}" type="slidenum">
              <a:rPr lang="en-US" smtClean="0"/>
              <a:t>‹#›</a:t>
            </a:fld>
            <a:endParaRPr lang="en-US"/>
          </a:p>
        </p:txBody>
      </p:sp>
    </p:spTree>
    <p:extLst>
      <p:ext uri="{BB962C8B-B14F-4D97-AF65-F5344CB8AC3E}">
        <p14:creationId xmlns:p14="http://schemas.microsoft.com/office/powerpoint/2010/main" val="2604003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FE2092-9B64-4AB9-BA63-A0C93AE0D5F2}" type="datetimeFigureOut">
              <a:rPr lang="en-US" smtClean="0"/>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DF8131-5C52-4D52-99CC-47598F779F85}" type="slidenum">
              <a:rPr lang="en-US" smtClean="0"/>
              <a:t>‹#›</a:t>
            </a:fld>
            <a:endParaRPr lang="en-US"/>
          </a:p>
        </p:txBody>
      </p:sp>
    </p:spTree>
    <p:extLst>
      <p:ext uri="{BB962C8B-B14F-4D97-AF65-F5344CB8AC3E}">
        <p14:creationId xmlns:p14="http://schemas.microsoft.com/office/powerpoint/2010/main" val="1998677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FE2092-9B64-4AB9-BA63-A0C93AE0D5F2}" type="datetimeFigureOut">
              <a:rPr lang="en-US" smtClean="0"/>
              <a:t>8/10/2024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DF8131-5C52-4D52-99CC-47598F779F85}" type="slidenum">
              <a:rPr lang="en-US" smtClean="0"/>
              <a:t>‹#›</a:t>
            </a:fld>
            <a:endParaRPr lang="en-US"/>
          </a:p>
        </p:txBody>
      </p:sp>
    </p:spTree>
    <p:extLst>
      <p:ext uri="{BB962C8B-B14F-4D97-AF65-F5344CB8AC3E}">
        <p14:creationId xmlns:p14="http://schemas.microsoft.com/office/powerpoint/2010/main" val="2390018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FE2092-9B64-4AB9-BA63-A0C93AE0D5F2}" type="datetimeFigureOut">
              <a:rPr lang="en-US" smtClean="0"/>
              <a:t>8/10/2024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DF8131-5C52-4D52-99CC-47598F779F85}" type="slidenum">
              <a:rPr lang="en-US" smtClean="0"/>
              <a:t>‹#›</a:t>
            </a:fld>
            <a:endParaRPr lang="en-US"/>
          </a:p>
        </p:txBody>
      </p:sp>
    </p:spTree>
    <p:extLst>
      <p:ext uri="{BB962C8B-B14F-4D97-AF65-F5344CB8AC3E}">
        <p14:creationId xmlns:p14="http://schemas.microsoft.com/office/powerpoint/2010/main" val="2656217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E2092-9B64-4AB9-BA63-A0C93AE0D5F2}" type="datetimeFigureOut">
              <a:rPr lang="en-US" smtClean="0"/>
              <a:t>8/10/2024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DF8131-5C52-4D52-99CC-47598F779F85}" type="slidenum">
              <a:rPr lang="en-US" smtClean="0"/>
              <a:t>‹#›</a:t>
            </a:fld>
            <a:endParaRPr lang="en-US"/>
          </a:p>
        </p:txBody>
      </p:sp>
    </p:spTree>
    <p:extLst>
      <p:ext uri="{BB962C8B-B14F-4D97-AF65-F5344CB8AC3E}">
        <p14:creationId xmlns:p14="http://schemas.microsoft.com/office/powerpoint/2010/main" val="2993120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FE2092-9B64-4AB9-BA63-A0C93AE0D5F2}" type="datetimeFigureOut">
              <a:rPr lang="en-US" smtClean="0"/>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DF8131-5C52-4D52-99CC-47598F779F85}" type="slidenum">
              <a:rPr lang="en-US" smtClean="0"/>
              <a:t>‹#›</a:t>
            </a:fld>
            <a:endParaRPr lang="en-US"/>
          </a:p>
        </p:txBody>
      </p:sp>
    </p:spTree>
    <p:extLst>
      <p:ext uri="{BB962C8B-B14F-4D97-AF65-F5344CB8AC3E}">
        <p14:creationId xmlns:p14="http://schemas.microsoft.com/office/powerpoint/2010/main" val="1950845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FE2092-9B64-4AB9-BA63-A0C93AE0D5F2}" type="datetimeFigureOut">
              <a:rPr lang="en-US" smtClean="0"/>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DF8131-5C52-4D52-99CC-47598F779F85}" type="slidenum">
              <a:rPr lang="en-US" smtClean="0"/>
              <a:t>‹#›</a:t>
            </a:fld>
            <a:endParaRPr lang="en-US"/>
          </a:p>
        </p:txBody>
      </p:sp>
    </p:spTree>
    <p:extLst>
      <p:ext uri="{BB962C8B-B14F-4D97-AF65-F5344CB8AC3E}">
        <p14:creationId xmlns:p14="http://schemas.microsoft.com/office/powerpoint/2010/main" val="372652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E2092-9B64-4AB9-BA63-A0C93AE0D5F2}" type="datetimeFigureOut">
              <a:rPr lang="en-US" smtClean="0"/>
              <a:t>8/10/2024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DF8131-5C52-4D52-99CC-47598F779F85}" type="slidenum">
              <a:rPr lang="en-US" smtClean="0"/>
              <a:t>‹#›</a:t>
            </a:fld>
            <a:endParaRPr lang="en-US"/>
          </a:p>
        </p:txBody>
      </p:sp>
    </p:spTree>
    <p:extLst>
      <p:ext uri="{BB962C8B-B14F-4D97-AF65-F5344CB8AC3E}">
        <p14:creationId xmlns:p14="http://schemas.microsoft.com/office/powerpoint/2010/main" val="4272010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Lose the Shock-Mystery of Linux - A Pain-free Intro</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RVA Linux Users Group</a:t>
            </a:r>
          </a:p>
          <a:p>
            <a:r>
              <a:rPr lang="en-US" dirty="0" smtClean="0"/>
              <a:t>D.J. Davis, A+, CISSP  </a:t>
            </a:r>
          </a:p>
          <a:p>
            <a:r>
              <a:rPr lang="en-US" dirty="0" smtClean="0"/>
              <a:t>(</a:t>
            </a:r>
            <a:r>
              <a:rPr lang="en-US" dirty="0" err="1" smtClean="0"/>
              <a:t>ZeroRingDefender</a:t>
            </a:r>
            <a:r>
              <a:rPr lang="en-US" dirty="0" smtClean="0"/>
              <a:t>)</a:t>
            </a:r>
          </a:p>
          <a:p>
            <a:r>
              <a:rPr lang="en-US" dirty="0" smtClean="0"/>
              <a:t>August 10, 2024</a:t>
            </a:r>
          </a:p>
          <a:p>
            <a:endParaRPr lang="en-US" dirty="0"/>
          </a:p>
        </p:txBody>
      </p:sp>
    </p:spTree>
    <p:extLst>
      <p:ext uri="{BB962C8B-B14F-4D97-AF65-F5344CB8AC3E}">
        <p14:creationId xmlns:p14="http://schemas.microsoft.com/office/powerpoint/2010/main" val="22485795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 … What is NOT in the Kernel</a:t>
            </a:r>
            <a:br>
              <a:rPr lang="en-US" dirty="0" smtClean="0"/>
            </a:br>
            <a:endParaRPr lang="en-US" dirty="0"/>
          </a:p>
        </p:txBody>
      </p:sp>
      <p:sp>
        <p:nvSpPr>
          <p:cNvPr id="3" name="Content Placeholder 2"/>
          <p:cNvSpPr>
            <a:spLocks noGrp="1"/>
          </p:cNvSpPr>
          <p:nvPr>
            <p:ph idx="1"/>
          </p:nvPr>
        </p:nvSpPr>
        <p:spPr/>
        <p:txBody>
          <a:bodyPr/>
          <a:lstStyle/>
          <a:p>
            <a:r>
              <a:rPr lang="en-US" dirty="0" smtClean="0"/>
              <a:t>CLI, GUI</a:t>
            </a:r>
          </a:p>
          <a:p>
            <a:r>
              <a:rPr lang="en-US" dirty="0" smtClean="0"/>
              <a:t>Commands</a:t>
            </a:r>
          </a:p>
          <a:p>
            <a:r>
              <a:rPr lang="en-US" dirty="0" smtClean="0"/>
              <a:t>User programs</a:t>
            </a:r>
          </a:p>
          <a:p>
            <a:r>
              <a:rPr lang="en-US" dirty="0" smtClean="0"/>
              <a:t>Sometimes hardware drivers, file system drivers, other software modules</a:t>
            </a:r>
            <a:endParaRPr lang="en-US" dirty="0"/>
          </a:p>
        </p:txBody>
      </p:sp>
    </p:spTree>
    <p:extLst>
      <p:ext uri="{BB962C8B-B14F-4D97-AF65-F5344CB8AC3E}">
        <p14:creationId xmlns:p14="http://schemas.microsoft.com/office/powerpoint/2010/main" val="322330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List of Linux Distributions … … …</a:t>
            </a:r>
            <a:endParaRPr lang="en-US" dirty="0"/>
          </a:p>
        </p:txBody>
      </p:sp>
      <p:sp>
        <p:nvSpPr>
          <p:cNvPr id="3" name="Content Placeholder 2"/>
          <p:cNvSpPr>
            <a:spLocks noGrp="1"/>
          </p:cNvSpPr>
          <p:nvPr>
            <p:ph idx="1"/>
          </p:nvPr>
        </p:nvSpPr>
        <p:spPr/>
        <p:txBody>
          <a:bodyPr/>
          <a:lstStyle/>
          <a:p>
            <a:r>
              <a:rPr lang="en-US" dirty="0" smtClean="0"/>
              <a:t>Puppy Linux	Kali	Ubuntu	</a:t>
            </a:r>
            <a:r>
              <a:rPr lang="en-US" dirty="0" err="1" smtClean="0"/>
              <a:t>Debian</a:t>
            </a:r>
            <a:r>
              <a:rPr lang="en-US" dirty="0" smtClean="0"/>
              <a:t>	CentOS Linux	CentOS Stream	Red Hat Enterprise Linux (RHEL)	Gentoo	Fedora	</a:t>
            </a:r>
            <a:r>
              <a:rPr lang="en-US" dirty="0" err="1" smtClean="0"/>
              <a:t>OpenSUSE</a:t>
            </a:r>
            <a:r>
              <a:rPr lang="en-US" dirty="0" smtClean="0"/>
              <a:t>	Scientific Linux	</a:t>
            </a:r>
            <a:r>
              <a:rPr lang="en-US" dirty="0" err="1" smtClean="0"/>
              <a:t>CloudLinux</a:t>
            </a:r>
            <a:r>
              <a:rPr lang="en-US" dirty="0" smtClean="0"/>
              <a:t>	Elementary OS	Linux Mint	Arch Linux	</a:t>
            </a:r>
            <a:r>
              <a:rPr lang="en-US" dirty="0" err="1" smtClean="0"/>
              <a:t>Manjaro</a:t>
            </a:r>
            <a:r>
              <a:rPr lang="en-US" dirty="0" smtClean="0"/>
              <a:t>	Oracle Linux	Slackware	</a:t>
            </a:r>
            <a:r>
              <a:rPr lang="en-US" dirty="0" err="1" smtClean="0"/>
              <a:t>Mageia</a:t>
            </a:r>
            <a:r>
              <a:rPr lang="en-US" dirty="0" smtClean="0"/>
              <a:t>	Clear Linux	Rocky Linux	</a:t>
            </a:r>
            <a:r>
              <a:rPr lang="en-US" dirty="0" err="1" smtClean="0"/>
              <a:t>AlmaLinux</a:t>
            </a:r>
            <a:r>
              <a:rPr lang="en-US" dirty="0" smtClean="0"/>
              <a:t>	Asahi Linux 	</a:t>
            </a:r>
            <a:r>
              <a:rPr lang="en-US" dirty="0" err="1" smtClean="0"/>
              <a:t>Lubuntu</a:t>
            </a:r>
            <a:r>
              <a:rPr lang="en-US" dirty="0" smtClean="0"/>
              <a:t>	SUSE Linux	</a:t>
            </a:r>
            <a:r>
              <a:rPr lang="en-US" dirty="0" err="1" smtClean="0"/>
              <a:t>Knoppix</a:t>
            </a:r>
            <a:r>
              <a:rPr lang="en-US" dirty="0" smtClean="0"/>
              <a:t>	</a:t>
            </a:r>
            <a:r>
              <a:rPr lang="en-US" dirty="0" err="1" smtClean="0"/>
              <a:t>VzLinux</a:t>
            </a:r>
            <a:r>
              <a:rPr lang="en-US" dirty="0" smtClean="0"/>
              <a:t>	Peppermint OS	</a:t>
            </a:r>
            <a:r>
              <a:rPr lang="en-US" dirty="0" err="1" smtClean="0"/>
              <a:t>Zorin</a:t>
            </a:r>
            <a:r>
              <a:rPr lang="en-US" dirty="0" smtClean="0"/>
              <a:t> OS	</a:t>
            </a:r>
            <a:r>
              <a:rPr lang="en-US" dirty="0" err="1" smtClean="0"/>
              <a:t>BlackArch</a:t>
            </a:r>
            <a:r>
              <a:rPr lang="en-US" dirty="0" smtClean="0"/>
              <a:t> Linux	SUSE Liberty Linux	Navy Linux	</a:t>
            </a:r>
            <a:r>
              <a:rPr lang="en-US" dirty="0" err="1" smtClean="0"/>
              <a:t>Tizen</a:t>
            </a:r>
            <a:r>
              <a:rPr lang="en-US" dirty="0" smtClean="0"/>
              <a:t> </a:t>
            </a:r>
            <a:endParaRPr lang="en-US" dirty="0"/>
          </a:p>
        </p:txBody>
      </p:sp>
    </p:spTree>
    <p:extLst>
      <p:ext uri="{BB962C8B-B14F-4D97-AF65-F5344CB8AC3E}">
        <p14:creationId xmlns:p14="http://schemas.microsoft.com/office/powerpoint/2010/main" val="3983992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Log </a:t>
            </a:r>
            <a:r>
              <a:rPr lang="en-US" dirty="0"/>
              <a:t>I</a:t>
            </a:r>
            <a:r>
              <a:rPr lang="en-US" dirty="0" smtClean="0"/>
              <a:t>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We log in to the GUI or text command line depending on computer’s Run Level</a:t>
            </a:r>
          </a:p>
          <a:p>
            <a:pPr marL="0" indent="0">
              <a:buNone/>
            </a:pPr>
            <a:r>
              <a:rPr lang="en-US" dirty="0" smtClean="0"/>
              <a:t>	</a:t>
            </a:r>
            <a:r>
              <a:rPr lang="en-US" dirty="0" err="1" smtClean="0"/>
              <a:t>Runlevel</a:t>
            </a:r>
            <a:r>
              <a:rPr lang="en-US" dirty="0" smtClean="0"/>
              <a:t> 0 - Shutdown / Power-off / Halt</a:t>
            </a:r>
          </a:p>
          <a:p>
            <a:pPr marL="0" indent="0">
              <a:buNone/>
            </a:pPr>
            <a:r>
              <a:rPr lang="en-US" dirty="0" smtClean="0"/>
              <a:t>	</a:t>
            </a:r>
            <a:r>
              <a:rPr lang="en-US" dirty="0" err="1" smtClean="0"/>
              <a:t>Runlevel</a:t>
            </a:r>
            <a:r>
              <a:rPr lang="en-US" dirty="0" smtClean="0"/>
              <a:t> 1 – Text-based Rescue mode / Operator console only</a:t>
            </a:r>
          </a:p>
          <a:p>
            <a:pPr marL="0" indent="0">
              <a:buNone/>
            </a:pPr>
            <a:r>
              <a:rPr lang="en-US" dirty="0" smtClean="0"/>
              <a:t>	</a:t>
            </a:r>
            <a:r>
              <a:rPr lang="en-US" dirty="0" err="1" smtClean="0"/>
              <a:t>Runlevel</a:t>
            </a:r>
            <a:r>
              <a:rPr lang="en-US" dirty="0" smtClean="0"/>
              <a:t> 2 – Multi-user without networking</a:t>
            </a:r>
          </a:p>
          <a:p>
            <a:pPr marL="0" indent="0">
              <a:buNone/>
            </a:pPr>
            <a:r>
              <a:rPr lang="en-US" dirty="0" smtClean="0"/>
              <a:t>	</a:t>
            </a:r>
            <a:r>
              <a:rPr lang="en-US" dirty="0" err="1" smtClean="0"/>
              <a:t>Runlevel</a:t>
            </a:r>
            <a:r>
              <a:rPr lang="en-US" dirty="0" smtClean="0"/>
              <a:t> 3 - Text-based Command-line Multi-user with networking</a:t>
            </a:r>
          </a:p>
          <a:p>
            <a:pPr marL="0" indent="0">
              <a:buNone/>
            </a:pPr>
            <a:r>
              <a:rPr lang="en-US" dirty="0" smtClean="0"/>
              <a:t>	</a:t>
            </a:r>
            <a:r>
              <a:rPr lang="en-US" dirty="0" err="1" smtClean="0"/>
              <a:t>Runlevel</a:t>
            </a:r>
            <a:r>
              <a:rPr lang="en-US" dirty="0" smtClean="0"/>
              <a:t> 4 – (Undefined, User definable)</a:t>
            </a:r>
          </a:p>
          <a:p>
            <a:pPr marL="0" indent="0">
              <a:buNone/>
            </a:pPr>
            <a:r>
              <a:rPr lang="en-US" dirty="0"/>
              <a:t>	</a:t>
            </a:r>
            <a:r>
              <a:rPr lang="en-US" dirty="0" err="1" smtClean="0"/>
              <a:t>Runlevel</a:t>
            </a:r>
            <a:r>
              <a:rPr lang="en-US" dirty="0" smtClean="0"/>
              <a:t> 5 - GUI Multi-user with networking</a:t>
            </a:r>
          </a:p>
          <a:p>
            <a:pPr marL="0" indent="0">
              <a:buNone/>
            </a:pPr>
            <a:r>
              <a:rPr lang="en-US" dirty="0" smtClean="0"/>
              <a:t>	</a:t>
            </a:r>
            <a:r>
              <a:rPr lang="en-US" dirty="0" err="1" smtClean="0"/>
              <a:t>Runlevel</a:t>
            </a:r>
            <a:r>
              <a:rPr lang="en-US" dirty="0" smtClean="0"/>
              <a:t> 6 – Reboot</a:t>
            </a:r>
          </a:p>
          <a:p>
            <a:endParaRPr lang="en-US" dirty="0"/>
          </a:p>
          <a:p>
            <a:r>
              <a:rPr lang="en-US" dirty="0" err="1" smtClean="0"/>
              <a:t>Runlevel</a:t>
            </a:r>
            <a:r>
              <a:rPr lang="en-US" dirty="0" smtClean="0"/>
              <a:t> 3 - Text-based, local or network (</a:t>
            </a:r>
            <a:r>
              <a:rPr lang="en-US" dirty="0" err="1" smtClean="0"/>
              <a:t>ssh</a:t>
            </a:r>
            <a:r>
              <a:rPr lang="en-US" dirty="0" smtClean="0"/>
              <a:t>) Enter Username / Password</a:t>
            </a:r>
          </a:p>
          <a:p>
            <a:r>
              <a:rPr lang="en-US" dirty="0" err="1" smtClean="0"/>
              <a:t>Runlevel</a:t>
            </a:r>
            <a:r>
              <a:rPr lang="en-US" dirty="0" smtClean="0"/>
              <a:t> 5 – GUI   (log in via GUI or </a:t>
            </a:r>
            <a:r>
              <a:rPr lang="en-US" dirty="0" err="1" smtClean="0"/>
              <a:t>ssh</a:t>
            </a:r>
            <a:r>
              <a:rPr lang="en-US" dirty="0" smtClean="0"/>
              <a:t>). Select/enter Username. Enter Password</a:t>
            </a:r>
          </a:p>
          <a:p>
            <a:r>
              <a:rPr lang="en-US" dirty="0" smtClean="0"/>
              <a:t>In </a:t>
            </a:r>
            <a:r>
              <a:rPr lang="en-US" dirty="0" err="1" smtClean="0"/>
              <a:t>Debian</a:t>
            </a:r>
            <a:r>
              <a:rPr lang="en-US" dirty="0" smtClean="0"/>
              <a:t>, Ubuntu, </a:t>
            </a:r>
            <a:r>
              <a:rPr lang="en-US" dirty="0" err="1" smtClean="0"/>
              <a:t>Runlevels</a:t>
            </a:r>
            <a:r>
              <a:rPr lang="en-US" dirty="0" smtClean="0"/>
              <a:t> 2 thru 5 are the same as </a:t>
            </a:r>
            <a:r>
              <a:rPr lang="en-US" dirty="0" err="1" smtClean="0"/>
              <a:t>runlevel</a:t>
            </a:r>
            <a:r>
              <a:rPr lang="en-US" dirty="0" smtClean="0"/>
              <a:t> 5 (GUI)</a:t>
            </a:r>
          </a:p>
          <a:p>
            <a:endParaRPr lang="en-US" dirty="0"/>
          </a:p>
        </p:txBody>
      </p:sp>
    </p:spTree>
    <p:extLst>
      <p:ext uri="{BB962C8B-B14F-4D97-AF65-F5344CB8AC3E}">
        <p14:creationId xmlns:p14="http://schemas.microsoft.com/office/powerpoint/2010/main" val="2404824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Available in the GUI</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Productivity programs - </a:t>
            </a:r>
            <a:r>
              <a:rPr lang="en-US" dirty="0" err="1" smtClean="0"/>
              <a:t>Libre</a:t>
            </a:r>
            <a:r>
              <a:rPr lang="en-US" dirty="0" smtClean="0"/>
              <a:t> Office (documents, spreadsheets, presentation, drawing)</a:t>
            </a:r>
          </a:p>
          <a:p>
            <a:r>
              <a:rPr lang="en-US" dirty="0" err="1" smtClean="0"/>
              <a:t>Calc</a:t>
            </a:r>
            <a:r>
              <a:rPr lang="en-US" dirty="0" smtClean="0"/>
              <a:t> (Calculator by The GOME Project -U)Files browser  (Files, The GNOME Project -U)</a:t>
            </a:r>
          </a:p>
          <a:p>
            <a:r>
              <a:rPr lang="en-US" dirty="0" smtClean="0"/>
              <a:t>E-mail /  (Mozilla Thunderbird -U)</a:t>
            </a:r>
          </a:p>
          <a:p>
            <a:r>
              <a:rPr lang="en-US" dirty="0" smtClean="0"/>
              <a:t>Calendar (Calendar by The GNOME Project -U)</a:t>
            </a:r>
          </a:p>
          <a:p>
            <a:r>
              <a:rPr lang="en-US" dirty="0" smtClean="0"/>
              <a:t>Software Center / software updater</a:t>
            </a:r>
          </a:p>
          <a:p>
            <a:r>
              <a:rPr lang="en-US" dirty="0" smtClean="0"/>
              <a:t>Games (</a:t>
            </a:r>
            <a:r>
              <a:rPr lang="en-US" dirty="0" err="1" smtClean="0"/>
              <a:t>AilseRiot</a:t>
            </a:r>
            <a:r>
              <a:rPr lang="en-US" dirty="0" smtClean="0"/>
              <a:t> Solitaire, Mines,  -U )</a:t>
            </a:r>
          </a:p>
          <a:p>
            <a:r>
              <a:rPr lang="en-US" dirty="0" smtClean="0"/>
              <a:t>Text Editor (</a:t>
            </a:r>
            <a:r>
              <a:rPr lang="en-US" dirty="0" err="1" smtClean="0"/>
              <a:t>gedit</a:t>
            </a:r>
            <a:r>
              <a:rPr lang="en-US" dirty="0" smtClean="0"/>
              <a:t> -F)   /  Text Editor (Text Editor The GNOME Project -U)</a:t>
            </a:r>
          </a:p>
          <a:p>
            <a:r>
              <a:rPr lang="en-US" dirty="0" smtClean="0"/>
              <a:t>Terminal  (GNOME Terminal -U)</a:t>
            </a:r>
          </a:p>
          <a:p>
            <a:r>
              <a:rPr lang="en-US" dirty="0" smtClean="0"/>
              <a:t>Settings (typical settings like MS-Windows, Android, iOS)</a:t>
            </a:r>
          </a:p>
          <a:p>
            <a:r>
              <a:rPr lang="en-US" dirty="0" smtClean="0"/>
              <a:t>System Utilities  (Trash, Drivers, Sys Monitors, Image/Doc viewers, Music player / Video player  (Videos/Totem -U)</a:t>
            </a:r>
          </a:p>
          <a:p>
            <a:r>
              <a:rPr lang="en-US" dirty="0" smtClean="0"/>
              <a:t>Web browser (Firefox -U)</a:t>
            </a:r>
          </a:p>
          <a:p>
            <a:r>
              <a:rPr lang="en-US" dirty="0" smtClean="0"/>
              <a:t>Help</a:t>
            </a:r>
          </a:p>
          <a:p>
            <a:r>
              <a:rPr lang="en-US" dirty="0" smtClean="0"/>
              <a:t>Remote Desktop Client (</a:t>
            </a:r>
            <a:r>
              <a:rPr lang="en-US" dirty="0" err="1" smtClean="0"/>
              <a:t>Remmina</a:t>
            </a:r>
            <a:r>
              <a:rPr lang="en-US" dirty="0" smtClean="0"/>
              <a:t>)</a:t>
            </a:r>
          </a:p>
          <a:p>
            <a:r>
              <a:rPr lang="en-US" dirty="0" smtClean="0"/>
              <a:t>Camera app (Cheese  GNOME -U )</a:t>
            </a:r>
            <a:endParaRPr lang="en-US" dirty="0"/>
          </a:p>
        </p:txBody>
      </p:sp>
    </p:spTree>
    <p:extLst>
      <p:ext uri="{BB962C8B-B14F-4D97-AF65-F5344CB8AC3E}">
        <p14:creationId xmlns:p14="http://schemas.microsoft.com/office/powerpoint/2010/main" val="3368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Linux, everything is a </a:t>
            </a:r>
            <a:r>
              <a:rPr lang="en-US" dirty="0" smtClean="0"/>
              <a:t>File</a:t>
            </a:r>
            <a:endParaRPr lang="en-US" dirty="0"/>
          </a:p>
        </p:txBody>
      </p:sp>
      <p:sp>
        <p:nvSpPr>
          <p:cNvPr id="3" name="Content Placeholder 2"/>
          <p:cNvSpPr>
            <a:spLocks noGrp="1"/>
          </p:cNvSpPr>
          <p:nvPr>
            <p:ph idx="1"/>
          </p:nvPr>
        </p:nvSpPr>
        <p:spPr/>
        <p:txBody>
          <a:bodyPr>
            <a:normAutofit/>
          </a:bodyPr>
          <a:lstStyle/>
          <a:p>
            <a:r>
              <a:rPr lang="en-US" dirty="0" smtClean="0"/>
              <a:t>What about Windows – Windows uses APIs. A good example is </a:t>
            </a:r>
            <a:r>
              <a:rPr lang="en-US" dirty="0" err="1" smtClean="0"/>
              <a:t>Powershell</a:t>
            </a:r>
            <a:r>
              <a:rPr lang="en-US" dirty="0" smtClean="0"/>
              <a:t> applets. Billions of them … …</a:t>
            </a:r>
          </a:p>
          <a:p>
            <a:r>
              <a:rPr lang="en-US" dirty="0" smtClean="0"/>
              <a:t>Files in Linux: keyboard, terminal display, disk partitions, entire disk drives, OS parameters</a:t>
            </a:r>
          </a:p>
          <a:p>
            <a:r>
              <a:rPr lang="en-US" dirty="0" smtClean="0"/>
              <a:t>Most system operations can be performed by opening, reading/writing, and closing something</a:t>
            </a:r>
          </a:p>
        </p:txBody>
      </p:sp>
    </p:spTree>
    <p:extLst>
      <p:ext uri="{BB962C8B-B14F-4D97-AF65-F5344CB8AC3E}">
        <p14:creationId xmlns:p14="http://schemas.microsoft.com/office/powerpoint/2010/main" val="3521276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Linux uses all available </a:t>
            </a:r>
            <a:r>
              <a:rPr lang="en-US" dirty="0" smtClean="0"/>
              <a:t>memory</a:t>
            </a:r>
            <a:endParaRPr lang="en-US" dirty="0"/>
          </a:p>
        </p:txBody>
      </p:sp>
      <p:sp>
        <p:nvSpPr>
          <p:cNvPr id="3" name="Content Placeholder 2"/>
          <p:cNvSpPr>
            <a:spLocks noGrp="1"/>
          </p:cNvSpPr>
          <p:nvPr>
            <p:ph idx="1"/>
          </p:nvPr>
        </p:nvSpPr>
        <p:spPr/>
        <p:txBody>
          <a:bodyPr/>
          <a:lstStyle/>
          <a:p>
            <a:r>
              <a:rPr lang="en-US" dirty="0" smtClean="0"/>
              <a:t>Linux will use all available memory   </a:t>
            </a:r>
          </a:p>
          <a:p>
            <a:r>
              <a:rPr lang="en-US" dirty="0" smtClean="0"/>
              <a:t>Slowly, over time, Linux allocates free memories to Buffers, Cache</a:t>
            </a:r>
          </a:p>
          <a:p>
            <a:r>
              <a:rPr lang="en-US" dirty="0" smtClean="0"/>
              <a:t>This behavior strongly improves disk performance</a:t>
            </a:r>
          </a:p>
          <a:p>
            <a:r>
              <a:rPr lang="en-US" dirty="0" smtClean="0"/>
              <a:t>How …</a:t>
            </a:r>
            <a:endParaRPr lang="en-US" dirty="0"/>
          </a:p>
          <a:p>
            <a:r>
              <a:rPr lang="en-US" dirty="0" smtClean="0"/>
              <a:t>adage: Unused memory is WASTED memory</a:t>
            </a:r>
          </a:p>
          <a:p>
            <a:pPr marL="0" indent="0">
              <a:buNone/>
            </a:pPr>
            <a:r>
              <a:rPr lang="en-US" dirty="0" smtClean="0"/>
              <a:t>Commands: top,   free</a:t>
            </a:r>
            <a:endParaRPr lang="en-US" dirty="0"/>
          </a:p>
        </p:txBody>
      </p:sp>
    </p:spTree>
    <p:extLst>
      <p:ext uri="{BB962C8B-B14F-4D97-AF65-F5344CB8AC3E}">
        <p14:creationId xmlns:p14="http://schemas.microsoft.com/office/powerpoint/2010/main" val="3623465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 Using the Terminal...</a:t>
            </a:r>
            <a:endParaRPr lang="en-US" dirty="0"/>
          </a:p>
        </p:txBody>
      </p:sp>
      <p:sp>
        <p:nvSpPr>
          <p:cNvPr id="3" name="Content Placeholder 2"/>
          <p:cNvSpPr>
            <a:spLocks noGrp="1"/>
          </p:cNvSpPr>
          <p:nvPr>
            <p:ph idx="1"/>
          </p:nvPr>
        </p:nvSpPr>
        <p:spPr/>
        <p:txBody>
          <a:bodyPr>
            <a:noAutofit/>
          </a:bodyPr>
          <a:lstStyle/>
          <a:p>
            <a:pPr marL="0" indent="0">
              <a:buNone/>
            </a:pPr>
            <a:r>
              <a:rPr lang="en-US" sz="1400" dirty="0"/>
              <a:t>d</a:t>
            </a:r>
            <a:r>
              <a:rPr lang="en-US" sz="1400" dirty="0" smtClean="0"/>
              <a:t>ate</a:t>
            </a:r>
          </a:p>
          <a:p>
            <a:pPr marL="0" indent="0">
              <a:buNone/>
            </a:pPr>
            <a:r>
              <a:rPr lang="en-US" sz="1400" dirty="0"/>
              <a:t>u</a:t>
            </a:r>
            <a:r>
              <a:rPr lang="en-US" sz="1400" dirty="0" smtClean="0"/>
              <a:t>ptime</a:t>
            </a:r>
          </a:p>
          <a:p>
            <a:pPr marL="0" indent="0">
              <a:buNone/>
            </a:pPr>
            <a:r>
              <a:rPr lang="en-US" sz="1400" dirty="0"/>
              <a:t>c</a:t>
            </a:r>
            <a:r>
              <a:rPr lang="en-US" sz="1400" dirty="0" smtClean="0"/>
              <a:t>lear</a:t>
            </a:r>
          </a:p>
          <a:p>
            <a:pPr marL="0" indent="0">
              <a:buNone/>
            </a:pPr>
            <a:r>
              <a:rPr lang="en-US" sz="1400" dirty="0"/>
              <a:t>e</a:t>
            </a:r>
            <a:r>
              <a:rPr lang="en-US" sz="1400" dirty="0" smtClean="0"/>
              <a:t>xit</a:t>
            </a:r>
          </a:p>
          <a:p>
            <a:pPr marL="0" indent="0">
              <a:buNone/>
            </a:pPr>
            <a:r>
              <a:rPr lang="en-US" sz="1400" dirty="0"/>
              <a:t>t</a:t>
            </a:r>
            <a:r>
              <a:rPr lang="en-US" sz="1400" dirty="0" smtClean="0"/>
              <a:t>op   </a:t>
            </a:r>
          </a:p>
          <a:p>
            <a:pPr marL="457200" lvl="1" indent="0">
              <a:buNone/>
            </a:pPr>
            <a:r>
              <a:rPr lang="en-US" sz="1200" dirty="0" smtClean="0"/>
              <a:t>press q to exit the "top" program</a:t>
            </a:r>
          </a:p>
          <a:p>
            <a:pPr marL="457200" lvl="1" indent="0">
              <a:buNone/>
            </a:pPr>
            <a:endParaRPr lang="en-US" sz="1200" dirty="0"/>
          </a:p>
          <a:p>
            <a:pPr marL="0" indent="0">
              <a:buNone/>
            </a:pPr>
            <a:r>
              <a:rPr lang="en-US" sz="1400" dirty="0" err="1"/>
              <a:t>w</a:t>
            </a:r>
            <a:r>
              <a:rPr lang="en-US" sz="1400" dirty="0" err="1" smtClean="0"/>
              <a:t>hoami</a:t>
            </a:r>
            <a:endParaRPr lang="en-US" sz="1400" dirty="0" smtClean="0"/>
          </a:p>
          <a:p>
            <a:pPr marL="0" indent="0">
              <a:buNone/>
            </a:pPr>
            <a:r>
              <a:rPr lang="en-US" sz="1400" dirty="0"/>
              <a:t>w</a:t>
            </a:r>
            <a:r>
              <a:rPr lang="en-US" sz="1400" dirty="0" smtClean="0"/>
              <a:t>ho</a:t>
            </a:r>
          </a:p>
          <a:p>
            <a:pPr marL="0" indent="0">
              <a:buNone/>
            </a:pPr>
            <a:r>
              <a:rPr lang="en-US" sz="1400" dirty="0" smtClean="0"/>
              <a:t>who –a</a:t>
            </a:r>
          </a:p>
          <a:p>
            <a:pPr marL="0" indent="0">
              <a:buNone/>
            </a:pPr>
            <a:r>
              <a:rPr lang="en-US" sz="1400" dirty="0"/>
              <a:t>f</a:t>
            </a:r>
            <a:r>
              <a:rPr lang="en-US" sz="1400" dirty="0" smtClean="0"/>
              <a:t>ree</a:t>
            </a:r>
          </a:p>
          <a:p>
            <a:pPr marL="0" indent="0">
              <a:buNone/>
            </a:pPr>
            <a:r>
              <a:rPr lang="en-US" sz="1400" dirty="0" err="1"/>
              <a:t>r</a:t>
            </a:r>
            <a:r>
              <a:rPr lang="en-US" sz="1400" dirty="0" err="1" smtClean="0"/>
              <a:t>unlevel</a:t>
            </a:r>
            <a:endParaRPr lang="en-US" sz="1400" dirty="0" smtClean="0"/>
          </a:p>
          <a:p>
            <a:pPr marL="0" indent="0">
              <a:buNone/>
            </a:pPr>
            <a:r>
              <a:rPr lang="en-US" sz="1400" dirty="0"/>
              <a:t>t</a:t>
            </a:r>
            <a:r>
              <a:rPr lang="en-US" sz="1400" dirty="0" smtClean="0"/>
              <a:t>ime</a:t>
            </a:r>
          </a:p>
          <a:p>
            <a:pPr marL="0" indent="0">
              <a:buNone/>
            </a:pPr>
            <a:r>
              <a:rPr lang="en-US" sz="1400" dirty="0" smtClean="0"/>
              <a:t>time date   time uptime   time free</a:t>
            </a:r>
          </a:p>
        </p:txBody>
      </p:sp>
    </p:spTree>
    <p:extLst>
      <p:ext uri="{BB962C8B-B14F-4D97-AF65-F5344CB8AC3E}">
        <p14:creationId xmlns:p14="http://schemas.microsoft.com/office/powerpoint/2010/main" val="1984216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 Using the Terminal...</a:t>
            </a:r>
            <a:endParaRPr lang="en-US" dirty="0"/>
          </a:p>
        </p:txBody>
      </p:sp>
      <p:sp>
        <p:nvSpPr>
          <p:cNvPr id="3" name="Content Placeholder 2"/>
          <p:cNvSpPr>
            <a:spLocks noGrp="1"/>
          </p:cNvSpPr>
          <p:nvPr>
            <p:ph idx="1"/>
          </p:nvPr>
        </p:nvSpPr>
        <p:spPr/>
        <p:txBody>
          <a:bodyPr>
            <a:noAutofit/>
          </a:bodyPr>
          <a:lstStyle/>
          <a:p>
            <a:pPr marL="0" indent="0">
              <a:buNone/>
            </a:pPr>
            <a:r>
              <a:rPr lang="en-US" sz="1800" dirty="0"/>
              <a:t>e</a:t>
            </a:r>
            <a:r>
              <a:rPr lang="en-US" sz="1800" dirty="0" smtClean="0"/>
              <a:t>cho</a:t>
            </a:r>
          </a:p>
          <a:p>
            <a:pPr marL="0" indent="0">
              <a:buNone/>
            </a:pPr>
            <a:r>
              <a:rPr lang="en-US" sz="1800" dirty="0" smtClean="0"/>
              <a:t>echo "This is a message“</a:t>
            </a:r>
          </a:p>
          <a:p>
            <a:pPr marL="0" indent="0">
              <a:buNone/>
            </a:pPr>
            <a:r>
              <a:rPr lang="en-US" sz="1800" dirty="0" smtClean="0"/>
              <a:t>echo "My Commands" ; date ; uptime ; </a:t>
            </a:r>
            <a:r>
              <a:rPr lang="en-US" sz="1800" dirty="0" err="1" smtClean="0"/>
              <a:t>whoami</a:t>
            </a:r>
            <a:r>
              <a:rPr lang="en-US" sz="1800" dirty="0" smtClean="0"/>
              <a:t> ; who –a</a:t>
            </a:r>
          </a:p>
          <a:p>
            <a:pPr marL="0" indent="0">
              <a:buNone/>
            </a:pPr>
            <a:r>
              <a:rPr lang="en-US" sz="1800" dirty="0" smtClean="0"/>
              <a:t>top</a:t>
            </a:r>
          </a:p>
        </p:txBody>
      </p:sp>
    </p:spTree>
    <p:extLst>
      <p:ext uri="{BB962C8B-B14F-4D97-AF65-F5344CB8AC3E}">
        <p14:creationId xmlns:p14="http://schemas.microsoft.com/office/powerpoint/2010/main" val="3446547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the Linux (unified) File </a:t>
            </a:r>
            <a:r>
              <a:rPr lang="en-US" dirty="0"/>
              <a:t>S</a:t>
            </a:r>
            <a:r>
              <a:rPr lang="en-US" dirty="0" smtClean="0"/>
              <a:t>ystem </a:t>
            </a:r>
            <a:r>
              <a:rPr lang="en-US" dirty="0"/>
              <a:t>O</a:t>
            </a:r>
            <a:r>
              <a:rPr lang="en-US" dirty="0" smtClean="0"/>
              <a:t>rganization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      -  root of Linux file system</a:t>
            </a:r>
          </a:p>
          <a:p>
            <a:r>
              <a:rPr lang="en-US" dirty="0" smtClean="0"/>
              <a:t>/boot  -  Linux kernel files, boot files</a:t>
            </a:r>
          </a:p>
          <a:p>
            <a:r>
              <a:rPr lang="en-US" dirty="0" smtClean="0"/>
              <a:t>/</a:t>
            </a:r>
            <a:r>
              <a:rPr lang="en-US" dirty="0" err="1" smtClean="0"/>
              <a:t>etc</a:t>
            </a:r>
            <a:r>
              <a:rPr lang="en-US" dirty="0" smtClean="0"/>
              <a:t>  -  System </a:t>
            </a:r>
            <a:r>
              <a:rPr lang="en-US" dirty="0" err="1" smtClean="0"/>
              <a:t>config</a:t>
            </a:r>
            <a:r>
              <a:rPr lang="en-US" dirty="0" smtClean="0"/>
              <a:t> files including password/shadow file</a:t>
            </a:r>
          </a:p>
          <a:p>
            <a:r>
              <a:rPr lang="en-US" dirty="0" smtClean="0"/>
              <a:t>/home  -  home directories of users/root  -  home directory for root </a:t>
            </a:r>
            <a:r>
              <a:rPr lang="en-US" dirty="0" err="1" smtClean="0"/>
              <a:t>superuser</a:t>
            </a:r>
            <a:endParaRPr lang="en-US" dirty="0" smtClean="0"/>
          </a:p>
          <a:p>
            <a:r>
              <a:rPr lang="en-US" dirty="0" smtClean="0"/>
              <a:t>/media  -  mount point for temporary devices such as USB drives/dev  -  system devices (terminals, disk names, null device, </a:t>
            </a:r>
            <a:r>
              <a:rPr lang="en-US" dirty="0" err="1" smtClean="0"/>
              <a:t>etc</a:t>
            </a:r>
            <a:r>
              <a:rPr lang="en-US" dirty="0" smtClean="0"/>
              <a:t>)</a:t>
            </a:r>
          </a:p>
          <a:p>
            <a:r>
              <a:rPr lang="en-US" dirty="0" smtClean="0"/>
              <a:t>/</a:t>
            </a:r>
            <a:r>
              <a:rPr lang="en-US" dirty="0" err="1" smtClean="0"/>
              <a:t>tmp</a:t>
            </a:r>
            <a:r>
              <a:rPr lang="en-US" dirty="0" smtClean="0"/>
              <a:t>  -  directory to store temporary files</a:t>
            </a:r>
          </a:p>
          <a:p>
            <a:r>
              <a:rPr lang="en-US" dirty="0" smtClean="0"/>
              <a:t>/</a:t>
            </a:r>
            <a:r>
              <a:rPr lang="en-US" dirty="0" err="1" smtClean="0"/>
              <a:t>usr</a:t>
            </a:r>
            <a:r>
              <a:rPr lang="en-US" dirty="0" smtClean="0"/>
              <a:t>  -  system-wide, read-only files </a:t>
            </a:r>
            <a:r>
              <a:rPr lang="en-US" dirty="0" err="1" smtClean="0"/>
              <a:t>incl</a:t>
            </a:r>
            <a:r>
              <a:rPr lang="en-US" dirty="0" smtClean="0"/>
              <a:t> programs, libraries, documentation</a:t>
            </a:r>
          </a:p>
          <a:p>
            <a:r>
              <a:rPr lang="en-US" dirty="0" smtClean="0"/>
              <a:t>/</a:t>
            </a:r>
            <a:r>
              <a:rPr lang="en-US" dirty="0" err="1" smtClean="0"/>
              <a:t>usr</a:t>
            </a:r>
            <a:r>
              <a:rPr lang="en-US" dirty="0" smtClean="0"/>
              <a:t>/bin  - regular, non-privileged commands (binary programs)</a:t>
            </a:r>
          </a:p>
          <a:p>
            <a:r>
              <a:rPr lang="en-US" dirty="0" smtClean="0"/>
              <a:t>/</a:t>
            </a:r>
            <a:r>
              <a:rPr lang="en-US" dirty="0" err="1" smtClean="0"/>
              <a:t>usr</a:t>
            </a:r>
            <a:r>
              <a:rPr lang="en-US" dirty="0" smtClean="0"/>
              <a:t>/</a:t>
            </a:r>
            <a:r>
              <a:rPr lang="en-US" dirty="0" err="1" smtClean="0"/>
              <a:t>sbin</a:t>
            </a:r>
            <a:r>
              <a:rPr lang="en-US" dirty="0" smtClean="0"/>
              <a:t>  -  </a:t>
            </a:r>
            <a:r>
              <a:rPr lang="en-US" dirty="0" err="1" smtClean="0"/>
              <a:t>superuser</a:t>
            </a:r>
            <a:r>
              <a:rPr lang="en-US" dirty="0" smtClean="0"/>
              <a:t> commands (binary programs)</a:t>
            </a:r>
          </a:p>
          <a:p>
            <a:r>
              <a:rPr lang="en-US" dirty="0" smtClean="0"/>
              <a:t>/</a:t>
            </a:r>
            <a:r>
              <a:rPr lang="en-US" dirty="0" err="1" smtClean="0"/>
              <a:t>usr</a:t>
            </a:r>
            <a:r>
              <a:rPr lang="en-US" dirty="0" smtClean="0"/>
              <a:t>/lib  lib32  lib64 - 32-bit and 64-bit program library files/bin  -  link to /</a:t>
            </a:r>
            <a:r>
              <a:rPr lang="en-US" dirty="0" err="1" smtClean="0"/>
              <a:t>usr</a:t>
            </a:r>
            <a:endParaRPr lang="en-US" dirty="0" smtClean="0"/>
          </a:p>
          <a:p>
            <a:r>
              <a:rPr lang="en-US" dirty="0" smtClean="0"/>
              <a:t>/bin/</a:t>
            </a:r>
            <a:r>
              <a:rPr lang="en-US" dirty="0" err="1" smtClean="0"/>
              <a:t>sbin</a:t>
            </a:r>
            <a:r>
              <a:rPr lang="en-US" dirty="0" smtClean="0"/>
              <a:t>  -  link to /</a:t>
            </a:r>
            <a:r>
              <a:rPr lang="en-US" dirty="0" err="1" smtClean="0"/>
              <a:t>usr</a:t>
            </a:r>
            <a:endParaRPr lang="en-US" dirty="0" smtClean="0"/>
          </a:p>
          <a:p>
            <a:r>
              <a:rPr lang="en-US" dirty="0" smtClean="0"/>
              <a:t>/</a:t>
            </a:r>
            <a:r>
              <a:rPr lang="en-US" dirty="0" err="1" smtClean="0"/>
              <a:t>sbin</a:t>
            </a:r>
            <a:r>
              <a:rPr lang="en-US" dirty="0" smtClean="0"/>
              <a:t>/</a:t>
            </a:r>
            <a:r>
              <a:rPr lang="en-US" dirty="0" err="1" smtClean="0"/>
              <a:t>var</a:t>
            </a:r>
            <a:r>
              <a:rPr lang="en-US" dirty="0" smtClean="0"/>
              <a:t>  -  logs, spool files, backups, </a:t>
            </a:r>
            <a:r>
              <a:rPr lang="en-US" dirty="0" err="1" smtClean="0"/>
              <a:t>etc</a:t>
            </a:r>
            <a:r>
              <a:rPr lang="en-US" dirty="0" smtClean="0"/>
              <a:t>/proc  -  </a:t>
            </a:r>
            <a:r>
              <a:rPr lang="en-US" dirty="0" err="1" smtClean="0"/>
              <a:t>readonly</a:t>
            </a:r>
            <a:r>
              <a:rPr lang="en-US" dirty="0" smtClean="0"/>
              <a:t> information on running processes, system data</a:t>
            </a:r>
          </a:p>
          <a:p>
            <a:r>
              <a:rPr lang="en-US" dirty="0" smtClean="0"/>
              <a:t>/sys  -  parameters for the Linux kernel (can read and set)</a:t>
            </a:r>
            <a:endParaRPr lang="en-US" dirty="0"/>
          </a:p>
        </p:txBody>
      </p:sp>
    </p:spTree>
    <p:extLst>
      <p:ext uri="{BB962C8B-B14F-4D97-AF65-F5344CB8AC3E}">
        <p14:creationId xmlns:p14="http://schemas.microsoft.com/office/powerpoint/2010/main" val="2102610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around the filesystem  (1)</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endParaRPr lang="en-US" dirty="0" smtClean="0"/>
          </a:p>
          <a:p>
            <a:pPr marL="0" indent="0">
              <a:buNone/>
            </a:pPr>
            <a:r>
              <a:rPr lang="en-US" dirty="0" err="1" smtClean="0"/>
              <a:t>pwd</a:t>
            </a:r>
            <a:r>
              <a:rPr lang="en-US" dirty="0" smtClean="0"/>
              <a:t>  ls  cd</a:t>
            </a:r>
          </a:p>
          <a:p>
            <a:pPr marL="0" indent="0">
              <a:buNone/>
            </a:pPr>
            <a:r>
              <a:rPr lang="en-US" dirty="0" smtClean="0"/>
              <a:t>Files</a:t>
            </a:r>
          </a:p>
          <a:p>
            <a:pPr marL="0" indent="0">
              <a:buNone/>
            </a:pPr>
            <a:r>
              <a:rPr lang="en-US" dirty="0" smtClean="0"/>
              <a:t>. Files</a:t>
            </a:r>
          </a:p>
          <a:p>
            <a:pPr marL="0" indent="0">
              <a:buNone/>
            </a:pPr>
            <a:r>
              <a:rPr lang="en-US" dirty="0" smtClean="0"/>
              <a:t>.. and .</a:t>
            </a:r>
          </a:p>
          <a:p>
            <a:pPr marL="0" indent="0">
              <a:buNone/>
            </a:pPr>
            <a:r>
              <a:rPr lang="en-US" dirty="0" smtClean="0"/>
              <a:t>cd absolute vs cd relative</a:t>
            </a:r>
          </a:p>
          <a:p>
            <a:pPr marL="0" indent="0">
              <a:buNone/>
            </a:pPr>
            <a:r>
              <a:rPr lang="en-US" dirty="0" smtClean="0"/>
              <a:t>Placement of parameters and switches</a:t>
            </a:r>
          </a:p>
          <a:p>
            <a:pPr marL="0" indent="0">
              <a:buNone/>
            </a:pPr>
            <a:r>
              <a:rPr lang="en-US" dirty="0" smtClean="0"/>
              <a:t>File Permissions. Ls -l  Explain the code</a:t>
            </a:r>
          </a:p>
          <a:p>
            <a:pPr marL="0" indent="0">
              <a:buNone/>
            </a:pPr>
            <a:r>
              <a:rPr lang="en-US" dirty="0" smtClean="0"/>
              <a:t> --time=WORD              change  the  default  of  using  modification times; access time              (-u): </a:t>
            </a:r>
            <a:r>
              <a:rPr lang="en-US" dirty="0" err="1" smtClean="0"/>
              <a:t>atime</a:t>
            </a:r>
            <a:r>
              <a:rPr lang="en-US" dirty="0" smtClean="0"/>
              <a:t>, access, use; change time (-c): </a:t>
            </a:r>
            <a:r>
              <a:rPr lang="en-US" dirty="0" err="1" smtClean="0"/>
              <a:t>ctime</a:t>
            </a:r>
            <a:r>
              <a:rPr lang="en-US" dirty="0" smtClean="0"/>
              <a:t>, status; birth              time: birth, creation;</a:t>
            </a:r>
          </a:p>
          <a:p>
            <a:pPr marL="0" indent="0">
              <a:buNone/>
            </a:pPr>
            <a:r>
              <a:rPr lang="en-US" dirty="0" smtClean="0"/>
              <a:t>-u  last access-c    = change time; last time changed or the time the file is placed        on this system</a:t>
            </a:r>
          </a:p>
          <a:p>
            <a:pPr marL="0" indent="0">
              <a:buNone/>
            </a:pPr>
            <a:r>
              <a:rPr lang="en-US" dirty="0" smtClean="0"/>
              <a:t>none  = birth time when file is first created; possibly diff computer</a:t>
            </a:r>
          </a:p>
          <a:p>
            <a:endParaRPr lang="en-US" dirty="0"/>
          </a:p>
        </p:txBody>
      </p:sp>
    </p:spTree>
    <p:extLst>
      <p:ext uri="{BB962C8B-B14F-4D97-AF65-F5344CB8AC3E}">
        <p14:creationId xmlns:p14="http://schemas.microsoft.com/office/powerpoint/2010/main" val="4198944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D.J.</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Background:   </a:t>
            </a:r>
          </a:p>
          <a:p>
            <a:pPr marL="457200" lvl="1" indent="0">
              <a:buNone/>
            </a:pPr>
            <a:r>
              <a:rPr lang="en-US" dirty="0" smtClean="0"/>
              <a:t>Ops, Dev, Mainframe </a:t>
            </a:r>
            <a:r>
              <a:rPr lang="en-US" dirty="0" err="1" smtClean="0"/>
              <a:t>Eng</a:t>
            </a:r>
            <a:r>
              <a:rPr lang="en-US" dirty="0" smtClean="0"/>
              <a:t>, Network </a:t>
            </a:r>
            <a:r>
              <a:rPr lang="en-US" dirty="0" err="1" smtClean="0"/>
              <a:t>Eng</a:t>
            </a:r>
            <a:r>
              <a:rPr lang="en-US" dirty="0" smtClean="0"/>
              <a:t>, WAN Design </a:t>
            </a:r>
            <a:r>
              <a:rPr lang="en-US" dirty="0" err="1" smtClean="0"/>
              <a:t>Eng</a:t>
            </a:r>
            <a:r>
              <a:rPr lang="en-US" dirty="0" smtClean="0"/>
              <a:t>, IT Integration, Sustaining </a:t>
            </a:r>
            <a:r>
              <a:rPr lang="en-US" dirty="0" err="1" smtClean="0"/>
              <a:t>Eng</a:t>
            </a:r>
            <a:r>
              <a:rPr lang="en-US" dirty="0" smtClean="0"/>
              <a:t>, Computer Security</a:t>
            </a:r>
          </a:p>
          <a:p>
            <a:r>
              <a:rPr lang="en-US" dirty="0" smtClean="0"/>
              <a:t>Locale:   </a:t>
            </a:r>
          </a:p>
          <a:p>
            <a:pPr marL="0" indent="0">
              <a:buNone/>
            </a:pPr>
            <a:r>
              <a:rPr lang="en-US" dirty="0" smtClean="0"/>
              <a:t>	Live/work/play in Washington DC region</a:t>
            </a:r>
          </a:p>
          <a:p>
            <a:r>
              <a:rPr lang="en-US" dirty="0" smtClean="0"/>
              <a:t>My humble beginnings… …</a:t>
            </a:r>
          </a:p>
          <a:p>
            <a:pPr marL="0" indent="0">
              <a:buNone/>
            </a:pPr>
            <a:r>
              <a:rPr lang="en-US" dirty="0" smtClean="0"/>
              <a:t>	COBOL/CICS,  </a:t>
            </a:r>
            <a:r>
              <a:rPr lang="en-US" dirty="0" err="1" smtClean="0"/>
              <a:t>EasyTrieve</a:t>
            </a:r>
            <a:r>
              <a:rPr lang="en-US" dirty="0" smtClean="0"/>
              <a:t> Plus,  Business BASIC (Electronic Cash Register PC, police/dispatch Midrange)</a:t>
            </a:r>
          </a:p>
          <a:p>
            <a:r>
              <a:rPr lang="en-US" dirty="0" smtClean="0"/>
              <a:t>Alma Mater:   </a:t>
            </a:r>
          </a:p>
          <a:p>
            <a:pPr marL="0" indent="0">
              <a:buNone/>
            </a:pPr>
            <a:r>
              <a:rPr lang="en-US" dirty="0" smtClean="0"/>
              <a:t>	Virginia Commonwealth University  -  Go Rams!!   </a:t>
            </a:r>
          </a:p>
          <a:p>
            <a:pPr marL="0" indent="0">
              <a:buNone/>
            </a:pPr>
            <a:r>
              <a:rPr lang="en-US" dirty="0" smtClean="0"/>
              <a:t>	BS Business, Info Sys;  MS Business, Info Sys - IT Management</a:t>
            </a:r>
          </a:p>
          <a:p>
            <a:endParaRPr lang="en-US" dirty="0"/>
          </a:p>
        </p:txBody>
      </p:sp>
    </p:spTree>
    <p:extLst>
      <p:ext uri="{BB962C8B-B14F-4D97-AF65-F5344CB8AC3E}">
        <p14:creationId xmlns:p14="http://schemas.microsoft.com/office/powerpoint/2010/main" val="36166519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around the filesystem  (2)</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endParaRPr lang="en-US" dirty="0" smtClean="0"/>
          </a:p>
          <a:p>
            <a:pPr marL="0" indent="0">
              <a:buNone/>
            </a:pPr>
            <a:r>
              <a:rPr lang="en-US" dirty="0" err="1"/>
              <a:t>c</a:t>
            </a:r>
            <a:r>
              <a:rPr lang="en-US" dirty="0" err="1" smtClean="0"/>
              <a:t>hmod</a:t>
            </a:r>
            <a:endParaRPr lang="en-US" dirty="0" smtClean="0"/>
          </a:p>
          <a:p>
            <a:pPr marL="0" indent="0">
              <a:buNone/>
            </a:pPr>
            <a:r>
              <a:rPr lang="en-US" dirty="0" err="1" smtClean="0"/>
              <a:t>chown</a:t>
            </a:r>
            <a:endParaRPr lang="en-US" dirty="0" smtClean="0"/>
          </a:p>
          <a:p>
            <a:pPr marL="0" indent="0">
              <a:buNone/>
            </a:pPr>
            <a:r>
              <a:rPr lang="en-US" dirty="0" smtClean="0"/>
              <a:t>Note: You can change your file to someone else and losing ownership of it</a:t>
            </a:r>
          </a:p>
          <a:p>
            <a:pPr marL="0" indent="0">
              <a:buNone/>
            </a:pPr>
            <a:r>
              <a:rPr lang="en-US" dirty="0" err="1" smtClean="0"/>
              <a:t>priv</a:t>
            </a:r>
            <a:r>
              <a:rPr lang="en-US" dirty="0" smtClean="0"/>
              <a:t>/root </a:t>
            </a:r>
            <a:r>
              <a:rPr lang="en-US" dirty="0" err="1" smtClean="0"/>
              <a:t>cmds</a:t>
            </a:r>
            <a:r>
              <a:rPr lang="en-US" dirty="0" smtClean="0"/>
              <a:t> won't work when you are not root</a:t>
            </a:r>
          </a:p>
          <a:p>
            <a:pPr marL="0" indent="0">
              <a:buNone/>
            </a:pPr>
            <a:endParaRPr lang="en-US" dirty="0" smtClean="0"/>
          </a:p>
          <a:p>
            <a:pPr marL="0" indent="0">
              <a:buNone/>
            </a:pPr>
            <a:r>
              <a:rPr lang="en-US" dirty="0" smtClean="0"/>
              <a:t>stat</a:t>
            </a:r>
          </a:p>
          <a:p>
            <a:pPr marL="0" indent="0">
              <a:buNone/>
            </a:pPr>
            <a:r>
              <a:rPr lang="en-US" dirty="0" smtClean="0"/>
              <a:t>root@hp1:~# stat /</a:t>
            </a:r>
            <a:r>
              <a:rPr lang="en-US" dirty="0" err="1" smtClean="0"/>
              <a:t>etc</a:t>
            </a:r>
            <a:r>
              <a:rPr lang="en-US" dirty="0" smtClean="0"/>
              <a:t>/</a:t>
            </a:r>
            <a:r>
              <a:rPr lang="en-US" dirty="0" err="1" smtClean="0"/>
              <a:t>passwd</a:t>
            </a:r>
            <a:r>
              <a:rPr lang="en-US" dirty="0" smtClean="0"/>
              <a:t>  File: /</a:t>
            </a:r>
            <a:r>
              <a:rPr lang="en-US" dirty="0" err="1" smtClean="0"/>
              <a:t>etc</a:t>
            </a:r>
            <a:r>
              <a:rPr lang="en-US" dirty="0" smtClean="0"/>
              <a:t>/</a:t>
            </a:r>
            <a:r>
              <a:rPr lang="en-US" dirty="0" err="1" smtClean="0"/>
              <a:t>passwd</a:t>
            </a:r>
            <a:r>
              <a:rPr lang="en-US" dirty="0" smtClean="0"/>
              <a:t>  Size: 2717      	Blocks: 8          IO Block: 4096   regular </a:t>
            </a:r>
            <a:r>
              <a:rPr lang="en-US" dirty="0" err="1" smtClean="0"/>
              <a:t>fileDevice</a:t>
            </a:r>
            <a:r>
              <a:rPr lang="en-US" dirty="0" smtClean="0"/>
              <a:t>: 179,2	</a:t>
            </a:r>
            <a:r>
              <a:rPr lang="en-US" dirty="0" err="1" smtClean="0"/>
              <a:t>Inode</a:t>
            </a:r>
            <a:r>
              <a:rPr lang="en-US" dirty="0" smtClean="0"/>
              <a:t>: 2099909     Links: 1Access: (0644/-</a:t>
            </a:r>
            <a:r>
              <a:rPr lang="en-US" dirty="0" err="1" smtClean="0"/>
              <a:t>rw</a:t>
            </a:r>
            <a:r>
              <a:rPr lang="en-US" dirty="0" smtClean="0"/>
              <a:t>-r--r--)  </a:t>
            </a:r>
            <a:r>
              <a:rPr lang="en-US" dirty="0" err="1" smtClean="0"/>
              <a:t>Uid</a:t>
            </a:r>
            <a:r>
              <a:rPr lang="en-US" dirty="0" smtClean="0"/>
              <a:t>: (    0/    root)   </a:t>
            </a:r>
            <a:r>
              <a:rPr lang="en-US" dirty="0" err="1" smtClean="0"/>
              <a:t>Gid</a:t>
            </a:r>
            <a:r>
              <a:rPr lang="en-US" dirty="0" smtClean="0"/>
              <a:t>: (    0/    root)Access: 2024-03-23 10:44:44.969604232 -0400Modify: 2023-09-13 14:45:15.399999846 -0400Change: 2023-09-13 14:45:15.399999846 -0400 Birth: 2023-09-13 14:45:15.399999846 -0400</a:t>
            </a:r>
          </a:p>
          <a:p>
            <a:endParaRPr lang="en-US" dirty="0"/>
          </a:p>
        </p:txBody>
      </p:sp>
    </p:spTree>
    <p:extLst>
      <p:ext uri="{BB962C8B-B14F-4D97-AF65-F5344CB8AC3E}">
        <p14:creationId xmlns:p14="http://schemas.microsoft.com/office/powerpoint/2010/main" val="1646521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Using the Terminal</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Command-line editing  -  up-arrow,  backspacing and typing</a:t>
            </a:r>
          </a:p>
          <a:p>
            <a:pPr marL="0" indent="0">
              <a:buNone/>
            </a:pPr>
            <a:r>
              <a:rPr lang="en-US" dirty="0" smtClean="0"/>
              <a:t>Ctrl-C</a:t>
            </a:r>
          </a:p>
          <a:p>
            <a:pPr marL="0" indent="0">
              <a:buNone/>
            </a:pPr>
            <a:r>
              <a:rPr lang="en-US" dirty="0" smtClean="0"/>
              <a:t>Ctrl-S, Q</a:t>
            </a:r>
          </a:p>
          <a:p>
            <a:pPr marL="0" indent="0">
              <a:buNone/>
            </a:pPr>
            <a:r>
              <a:rPr lang="en-US" dirty="0" smtClean="0"/>
              <a:t>Ctrl-D</a:t>
            </a:r>
          </a:p>
          <a:p>
            <a:pPr marL="0" indent="0">
              <a:buNone/>
            </a:pPr>
            <a:r>
              <a:rPr lang="en-US" dirty="0" smtClean="0"/>
              <a:t>Ctrl-Z</a:t>
            </a:r>
          </a:p>
          <a:p>
            <a:pPr marL="0" indent="0">
              <a:buNone/>
            </a:pPr>
            <a:r>
              <a:rPr lang="en-US" dirty="0" err="1" smtClean="0"/>
              <a:t>fg</a:t>
            </a:r>
            <a:r>
              <a:rPr lang="en-US" dirty="0" smtClean="0"/>
              <a:t>     </a:t>
            </a:r>
            <a:r>
              <a:rPr lang="en-US" dirty="0" err="1" smtClean="0"/>
              <a:t>bg</a:t>
            </a:r>
            <a:endParaRPr lang="en-US" dirty="0" smtClean="0"/>
          </a:p>
          <a:p>
            <a:pPr marL="0" indent="0">
              <a:buNone/>
            </a:pPr>
            <a:r>
              <a:rPr lang="en-US" dirty="0" smtClean="0"/>
              <a:t>Copy/paste in CLI vs Graphical editor</a:t>
            </a:r>
            <a:endParaRPr lang="en-US" dirty="0"/>
          </a:p>
        </p:txBody>
      </p:sp>
    </p:spTree>
    <p:extLst>
      <p:ext uri="{BB962C8B-B14F-4D97-AF65-F5344CB8AC3E}">
        <p14:creationId xmlns:p14="http://schemas.microsoft.com/office/powerpoint/2010/main" val="52159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 Files       (1)</a:t>
            </a:r>
            <a:endParaRPr lang="en-US" dirty="0"/>
          </a:p>
        </p:txBody>
      </p:sp>
      <p:sp>
        <p:nvSpPr>
          <p:cNvPr id="3" name="Content Placeholder 2"/>
          <p:cNvSpPr>
            <a:spLocks noGrp="1"/>
          </p:cNvSpPr>
          <p:nvPr>
            <p:ph sz="half" idx="1"/>
          </p:nvPr>
        </p:nvSpPr>
        <p:spPr/>
        <p:txBody>
          <a:bodyPr>
            <a:normAutofit fontScale="55000" lnSpcReduction="20000"/>
          </a:bodyPr>
          <a:lstStyle/>
          <a:p>
            <a:r>
              <a:rPr lang="en-US" dirty="0" smtClean="0"/>
              <a:t>There is a sub-directory (PID number) for every process, and then these informational files …</a:t>
            </a:r>
          </a:p>
          <a:p>
            <a:r>
              <a:rPr lang="en-US" dirty="0" err="1"/>
              <a:t>a</a:t>
            </a:r>
            <a:r>
              <a:rPr lang="en-US" dirty="0" err="1" smtClean="0"/>
              <a:t>cpi</a:t>
            </a:r>
            <a:r>
              <a:rPr lang="en-US" dirty="0"/>
              <a:t>	</a:t>
            </a:r>
            <a:r>
              <a:rPr lang="en-US" dirty="0" smtClean="0"/>
              <a:t>		</a:t>
            </a:r>
            <a:r>
              <a:rPr lang="en-US" dirty="0" err="1" smtClean="0"/>
              <a:t>asound</a:t>
            </a:r>
            <a:r>
              <a:rPr lang="en-US" dirty="0" smtClean="0"/>
              <a:t>	</a:t>
            </a:r>
          </a:p>
          <a:p>
            <a:r>
              <a:rPr lang="en-US" dirty="0" err="1"/>
              <a:t>b</a:t>
            </a:r>
            <a:r>
              <a:rPr lang="en-US" dirty="0" err="1" smtClean="0"/>
              <a:t>ootconfig</a:t>
            </a:r>
            <a:r>
              <a:rPr lang="en-US" dirty="0"/>
              <a:t>	</a:t>
            </a:r>
            <a:r>
              <a:rPr lang="en-US" dirty="0" smtClean="0"/>
              <a:t>	</a:t>
            </a:r>
            <a:r>
              <a:rPr lang="en-US" dirty="0" err="1" smtClean="0"/>
              <a:t>buddyinfo</a:t>
            </a:r>
            <a:r>
              <a:rPr lang="en-US" dirty="0"/>
              <a:t>	</a:t>
            </a:r>
            <a:endParaRPr lang="en-US" dirty="0" smtClean="0"/>
          </a:p>
          <a:p>
            <a:r>
              <a:rPr lang="en-US" dirty="0" err="1" smtClean="0"/>
              <a:t>cgroups</a:t>
            </a:r>
            <a:r>
              <a:rPr lang="en-US" dirty="0"/>
              <a:t>	</a:t>
            </a:r>
            <a:r>
              <a:rPr lang="en-US" dirty="0" smtClean="0"/>
              <a:t>		</a:t>
            </a:r>
            <a:r>
              <a:rPr lang="en-US" dirty="0" err="1" smtClean="0"/>
              <a:t>cmdline</a:t>
            </a:r>
            <a:r>
              <a:rPr lang="en-US" dirty="0" smtClean="0"/>
              <a:t>	</a:t>
            </a:r>
          </a:p>
          <a:p>
            <a:r>
              <a:rPr lang="en-US" dirty="0" smtClean="0"/>
              <a:t>consoles       		</a:t>
            </a:r>
            <a:r>
              <a:rPr lang="en-US" dirty="0" err="1" smtClean="0"/>
              <a:t>cpuinfo</a:t>
            </a:r>
            <a:r>
              <a:rPr lang="en-US" dirty="0" smtClean="0"/>
              <a:t>        	</a:t>
            </a:r>
          </a:p>
          <a:p>
            <a:r>
              <a:rPr lang="en-US" dirty="0" smtClean="0"/>
              <a:t>crypto         		devices        	</a:t>
            </a:r>
          </a:p>
          <a:p>
            <a:r>
              <a:rPr lang="en-US" dirty="0" err="1" smtClean="0"/>
              <a:t>diskstats</a:t>
            </a:r>
            <a:r>
              <a:rPr lang="en-US" dirty="0" smtClean="0"/>
              <a:t>      		</a:t>
            </a:r>
            <a:r>
              <a:rPr lang="en-US" dirty="0" err="1" smtClean="0"/>
              <a:t>dma</a:t>
            </a:r>
            <a:endParaRPr lang="en-US" dirty="0" smtClean="0"/>
          </a:p>
          <a:p>
            <a:r>
              <a:rPr lang="en-US" dirty="0" err="1" smtClean="0"/>
              <a:t>execdomains</a:t>
            </a:r>
            <a:r>
              <a:rPr lang="en-US" dirty="0" smtClean="0"/>
              <a:t>    		fb</a:t>
            </a:r>
          </a:p>
          <a:p>
            <a:r>
              <a:rPr lang="en-US" dirty="0" smtClean="0"/>
              <a:t>filesystems    </a:t>
            </a:r>
            <a:r>
              <a:rPr lang="en-US" dirty="0"/>
              <a:t>	</a:t>
            </a:r>
            <a:r>
              <a:rPr lang="en-US" dirty="0" smtClean="0"/>
              <a:t>	fs             	</a:t>
            </a:r>
          </a:p>
          <a:p>
            <a:r>
              <a:rPr lang="en-US" dirty="0" smtClean="0"/>
              <a:t>interrupts     		</a:t>
            </a:r>
            <a:r>
              <a:rPr lang="en-US" dirty="0" err="1" smtClean="0"/>
              <a:t>iomem</a:t>
            </a:r>
            <a:r>
              <a:rPr lang="en-US" dirty="0" smtClean="0"/>
              <a:t>          </a:t>
            </a:r>
          </a:p>
          <a:p>
            <a:r>
              <a:rPr lang="en-US" dirty="0" err="1" smtClean="0"/>
              <a:t>Ioports</a:t>
            </a:r>
            <a:r>
              <a:rPr lang="en-US" dirty="0"/>
              <a:t>	</a:t>
            </a:r>
            <a:r>
              <a:rPr lang="en-US" dirty="0" smtClean="0"/>
              <a:t>		</a:t>
            </a:r>
            <a:r>
              <a:rPr lang="en-US" dirty="0" err="1" smtClean="0"/>
              <a:t>kallsyms</a:t>
            </a:r>
            <a:r>
              <a:rPr lang="en-US" dirty="0" smtClean="0"/>
              <a:t>       	</a:t>
            </a:r>
          </a:p>
          <a:p>
            <a:r>
              <a:rPr lang="en-US" dirty="0" err="1"/>
              <a:t>k</a:t>
            </a:r>
            <a:r>
              <a:rPr lang="en-US" dirty="0" err="1" smtClean="0"/>
              <a:t>core</a:t>
            </a:r>
            <a:r>
              <a:rPr lang="en-US" dirty="0" smtClean="0"/>
              <a:t>			keys           	</a:t>
            </a:r>
          </a:p>
          <a:p>
            <a:r>
              <a:rPr lang="en-US" dirty="0" smtClean="0"/>
              <a:t>key-users		</a:t>
            </a:r>
            <a:r>
              <a:rPr lang="en-US" dirty="0" err="1" smtClean="0"/>
              <a:t>kmsg</a:t>
            </a:r>
            <a:r>
              <a:rPr lang="en-US" dirty="0" smtClean="0"/>
              <a:t>           </a:t>
            </a:r>
          </a:p>
          <a:p>
            <a:r>
              <a:rPr lang="en-US" dirty="0" err="1" smtClean="0"/>
              <a:t>kpagecgroup</a:t>
            </a:r>
            <a:r>
              <a:rPr lang="en-US" dirty="0" smtClean="0"/>
              <a:t>    		</a:t>
            </a:r>
            <a:r>
              <a:rPr lang="en-US" dirty="0" err="1" smtClean="0"/>
              <a:t>kpagecount</a:t>
            </a:r>
            <a:endParaRPr lang="en-US" dirty="0" smtClean="0"/>
          </a:p>
        </p:txBody>
      </p:sp>
      <p:sp>
        <p:nvSpPr>
          <p:cNvPr id="4" name="Content Placeholder 3"/>
          <p:cNvSpPr>
            <a:spLocks noGrp="1"/>
          </p:cNvSpPr>
          <p:nvPr>
            <p:ph sz="half" idx="2"/>
          </p:nvPr>
        </p:nvSpPr>
        <p:spPr/>
        <p:txBody>
          <a:bodyPr>
            <a:normAutofit fontScale="55000" lnSpcReduction="20000"/>
          </a:bodyPr>
          <a:lstStyle/>
          <a:p>
            <a:endParaRPr lang="en-US" dirty="0" smtClean="0"/>
          </a:p>
          <a:p>
            <a:endParaRPr lang="en-US" dirty="0" smtClean="0"/>
          </a:p>
          <a:p>
            <a:r>
              <a:rPr lang="en-US" dirty="0" err="1" smtClean="0"/>
              <a:t>kpageflags</a:t>
            </a:r>
            <a:r>
              <a:rPr lang="en-US" dirty="0" smtClean="0"/>
              <a:t>  		</a:t>
            </a:r>
            <a:r>
              <a:rPr lang="en-US" dirty="0" err="1" smtClean="0"/>
              <a:t>loadavg</a:t>
            </a:r>
            <a:r>
              <a:rPr lang="en-US" dirty="0" smtClean="0"/>
              <a:t>  		</a:t>
            </a:r>
          </a:p>
          <a:p>
            <a:r>
              <a:rPr lang="en-US" dirty="0" err="1" smtClean="0"/>
              <a:t>Locksmdsta</a:t>
            </a:r>
            <a:r>
              <a:rPr lang="en-US" dirty="0" smtClean="0"/>
              <a:t>		</a:t>
            </a:r>
            <a:r>
              <a:rPr lang="en-US" dirty="0" err="1" smtClean="0"/>
              <a:t>meminfo</a:t>
            </a:r>
            <a:r>
              <a:rPr lang="en-US" dirty="0"/>
              <a:t>	</a:t>
            </a:r>
            <a:endParaRPr lang="en-US" dirty="0" smtClean="0"/>
          </a:p>
          <a:p>
            <a:r>
              <a:rPr lang="en-US" dirty="0" err="1" smtClean="0"/>
              <a:t>miscmodules</a:t>
            </a:r>
            <a:r>
              <a:rPr lang="en-US" dirty="0"/>
              <a:t>	</a:t>
            </a:r>
            <a:r>
              <a:rPr lang="en-US" dirty="0" smtClean="0"/>
              <a:t>	mounts</a:t>
            </a:r>
          </a:p>
          <a:p>
            <a:r>
              <a:rPr lang="en-US" dirty="0" err="1" smtClean="0"/>
              <a:t>mtrrpage</a:t>
            </a:r>
            <a:r>
              <a:rPr lang="en-US" dirty="0"/>
              <a:t>	</a:t>
            </a:r>
            <a:r>
              <a:rPr lang="en-US" dirty="0" smtClean="0"/>
              <a:t>	</a:t>
            </a:r>
            <a:r>
              <a:rPr lang="en-US" dirty="0" err="1" smtClean="0"/>
              <a:t>typeinfo</a:t>
            </a:r>
            <a:r>
              <a:rPr lang="en-US" dirty="0"/>
              <a:t>	</a:t>
            </a:r>
            <a:r>
              <a:rPr lang="en-US" dirty="0" smtClean="0"/>
              <a:t>	</a:t>
            </a:r>
          </a:p>
          <a:p>
            <a:r>
              <a:rPr lang="en-US" dirty="0"/>
              <a:t>p</a:t>
            </a:r>
            <a:r>
              <a:rPr lang="en-US" dirty="0" smtClean="0"/>
              <a:t>artitions		</a:t>
            </a:r>
            <a:r>
              <a:rPr lang="en-US" dirty="0" err="1" smtClean="0"/>
              <a:t>schedstat</a:t>
            </a:r>
            <a:r>
              <a:rPr lang="en-US" dirty="0"/>
              <a:t>	</a:t>
            </a:r>
            <a:endParaRPr lang="en-US" dirty="0" smtClean="0"/>
          </a:p>
          <a:p>
            <a:r>
              <a:rPr lang="en-US" dirty="0" err="1" smtClean="0"/>
              <a:t>slabinfo</a:t>
            </a:r>
            <a:r>
              <a:rPr lang="en-US" dirty="0"/>
              <a:t>	</a:t>
            </a:r>
            <a:r>
              <a:rPr lang="en-US" dirty="0" smtClean="0"/>
              <a:t>		</a:t>
            </a:r>
            <a:r>
              <a:rPr lang="en-US" dirty="0" err="1" smtClean="0"/>
              <a:t>softirqsstat</a:t>
            </a:r>
            <a:r>
              <a:rPr lang="en-US" dirty="0"/>
              <a:t>	</a:t>
            </a:r>
            <a:endParaRPr lang="en-US" dirty="0" smtClean="0"/>
          </a:p>
          <a:p>
            <a:r>
              <a:rPr lang="en-US" dirty="0" err="1" smtClean="0"/>
              <a:t>swapssys</a:t>
            </a:r>
            <a:r>
              <a:rPr lang="en-US" dirty="0"/>
              <a:t>	</a:t>
            </a:r>
            <a:r>
              <a:rPr lang="en-US" dirty="0" smtClean="0"/>
              <a:t>	</a:t>
            </a:r>
            <a:r>
              <a:rPr lang="en-US" dirty="0" err="1" smtClean="0"/>
              <a:t>rq</a:t>
            </a:r>
            <a:r>
              <a:rPr lang="en-US" dirty="0" smtClean="0"/>
              <a:t>-trigger	</a:t>
            </a:r>
          </a:p>
          <a:p>
            <a:r>
              <a:rPr lang="en-US" dirty="0" err="1" smtClean="0"/>
              <a:t>timer_list</a:t>
            </a:r>
            <a:r>
              <a:rPr lang="en-US" dirty="0" smtClean="0"/>
              <a:t>		uptime	</a:t>
            </a:r>
          </a:p>
          <a:p>
            <a:r>
              <a:rPr lang="en-US" dirty="0"/>
              <a:t>v</a:t>
            </a:r>
            <a:r>
              <a:rPr lang="en-US" dirty="0" smtClean="0"/>
              <a:t>ersion			</a:t>
            </a:r>
            <a:r>
              <a:rPr lang="en-US" dirty="0" err="1" smtClean="0"/>
              <a:t>version_signature</a:t>
            </a:r>
            <a:endParaRPr lang="en-US" dirty="0"/>
          </a:p>
          <a:p>
            <a:r>
              <a:rPr lang="en-US" dirty="0" err="1"/>
              <a:t>v</a:t>
            </a:r>
            <a:r>
              <a:rPr lang="en-US" dirty="0" err="1" smtClean="0"/>
              <a:t>mallocinfo</a:t>
            </a:r>
            <a:r>
              <a:rPr lang="en-US" dirty="0" smtClean="0"/>
              <a:t>		</a:t>
            </a:r>
            <a:r>
              <a:rPr lang="en-US" dirty="0" err="1" smtClean="0"/>
              <a:t>vmstat</a:t>
            </a:r>
            <a:r>
              <a:rPr lang="en-US" dirty="0" smtClean="0"/>
              <a:t>		</a:t>
            </a:r>
          </a:p>
          <a:p>
            <a:r>
              <a:rPr lang="en-US" dirty="0" err="1" smtClean="0"/>
              <a:t>zoneinfo</a:t>
            </a:r>
            <a:endParaRPr lang="en-US" dirty="0"/>
          </a:p>
          <a:p>
            <a:endParaRPr lang="en-US" dirty="0"/>
          </a:p>
        </p:txBody>
      </p:sp>
    </p:spTree>
    <p:extLst>
      <p:ext uri="{BB962C8B-B14F-4D97-AF65-F5344CB8AC3E}">
        <p14:creationId xmlns:p14="http://schemas.microsoft.com/office/powerpoint/2010/main" val="827715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 Files       (2)</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cmdline</a:t>
            </a:r>
            <a:r>
              <a:rPr lang="en-US" dirty="0" smtClean="0"/>
              <a:t> - bootstrap / bootloader command-line, parameters from system start</a:t>
            </a:r>
          </a:p>
          <a:p>
            <a:r>
              <a:rPr lang="en-US" dirty="0" err="1" smtClean="0"/>
              <a:t>cpuinfo</a:t>
            </a:r>
            <a:r>
              <a:rPr lang="en-US" dirty="0" smtClean="0"/>
              <a:t> - detailed data on system CPUs and their feature set     </a:t>
            </a:r>
          </a:p>
          <a:p>
            <a:r>
              <a:rPr lang="en-US" dirty="0" err="1" smtClean="0"/>
              <a:t>loadavg</a:t>
            </a:r>
            <a:r>
              <a:rPr lang="en-US" dirty="0" smtClean="0"/>
              <a:t> - system 1 min, 5 min, 15 min load averages for top, uptime commands</a:t>
            </a:r>
          </a:p>
          <a:p>
            <a:r>
              <a:rPr lang="en-US" dirty="0" err="1" smtClean="0"/>
              <a:t>meminfo</a:t>
            </a:r>
            <a:r>
              <a:rPr lang="en-US" dirty="0" smtClean="0"/>
              <a:t> - sizes of memory allocation by category</a:t>
            </a:r>
          </a:p>
          <a:p>
            <a:r>
              <a:rPr lang="en-US" dirty="0" smtClean="0"/>
              <a:t>mounts - mountable file systems</a:t>
            </a:r>
          </a:p>
          <a:p>
            <a:r>
              <a:rPr lang="en-US" dirty="0" smtClean="0"/>
              <a:t>swaps - info on swap files</a:t>
            </a:r>
          </a:p>
          <a:p>
            <a:r>
              <a:rPr lang="en-US" dirty="0" err="1" smtClean="0"/>
              <a:t>timer_list</a:t>
            </a:r>
            <a:r>
              <a:rPr lang="en-US" dirty="0" smtClean="0"/>
              <a:t> - system timers</a:t>
            </a:r>
          </a:p>
          <a:p>
            <a:r>
              <a:rPr lang="en-US" dirty="0" smtClean="0"/>
              <a:t>uptime - system uptime data that is displayed with the uptime command</a:t>
            </a:r>
          </a:p>
          <a:p>
            <a:r>
              <a:rPr lang="en-US" dirty="0" smtClean="0"/>
              <a:t>version - version info of running OS</a:t>
            </a:r>
          </a:p>
          <a:p>
            <a:r>
              <a:rPr lang="en-US" dirty="0" err="1" smtClean="0"/>
              <a:t>version_signature</a:t>
            </a:r>
            <a:r>
              <a:rPr lang="en-US" dirty="0" smtClean="0"/>
              <a:t> - version info of running OS</a:t>
            </a:r>
          </a:p>
          <a:p>
            <a:r>
              <a:rPr lang="en-US" dirty="0" err="1" smtClean="0"/>
              <a:t>vmallocinfo</a:t>
            </a:r>
            <a:r>
              <a:rPr lang="en-US" dirty="0" smtClean="0"/>
              <a:t> - detailed virtual memory allocations</a:t>
            </a:r>
          </a:p>
          <a:p>
            <a:r>
              <a:rPr lang="en-US" dirty="0" err="1" smtClean="0"/>
              <a:t>vmstat</a:t>
            </a:r>
            <a:r>
              <a:rPr lang="en-US" dirty="0" smtClean="0"/>
              <a:t> - memory info that is displayed with </a:t>
            </a:r>
            <a:r>
              <a:rPr lang="en-US" dirty="0" err="1" smtClean="0"/>
              <a:t>vmstat</a:t>
            </a:r>
            <a:r>
              <a:rPr lang="en-US" dirty="0" smtClean="0"/>
              <a:t> command</a:t>
            </a:r>
            <a:endParaRPr lang="en-US" dirty="0"/>
          </a:p>
        </p:txBody>
      </p:sp>
    </p:spTree>
    <p:extLst>
      <p:ext uri="{BB962C8B-B14F-4D97-AF65-F5344CB8AC3E}">
        <p14:creationId xmlns:p14="http://schemas.microsoft.com/office/powerpoint/2010/main" val="3784267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If Our System Doesn't Have a Command that We Desire ?</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root@hp1:/home/user5/</a:t>
            </a:r>
            <a:r>
              <a:rPr lang="en-US" dirty="0" err="1" smtClean="0"/>
              <a:t>Pgm</a:t>
            </a:r>
            <a:r>
              <a:rPr lang="en-US" dirty="0" smtClean="0"/>
              <a:t># </a:t>
            </a:r>
            <a:r>
              <a:rPr lang="en-US" dirty="0" err="1" smtClean="0"/>
              <a:t>iostat</a:t>
            </a:r>
            <a:endParaRPr lang="en-US" dirty="0" smtClean="0"/>
          </a:p>
          <a:p>
            <a:pPr marL="0" indent="0">
              <a:buNone/>
            </a:pPr>
            <a:r>
              <a:rPr lang="en-US" dirty="0" smtClean="0"/>
              <a:t>Command '</a:t>
            </a:r>
            <a:r>
              <a:rPr lang="en-US" dirty="0" err="1" smtClean="0"/>
              <a:t>iostat</a:t>
            </a:r>
            <a:r>
              <a:rPr lang="en-US" dirty="0" smtClean="0"/>
              <a:t>' not found, but can be installed with:</a:t>
            </a:r>
          </a:p>
          <a:p>
            <a:pPr marL="0" indent="0">
              <a:buNone/>
            </a:pPr>
            <a:r>
              <a:rPr lang="en-US" dirty="0" smtClean="0"/>
              <a:t>apt install </a:t>
            </a:r>
            <a:r>
              <a:rPr lang="en-US" dirty="0" err="1" smtClean="0"/>
              <a:t>sysstat</a:t>
            </a:r>
            <a:endParaRPr lang="en-US" dirty="0" smtClean="0"/>
          </a:p>
          <a:p>
            <a:pPr marL="0" indent="0">
              <a:buNone/>
            </a:pPr>
            <a:r>
              <a:rPr lang="en-US" dirty="0" smtClean="0"/>
              <a:t>root@hp1:/home/user5/</a:t>
            </a:r>
            <a:r>
              <a:rPr lang="en-US" dirty="0" err="1" smtClean="0"/>
              <a:t>Pgm</a:t>
            </a:r>
            <a:r>
              <a:rPr lang="en-US" dirty="0" smtClean="0"/>
              <a:t># </a:t>
            </a:r>
          </a:p>
        </p:txBody>
      </p:sp>
    </p:spTree>
    <p:extLst>
      <p:ext uri="{BB962C8B-B14F-4D97-AF65-F5344CB8AC3E}">
        <p14:creationId xmlns:p14="http://schemas.microsoft.com/office/powerpoint/2010/main" val="860932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TCP/IP, Network Commands / Utilities</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smtClean="0"/>
              <a:t>ss</a:t>
            </a:r>
            <a:r>
              <a:rPr lang="en-US" dirty="0" smtClean="0"/>
              <a:t> </a:t>
            </a:r>
            <a:r>
              <a:rPr lang="en-US" dirty="0" err="1" smtClean="0"/>
              <a:t>tunip</a:t>
            </a:r>
            <a:r>
              <a:rPr lang="en-US" dirty="0" smtClean="0"/>
              <a:t>   check IP/ports are open for listening on localhost    </a:t>
            </a:r>
          </a:p>
          <a:p>
            <a:r>
              <a:rPr lang="en-US" dirty="0" err="1" smtClean="0"/>
              <a:t>nc</a:t>
            </a:r>
            <a:r>
              <a:rPr lang="en-US" dirty="0" smtClean="0"/>
              <a:t>  -</a:t>
            </a:r>
            <a:r>
              <a:rPr lang="en-US" dirty="0" err="1" smtClean="0"/>
              <a:t>zv</a:t>
            </a:r>
            <a:r>
              <a:rPr lang="en-US" dirty="0" smtClean="0"/>
              <a:t> 10.10.0.1 80   check if TCP port is open on </a:t>
            </a:r>
            <a:r>
              <a:rPr lang="en-US" dirty="0" err="1" smtClean="0"/>
              <a:t>addr</a:t>
            </a:r>
            <a:r>
              <a:rPr lang="en-US" dirty="0" smtClean="0"/>
              <a:t>  -u for UDP    </a:t>
            </a:r>
          </a:p>
          <a:p>
            <a:r>
              <a:rPr lang="en-US" dirty="0" err="1" smtClean="0"/>
              <a:t>ip</a:t>
            </a:r>
            <a:r>
              <a:rPr lang="en-US" dirty="0" smtClean="0"/>
              <a:t> </a:t>
            </a:r>
            <a:r>
              <a:rPr lang="en-US" dirty="0" err="1" smtClean="0"/>
              <a:t>br</a:t>
            </a:r>
            <a:r>
              <a:rPr lang="en-US" dirty="0" smtClean="0"/>
              <a:t> address show   check if valid IP </a:t>
            </a:r>
            <a:r>
              <a:rPr lang="en-US" dirty="0" err="1" smtClean="0"/>
              <a:t>addr</a:t>
            </a:r>
            <a:r>
              <a:rPr lang="en-US" dirty="0" smtClean="0"/>
              <a:t> is </a:t>
            </a:r>
            <a:r>
              <a:rPr lang="en-US" dirty="0" err="1" smtClean="0"/>
              <a:t>assg</a:t>
            </a:r>
            <a:r>
              <a:rPr lang="en-US" dirty="0" smtClean="0"/>
              <a:t> to </a:t>
            </a:r>
            <a:r>
              <a:rPr lang="en-US" dirty="0" err="1" smtClean="0"/>
              <a:t>pri</a:t>
            </a:r>
            <a:r>
              <a:rPr lang="en-US" dirty="0" smtClean="0"/>
              <a:t> </a:t>
            </a:r>
            <a:r>
              <a:rPr lang="en-US" dirty="0" err="1" smtClean="0"/>
              <a:t>int</a:t>
            </a:r>
            <a:r>
              <a:rPr lang="en-US" dirty="0" smtClean="0"/>
              <a:t>    </a:t>
            </a:r>
          </a:p>
          <a:p>
            <a:r>
              <a:rPr lang="en-US" dirty="0" smtClean="0"/>
              <a:t>ping 10.10.0.1    ping </a:t>
            </a:r>
            <a:r>
              <a:rPr lang="en-US" dirty="0" err="1" smtClean="0"/>
              <a:t>commnand</a:t>
            </a:r>
            <a:r>
              <a:rPr lang="en-US" dirty="0" smtClean="0"/>
              <a:t>    </a:t>
            </a:r>
          </a:p>
          <a:p>
            <a:r>
              <a:rPr lang="en-US" dirty="0" smtClean="0"/>
              <a:t>traceroute 10.10.0.1    </a:t>
            </a:r>
          </a:p>
          <a:p>
            <a:r>
              <a:rPr lang="en-US" dirty="0" err="1" smtClean="0"/>
              <a:t>ip</a:t>
            </a:r>
            <a:r>
              <a:rPr lang="en-US" dirty="0" smtClean="0"/>
              <a:t> route show   check the setup of routes and the </a:t>
            </a:r>
            <a:r>
              <a:rPr lang="en-US" dirty="0" err="1" smtClean="0"/>
              <a:t>def</a:t>
            </a:r>
            <a:r>
              <a:rPr lang="en-US" dirty="0" smtClean="0"/>
              <a:t> </a:t>
            </a:r>
            <a:r>
              <a:rPr lang="en-US" dirty="0" err="1" smtClean="0"/>
              <a:t>gw</a:t>
            </a:r>
            <a:r>
              <a:rPr lang="en-US" dirty="0" smtClean="0"/>
              <a:t>    </a:t>
            </a:r>
          </a:p>
          <a:p>
            <a:r>
              <a:rPr lang="en-US" dirty="0" smtClean="0"/>
              <a:t>dig www.yahoo.com    query your default DNS server    </a:t>
            </a:r>
          </a:p>
          <a:p>
            <a:r>
              <a:rPr lang="en-US" dirty="0" err="1" smtClean="0"/>
              <a:t>arp</a:t>
            </a:r>
            <a:r>
              <a:rPr lang="en-US" dirty="0" smtClean="0"/>
              <a:t>-scan -</a:t>
            </a:r>
            <a:r>
              <a:rPr lang="en-US" dirty="0" err="1" smtClean="0"/>
              <a:t>i</a:t>
            </a:r>
            <a:r>
              <a:rPr lang="en-US" dirty="0" smtClean="0"/>
              <a:t> eth0 -</a:t>
            </a:r>
            <a:r>
              <a:rPr lang="en-US" dirty="0" err="1" smtClean="0"/>
              <a:t>i</a:t>
            </a:r>
            <a:r>
              <a:rPr lang="en-US" dirty="0" smtClean="0"/>
              <a:t>  check for IP </a:t>
            </a:r>
            <a:r>
              <a:rPr lang="en-US" dirty="0" err="1" smtClean="0"/>
              <a:t>addr</a:t>
            </a:r>
            <a:r>
              <a:rPr lang="en-US" dirty="0" smtClean="0"/>
              <a:t> conflict on local network segment    </a:t>
            </a:r>
          </a:p>
          <a:p>
            <a:r>
              <a:rPr lang="en-US" dirty="0" err="1" smtClean="0"/>
              <a:t>ip</a:t>
            </a:r>
            <a:r>
              <a:rPr lang="en-US" dirty="0" smtClean="0"/>
              <a:t> neighbor-show   check what is in the ARP cache    </a:t>
            </a:r>
          </a:p>
          <a:p>
            <a:r>
              <a:rPr lang="en-US" dirty="0" err="1" smtClean="0"/>
              <a:t>tcpdump</a:t>
            </a:r>
            <a:r>
              <a:rPr lang="en-US" dirty="0" smtClean="0"/>
              <a:t> -</a:t>
            </a:r>
            <a:r>
              <a:rPr lang="en-US" dirty="0" err="1" smtClean="0"/>
              <a:t>i</a:t>
            </a:r>
            <a:r>
              <a:rPr lang="en-US" dirty="0" smtClean="0"/>
              <a:t> eth0 -</a:t>
            </a:r>
            <a:r>
              <a:rPr lang="en-US" dirty="0" err="1" smtClean="0"/>
              <a:t>nn</a:t>
            </a:r>
            <a:r>
              <a:rPr lang="en-US" dirty="0" smtClean="0"/>
              <a:t> -e       </a:t>
            </a:r>
          </a:p>
          <a:p>
            <a:r>
              <a:rPr lang="en-US" dirty="0" err="1" smtClean="0"/>
              <a:t>ip</a:t>
            </a:r>
            <a:r>
              <a:rPr lang="en-US" dirty="0" smtClean="0"/>
              <a:t> -</a:t>
            </a:r>
            <a:r>
              <a:rPr lang="en-US" dirty="0" err="1" smtClean="0"/>
              <a:t>br</a:t>
            </a:r>
            <a:r>
              <a:rPr lang="en-US" dirty="0" smtClean="0"/>
              <a:t> link show   check is </a:t>
            </a:r>
            <a:r>
              <a:rPr lang="en-US" dirty="0" err="1" smtClean="0"/>
              <a:t>phy</a:t>
            </a:r>
            <a:r>
              <a:rPr lang="en-US" dirty="0" smtClean="0"/>
              <a:t> link is up    </a:t>
            </a:r>
          </a:p>
          <a:p>
            <a:r>
              <a:rPr lang="en-US" dirty="0" err="1" smtClean="0"/>
              <a:t>ip</a:t>
            </a:r>
            <a:r>
              <a:rPr lang="en-US" dirty="0" smtClean="0"/>
              <a:t> -s link show eth0   examine </a:t>
            </a:r>
            <a:r>
              <a:rPr lang="en-US" dirty="0" err="1" smtClean="0"/>
              <a:t>pkt</a:t>
            </a:r>
            <a:r>
              <a:rPr lang="en-US" dirty="0" smtClean="0"/>
              <a:t> count stats    </a:t>
            </a:r>
          </a:p>
          <a:p>
            <a:r>
              <a:rPr lang="en-US" dirty="0" err="1" smtClean="0"/>
              <a:t>ethtool</a:t>
            </a:r>
            <a:r>
              <a:rPr lang="en-US" dirty="0" smtClean="0"/>
              <a:t> eth0    display link properties</a:t>
            </a:r>
            <a:endParaRPr lang="en-US" dirty="0"/>
          </a:p>
        </p:txBody>
      </p:sp>
    </p:spTree>
    <p:extLst>
      <p:ext uri="{BB962C8B-B14F-4D97-AF65-F5344CB8AC3E}">
        <p14:creationId xmlns:p14="http://schemas.microsoft.com/office/powerpoint/2010/main" val="4075681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be a Command (file) in Linux?</a:t>
            </a:r>
            <a:endParaRPr lang="en-US" dirty="0"/>
          </a:p>
        </p:txBody>
      </p:sp>
      <p:sp>
        <p:nvSpPr>
          <p:cNvPr id="3" name="Content Placeholder 2"/>
          <p:cNvSpPr>
            <a:spLocks noGrp="1"/>
          </p:cNvSpPr>
          <p:nvPr>
            <p:ph idx="1"/>
          </p:nvPr>
        </p:nvSpPr>
        <p:spPr/>
        <p:txBody>
          <a:bodyPr/>
          <a:lstStyle/>
          <a:p>
            <a:endParaRPr lang="en-US" dirty="0"/>
          </a:p>
          <a:p>
            <a:r>
              <a:rPr lang="en-US" dirty="0" smtClean="0"/>
              <a:t>Program... compiled, interpreted, or a script.  Run from the command line / CLI  (not usually run from GUI) </a:t>
            </a:r>
          </a:p>
          <a:p>
            <a:r>
              <a:rPr lang="en-US" dirty="0"/>
              <a:t>Can be a file on </a:t>
            </a:r>
            <a:r>
              <a:rPr lang="en-US" dirty="0" smtClean="0"/>
              <a:t>disk</a:t>
            </a:r>
          </a:p>
          <a:p>
            <a:r>
              <a:rPr lang="en-US" dirty="0" smtClean="0"/>
              <a:t>Can be Built into shell/CLI  ( </a:t>
            </a:r>
            <a:r>
              <a:rPr lang="en-US" dirty="0" err="1" smtClean="0"/>
              <a:t>e.g</a:t>
            </a:r>
            <a:r>
              <a:rPr lang="en-US" dirty="0" smtClean="0"/>
              <a:t> type:  man </a:t>
            </a:r>
            <a:r>
              <a:rPr lang="en-US" dirty="0" err="1" smtClean="0"/>
              <a:t>builtins</a:t>
            </a:r>
            <a:r>
              <a:rPr lang="en-US" dirty="0" smtClean="0"/>
              <a:t> )</a:t>
            </a:r>
          </a:p>
          <a:p>
            <a:r>
              <a:rPr lang="en-US" dirty="0" smtClean="0"/>
              <a:t>Generally available system-wide (from any directory, by most/all users)</a:t>
            </a:r>
          </a:p>
          <a:p>
            <a:r>
              <a:rPr lang="en-US" dirty="0" smtClean="0"/>
              <a:t>Can be restricted to certain users</a:t>
            </a:r>
            <a:endParaRPr lang="en-US" dirty="0"/>
          </a:p>
        </p:txBody>
      </p:sp>
    </p:spTree>
    <p:extLst>
      <p:ext uri="{BB962C8B-B14F-4D97-AF65-F5344CB8AC3E}">
        <p14:creationId xmlns:p14="http://schemas.microsoft.com/office/powerpoint/2010/main" val="344146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that are Awkward or Buggy in Linux</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Different distros have different commands</a:t>
            </a:r>
          </a:p>
          <a:p>
            <a:r>
              <a:rPr lang="en-US" dirty="0" smtClean="0"/>
              <a:t>Linux Office vs MS-Office</a:t>
            </a:r>
          </a:p>
          <a:p>
            <a:r>
              <a:rPr lang="en-US" dirty="0" smtClean="0"/>
              <a:t>Mouse pointer occasionally disappears in Ubuntu</a:t>
            </a:r>
          </a:p>
          <a:p>
            <a:r>
              <a:rPr lang="en-US" dirty="0" smtClean="0"/>
              <a:t>mount command and parameter options can be difficult for unusual disk formats</a:t>
            </a:r>
          </a:p>
          <a:p>
            <a:r>
              <a:rPr lang="en-US" dirty="0" smtClean="0"/>
              <a:t>If you pull out a USB without unmounting the filesystem, Linux can get nasty with you regarding that filesystem</a:t>
            </a:r>
          </a:p>
          <a:p>
            <a:r>
              <a:rPr lang="en-US" dirty="0" smtClean="0"/>
              <a:t>Formatting a disk drive can be somewhat "involved“</a:t>
            </a:r>
          </a:p>
          <a:p>
            <a:r>
              <a:rPr lang="en-US" dirty="0" err="1" smtClean="0"/>
              <a:t>udev</a:t>
            </a:r>
            <a:r>
              <a:rPr lang="en-US" dirty="0" smtClean="0"/>
              <a:t> rules are buggy for custom VMs and hardware</a:t>
            </a:r>
          </a:p>
          <a:p>
            <a:r>
              <a:rPr lang="en-US" dirty="0" smtClean="0"/>
              <a:t>Fedora: Upgrade only 1 or 2 versions at a time.  </a:t>
            </a:r>
            <a:r>
              <a:rPr lang="en-US" dirty="0" err="1" smtClean="0"/>
              <a:t>eg</a:t>
            </a:r>
            <a:r>
              <a:rPr lang="en-US" dirty="0" smtClean="0"/>
              <a:t>. V37 to 39 then to 40</a:t>
            </a:r>
          </a:p>
          <a:p>
            <a:r>
              <a:rPr lang="en-US" dirty="0" smtClean="0"/>
              <a:t>Fedora: Apply same-version updates BEFORE upgrading to new version!</a:t>
            </a:r>
            <a:endParaRPr lang="en-US" dirty="0"/>
          </a:p>
        </p:txBody>
      </p:sp>
    </p:spTree>
    <p:extLst>
      <p:ext uri="{BB962C8B-B14F-4D97-AF65-F5344CB8AC3E}">
        <p14:creationId xmlns:p14="http://schemas.microsoft.com/office/powerpoint/2010/main" val="596181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Linux comes from </a:t>
            </a:r>
            <a:r>
              <a:rPr lang="en-US" dirty="0" err="1" smtClean="0"/>
              <a:t>Minix</a:t>
            </a:r>
            <a:r>
              <a:rPr lang="en-US" dirty="0" smtClean="0"/>
              <a:t> (educational look-alike of Unix), kernel by Linus, Other OS software by GNU</a:t>
            </a:r>
          </a:p>
          <a:p>
            <a:r>
              <a:rPr lang="en-US" dirty="0" smtClean="0"/>
              <a:t>We have discussed several easy differences between Linux and Windows</a:t>
            </a:r>
          </a:p>
          <a:p>
            <a:r>
              <a:rPr lang="en-US" dirty="0" smtClean="0"/>
              <a:t>We have looked at some core factors that go into a Linux Distribution</a:t>
            </a:r>
          </a:p>
          <a:p>
            <a:r>
              <a:rPr lang="en-US" dirty="0" smtClean="0"/>
              <a:t>We have listed some programs available in a Linux GUI</a:t>
            </a:r>
          </a:p>
          <a:p>
            <a:r>
              <a:rPr lang="en-US" dirty="0" smtClean="0"/>
              <a:t>We have looked at some command-line features and various Linux commands</a:t>
            </a:r>
            <a:endParaRPr lang="en-US" dirty="0"/>
          </a:p>
        </p:txBody>
      </p:sp>
    </p:spTree>
    <p:extLst>
      <p:ext uri="{BB962C8B-B14F-4D97-AF65-F5344CB8AC3E}">
        <p14:creationId xmlns:p14="http://schemas.microsoft.com/office/powerpoint/2010/main" val="3128412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q</a:t>
            </a:r>
            <a:r>
              <a:rPr lang="en-US" dirty="0" smtClean="0"/>
              <a:t> &amp; a</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743517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Content Placeholder 2"/>
          <p:cNvSpPr>
            <a:spLocks noGrp="1"/>
          </p:cNvSpPr>
          <p:nvPr>
            <p:ph idx="1"/>
          </p:nvPr>
        </p:nvSpPr>
        <p:spPr/>
        <p:txBody>
          <a:bodyPr>
            <a:noAutofit/>
          </a:bodyPr>
          <a:lstStyle/>
          <a:p>
            <a:r>
              <a:rPr lang="en-US" sz="1600" dirty="0" smtClean="0"/>
              <a:t>Overview  </a:t>
            </a:r>
          </a:p>
          <a:p>
            <a:r>
              <a:rPr lang="en-US" sz="1600" dirty="0" smtClean="0"/>
              <a:t>Awareness  </a:t>
            </a:r>
          </a:p>
          <a:p>
            <a:r>
              <a:rPr lang="en-US" sz="1600" dirty="0" smtClean="0"/>
              <a:t>General understanding</a:t>
            </a:r>
          </a:p>
          <a:p>
            <a:pPr marL="0" indent="0">
              <a:buNone/>
            </a:pPr>
            <a:endParaRPr lang="en-US" sz="1600" dirty="0" smtClean="0"/>
          </a:p>
          <a:p>
            <a:pPr marL="0" indent="0">
              <a:buNone/>
            </a:pPr>
            <a:r>
              <a:rPr lang="en-US" sz="1600" dirty="0" smtClean="0"/>
              <a:t>We will talk a little about:</a:t>
            </a:r>
          </a:p>
          <a:p>
            <a:r>
              <a:rPr lang="en-US" sz="1600" dirty="0" smtClean="0"/>
              <a:t>Microsoft Windows OS vs Linux</a:t>
            </a:r>
          </a:p>
          <a:p>
            <a:r>
              <a:rPr lang="en-US" sz="1600" dirty="0" smtClean="0"/>
              <a:t>Linux Distributions</a:t>
            </a:r>
          </a:p>
          <a:p>
            <a:r>
              <a:rPr lang="en-US" sz="1600" dirty="0"/>
              <a:t>C</a:t>
            </a:r>
            <a:r>
              <a:rPr lang="en-US" sz="1600" dirty="0" smtClean="0"/>
              <a:t>ommand line</a:t>
            </a:r>
          </a:p>
          <a:p>
            <a:r>
              <a:rPr lang="en-US" sz="1600" dirty="0"/>
              <a:t>F</a:t>
            </a:r>
            <a:r>
              <a:rPr lang="en-US" sz="1600" dirty="0" smtClean="0"/>
              <a:t>iles, file systems </a:t>
            </a:r>
          </a:p>
          <a:p>
            <a:r>
              <a:rPr lang="en-US" sz="1600" dirty="0"/>
              <a:t>P</a:t>
            </a:r>
            <a:r>
              <a:rPr lang="en-US" sz="1600" dirty="0" smtClean="0"/>
              <a:t>rocesses</a:t>
            </a:r>
          </a:p>
          <a:p>
            <a:endParaRPr lang="en-US" sz="1600" dirty="0"/>
          </a:p>
          <a:p>
            <a:pPr marL="0" indent="0">
              <a:buNone/>
            </a:pPr>
            <a:r>
              <a:rPr lang="en-US" sz="1600" dirty="0" smtClean="0"/>
              <a:t>We will not go "heavy" into comparing distributions</a:t>
            </a:r>
            <a:endParaRPr lang="en-US" sz="1600" dirty="0"/>
          </a:p>
        </p:txBody>
      </p:sp>
    </p:spTree>
    <p:extLst>
      <p:ext uri="{BB962C8B-B14F-4D97-AF65-F5344CB8AC3E}">
        <p14:creationId xmlns:p14="http://schemas.microsoft.com/office/powerpoint/2010/main" val="4123594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Now GO PLAY with it!!!</a:t>
            </a:r>
            <a:endParaRPr lang="en-US" dirty="0"/>
          </a:p>
        </p:txBody>
      </p:sp>
      <p:sp>
        <p:nvSpPr>
          <p:cNvPr id="3" name="Content Placeholder 2"/>
          <p:cNvSpPr>
            <a:spLocks noGrp="1"/>
          </p:cNvSpPr>
          <p:nvPr>
            <p:ph idx="1"/>
          </p:nvPr>
        </p:nvSpPr>
        <p:spPr/>
        <p:txBody>
          <a:bodyPr/>
          <a:lstStyle/>
          <a:p>
            <a:pPr marL="0" indent="0" algn="ctr">
              <a:buNone/>
            </a:pPr>
            <a:r>
              <a:rPr lang="en-US" dirty="0" smtClean="0"/>
              <a:t>Thank you!</a:t>
            </a:r>
            <a:br>
              <a:rPr lang="en-US" dirty="0" smtClean="0"/>
            </a:br>
            <a:r>
              <a:rPr lang="en-US" dirty="0" smtClean="0"/>
              <a:t/>
            </a:r>
            <a:br>
              <a:rPr lang="en-US" dirty="0" smtClean="0"/>
            </a:br>
            <a:r>
              <a:rPr lang="en-US" dirty="0" smtClean="0"/>
              <a:t>D.J. Davis  (</a:t>
            </a:r>
            <a:r>
              <a:rPr lang="en-US" dirty="0" err="1" smtClean="0"/>
              <a:t>ZeroRingDefender</a:t>
            </a:r>
            <a:r>
              <a:rPr lang="en-US" dirty="0" smtClean="0"/>
              <a:t>)</a:t>
            </a:r>
            <a:br>
              <a:rPr lang="en-US" dirty="0" smtClean="0"/>
            </a:br>
            <a:r>
              <a:rPr lang="en-US" dirty="0" smtClean="0"/>
              <a:t>ZeroRingD@gmail.com</a:t>
            </a:r>
            <a:br>
              <a:rPr lang="en-US" dirty="0" smtClean="0"/>
            </a:br>
            <a:r>
              <a:rPr lang="en-US" dirty="0" smtClean="0"/>
              <a:t>Twitter/X:   @</a:t>
            </a:r>
            <a:r>
              <a:rPr lang="en-US" dirty="0" err="1" smtClean="0"/>
              <a:t>ZeroRingD</a:t>
            </a:r>
            <a:endParaRPr lang="en-US" dirty="0" smtClean="0"/>
          </a:p>
          <a:p>
            <a:pPr algn="ctr"/>
            <a:endParaRPr lang="en-US" dirty="0" smtClean="0"/>
          </a:p>
          <a:p>
            <a:pPr marL="0" indent="0" algn="ctr">
              <a:buNone/>
            </a:pPr>
            <a:r>
              <a:rPr lang="en-US" dirty="0" smtClean="0"/>
              <a:t>https</a:t>
            </a:r>
            <a:r>
              <a:rPr lang="en-US" smtClean="0"/>
              <a:t>://</a:t>
            </a:r>
            <a:r>
              <a:rPr lang="en-US" smtClean="0"/>
              <a:t>github.com/ipv3/DC31-BIC/</a:t>
            </a:r>
            <a:endParaRPr lang="en-US" dirty="0" smtClean="0"/>
          </a:p>
          <a:p>
            <a:pPr marL="0" indent="0" algn="ctr">
              <a:buNone/>
            </a:pPr>
            <a:r>
              <a:rPr lang="en-US" dirty="0" smtClean="0"/>
              <a:t>&lt;  Slide deck  -   Set up, back up, restore Linux  -  Other resources  /&gt;</a:t>
            </a:r>
          </a:p>
          <a:p>
            <a:endParaRPr lang="en-US" dirty="0"/>
          </a:p>
        </p:txBody>
      </p:sp>
    </p:spTree>
    <p:extLst>
      <p:ext uri="{BB962C8B-B14F-4D97-AF65-F5344CB8AC3E}">
        <p14:creationId xmlns:p14="http://schemas.microsoft.com/office/powerpoint/2010/main" val="1469425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Differences Between </a:t>
            </a:r>
            <a:r>
              <a:rPr lang="en-US" dirty="0" smtClean="0">
                <a:solidFill>
                  <a:srgbClr val="00B050"/>
                </a:solidFill>
              </a:rPr>
              <a:t>Linux</a:t>
            </a:r>
            <a:r>
              <a:rPr lang="en-US" dirty="0" smtClean="0"/>
              <a:t> commands and </a:t>
            </a:r>
            <a:r>
              <a:rPr lang="en-US" dirty="0" smtClean="0">
                <a:solidFill>
                  <a:srgbClr val="0070C0"/>
                </a:solidFill>
              </a:rPr>
              <a:t>MS Windows </a:t>
            </a:r>
            <a:r>
              <a:rPr lang="en-US" dirty="0" smtClean="0"/>
              <a:t>commands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solidFill>
                  <a:srgbClr val="00B050"/>
                </a:solidFill>
              </a:rPr>
              <a:t>clear</a:t>
            </a:r>
            <a:r>
              <a:rPr lang="en-US" dirty="0" smtClean="0"/>
              <a:t> vs </a:t>
            </a:r>
            <a:r>
              <a:rPr lang="en-US" dirty="0" err="1" smtClean="0">
                <a:solidFill>
                  <a:srgbClr val="0070C0"/>
                </a:solidFill>
              </a:rPr>
              <a:t>cls</a:t>
            </a:r>
            <a:r>
              <a:rPr lang="en-US" dirty="0"/>
              <a:t>	</a:t>
            </a:r>
            <a:r>
              <a:rPr lang="en-US" dirty="0" smtClean="0"/>
              <a:t>		</a:t>
            </a:r>
            <a:r>
              <a:rPr lang="en-US" dirty="0" err="1" smtClean="0"/>
              <a:t>Filepath</a:t>
            </a:r>
            <a:r>
              <a:rPr lang="en-US" dirty="0" smtClean="0"/>
              <a:t>:  </a:t>
            </a:r>
            <a:r>
              <a:rPr lang="en-US" dirty="0" smtClean="0">
                <a:solidFill>
                  <a:srgbClr val="00B050"/>
                </a:solidFill>
              </a:rPr>
              <a:t>/</a:t>
            </a:r>
            <a:r>
              <a:rPr lang="en-US" dirty="0" smtClean="0"/>
              <a:t> vs </a:t>
            </a:r>
            <a:r>
              <a:rPr lang="en-US" dirty="0" smtClean="0">
                <a:solidFill>
                  <a:srgbClr val="0070C0"/>
                </a:solidFill>
              </a:rPr>
              <a:t>\</a:t>
            </a:r>
            <a:r>
              <a:rPr lang="en-US" dirty="0" smtClean="0"/>
              <a:t>	Device: </a:t>
            </a:r>
            <a:r>
              <a:rPr lang="en-US" dirty="0" smtClean="0">
                <a:solidFill>
                  <a:srgbClr val="00B050"/>
                </a:solidFill>
              </a:rPr>
              <a:t>null</a:t>
            </a:r>
            <a:r>
              <a:rPr lang="en-US" dirty="0" smtClean="0"/>
              <a:t>  vs  NUL:   </a:t>
            </a:r>
          </a:p>
          <a:p>
            <a:pPr marL="0" indent="0">
              <a:buNone/>
            </a:pPr>
            <a:r>
              <a:rPr lang="en-US" dirty="0" smtClean="0">
                <a:solidFill>
                  <a:srgbClr val="00B050"/>
                </a:solidFill>
              </a:rPr>
              <a:t>ls</a:t>
            </a:r>
            <a:r>
              <a:rPr lang="en-US" dirty="0" smtClean="0"/>
              <a:t> vs </a:t>
            </a:r>
            <a:r>
              <a:rPr lang="en-US" dirty="0" err="1" smtClean="0">
                <a:solidFill>
                  <a:srgbClr val="0070C0"/>
                </a:solidFill>
              </a:rPr>
              <a:t>dir</a:t>
            </a:r>
            <a:r>
              <a:rPr lang="en-US" dirty="0"/>
              <a:t>	</a:t>
            </a:r>
            <a:r>
              <a:rPr lang="en-US" dirty="0" smtClean="0"/>
              <a:t>		</a:t>
            </a:r>
            <a:r>
              <a:rPr lang="en-US" dirty="0" err="1" smtClean="0">
                <a:solidFill>
                  <a:srgbClr val="00B050"/>
                </a:solidFill>
              </a:rPr>
              <a:t>cp</a:t>
            </a:r>
            <a:r>
              <a:rPr lang="en-US" dirty="0" smtClean="0">
                <a:solidFill>
                  <a:srgbClr val="00B050"/>
                </a:solidFill>
              </a:rPr>
              <a:t> </a:t>
            </a:r>
            <a:r>
              <a:rPr lang="en-US" dirty="0" smtClean="0"/>
              <a:t>vs </a:t>
            </a:r>
            <a:r>
              <a:rPr lang="en-US" dirty="0" smtClean="0">
                <a:solidFill>
                  <a:srgbClr val="0070C0"/>
                </a:solidFill>
              </a:rPr>
              <a:t>copy</a:t>
            </a:r>
            <a:r>
              <a:rPr lang="en-US" dirty="0" smtClean="0"/>
              <a:t>		</a:t>
            </a:r>
            <a:r>
              <a:rPr lang="en-US" dirty="0" err="1" smtClean="0">
                <a:solidFill>
                  <a:srgbClr val="00B050"/>
                </a:solidFill>
              </a:rPr>
              <a:t>rm</a:t>
            </a:r>
            <a:r>
              <a:rPr lang="en-US" dirty="0" smtClean="0">
                <a:solidFill>
                  <a:srgbClr val="00B050"/>
                </a:solidFill>
              </a:rPr>
              <a:t> </a:t>
            </a:r>
            <a:r>
              <a:rPr lang="en-US" dirty="0" smtClean="0"/>
              <a:t>vs </a:t>
            </a:r>
            <a:r>
              <a:rPr lang="en-US" dirty="0" smtClean="0">
                <a:solidFill>
                  <a:srgbClr val="0070C0"/>
                </a:solidFill>
              </a:rPr>
              <a:t>del, erase    </a:t>
            </a:r>
          </a:p>
          <a:p>
            <a:pPr marL="0" indent="0">
              <a:buNone/>
            </a:pPr>
            <a:r>
              <a:rPr lang="en-US" dirty="0" smtClean="0">
                <a:solidFill>
                  <a:srgbClr val="00B050"/>
                </a:solidFill>
              </a:rPr>
              <a:t>traceroute</a:t>
            </a:r>
            <a:r>
              <a:rPr lang="en-US" dirty="0" smtClean="0"/>
              <a:t> vs </a:t>
            </a:r>
            <a:r>
              <a:rPr lang="en-US" dirty="0" err="1" smtClean="0">
                <a:solidFill>
                  <a:srgbClr val="0070C0"/>
                </a:solidFill>
              </a:rPr>
              <a:t>tracert</a:t>
            </a:r>
            <a:r>
              <a:rPr lang="en-US" dirty="0" smtClean="0"/>
              <a:t>   	</a:t>
            </a:r>
            <a:r>
              <a:rPr lang="en-US" dirty="0" smtClean="0">
                <a:solidFill>
                  <a:srgbClr val="00B050"/>
                </a:solidFill>
              </a:rPr>
              <a:t>date</a:t>
            </a:r>
            <a:r>
              <a:rPr lang="en-US" dirty="0" smtClean="0"/>
              <a:t>  vs  </a:t>
            </a:r>
            <a:r>
              <a:rPr lang="en-US" dirty="0" smtClean="0">
                <a:solidFill>
                  <a:srgbClr val="0070C0"/>
                </a:solidFill>
              </a:rPr>
              <a:t>date / time   </a:t>
            </a:r>
            <a:r>
              <a:rPr lang="en-US" dirty="0" smtClean="0">
                <a:solidFill>
                  <a:srgbClr val="00B050"/>
                </a:solidFill>
              </a:rPr>
              <a:t>mv</a:t>
            </a:r>
            <a:r>
              <a:rPr lang="en-US" dirty="0" smtClean="0"/>
              <a:t>  vs  </a:t>
            </a:r>
            <a:r>
              <a:rPr lang="en-US" dirty="0" smtClean="0">
                <a:solidFill>
                  <a:srgbClr val="0070C0"/>
                </a:solidFill>
              </a:rPr>
              <a:t>rename  </a:t>
            </a:r>
          </a:p>
          <a:p>
            <a:pPr marL="0" indent="0">
              <a:buNone/>
            </a:pPr>
            <a:r>
              <a:rPr lang="en-US" dirty="0" smtClean="0">
                <a:solidFill>
                  <a:srgbClr val="00B050"/>
                </a:solidFill>
              </a:rPr>
              <a:t>find</a:t>
            </a:r>
            <a:r>
              <a:rPr lang="en-US" dirty="0" smtClean="0"/>
              <a:t> vs </a:t>
            </a:r>
            <a:r>
              <a:rPr lang="en-US" dirty="0" smtClean="0">
                <a:solidFill>
                  <a:srgbClr val="0070C0"/>
                </a:solidFill>
              </a:rPr>
              <a:t>grep</a:t>
            </a:r>
            <a:r>
              <a:rPr lang="en-US" dirty="0" smtClean="0"/>
              <a:t>     		</a:t>
            </a:r>
            <a:r>
              <a:rPr lang="en-US" dirty="0" smtClean="0">
                <a:solidFill>
                  <a:srgbClr val="00B050"/>
                </a:solidFill>
              </a:rPr>
              <a:t>man</a:t>
            </a:r>
            <a:r>
              <a:rPr lang="en-US" dirty="0" smtClean="0"/>
              <a:t> vs </a:t>
            </a:r>
            <a:r>
              <a:rPr lang="en-US" dirty="0" smtClean="0">
                <a:solidFill>
                  <a:srgbClr val="0070C0"/>
                </a:solidFill>
              </a:rPr>
              <a:t>help</a:t>
            </a:r>
            <a:r>
              <a:rPr lang="en-US" dirty="0" smtClean="0"/>
              <a:t>   	</a:t>
            </a:r>
            <a:r>
              <a:rPr lang="en-US" dirty="0" smtClean="0">
                <a:solidFill>
                  <a:srgbClr val="00B050"/>
                </a:solidFill>
              </a:rPr>
              <a:t>cd</a:t>
            </a:r>
            <a:r>
              <a:rPr lang="en-US" dirty="0" smtClean="0"/>
              <a:t> vs </a:t>
            </a:r>
            <a:r>
              <a:rPr lang="en-US" dirty="0" smtClean="0">
                <a:solidFill>
                  <a:srgbClr val="0070C0"/>
                </a:solidFill>
              </a:rPr>
              <a:t>cd   </a:t>
            </a:r>
          </a:p>
          <a:p>
            <a:pPr marL="0" indent="0">
              <a:buNone/>
            </a:pPr>
            <a:r>
              <a:rPr lang="en-US" dirty="0">
                <a:solidFill>
                  <a:srgbClr val="00B050"/>
                </a:solidFill>
              </a:rPr>
              <a:t>f</a:t>
            </a:r>
            <a:r>
              <a:rPr lang="en-US" dirty="0" smtClean="0">
                <a:solidFill>
                  <a:srgbClr val="00B050"/>
                </a:solidFill>
              </a:rPr>
              <a:t>ormat, parted  </a:t>
            </a:r>
            <a:r>
              <a:rPr lang="en-US" dirty="0" smtClean="0"/>
              <a:t>vs  </a:t>
            </a:r>
            <a:r>
              <a:rPr lang="en-US" dirty="0" err="1" smtClean="0">
                <a:solidFill>
                  <a:srgbClr val="0070C0"/>
                </a:solidFill>
              </a:rPr>
              <a:t>diskpart</a:t>
            </a:r>
            <a:r>
              <a:rPr lang="en-US" dirty="0" smtClean="0"/>
              <a:t>   			</a:t>
            </a:r>
            <a:r>
              <a:rPr lang="en-US" dirty="0" err="1" smtClean="0">
                <a:solidFill>
                  <a:srgbClr val="00B050"/>
                </a:solidFill>
              </a:rPr>
              <a:t>mkfs</a:t>
            </a:r>
            <a:r>
              <a:rPr lang="en-US" dirty="0" smtClean="0"/>
              <a:t>  vs  </a:t>
            </a:r>
            <a:r>
              <a:rPr lang="en-US" dirty="0" smtClean="0">
                <a:solidFill>
                  <a:srgbClr val="0070C0"/>
                </a:solidFill>
              </a:rPr>
              <a:t>format   </a:t>
            </a:r>
          </a:p>
          <a:p>
            <a:pPr marL="0" indent="0">
              <a:buNone/>
            </a:pPr>
            <a:r>
              <a:rPr lang="en-US" dirty="0" err="1" smtClean="0">
                <a:solidFill>
                  <a:srgbClr val="00B050"/>
                </a:solidFill>
              </a:rPr>
              <a:t>ps</a:t>
            </a:r>
            <a:r>
              <a:rPr lang="en-US" dirty="0" smtClean="0"/>
              <a:t>  vs  </a:t>
            </a:r>
            <a:r>
              <a:rPr lang="en-US" dirty="0" err="1" smtClean="0">
                <a:solidFill>
                  <a:srgbClr val="0070C0"/>
                </a:solidFill>
              </a:rPr>
              <a:t>tasklist</a:t>
            </a:r>
            <a:r>
              <a:rPr lang="en-US" dirty="0" smtClean="0"/>
              <a:t>   		(*) </a:t>
            </a:r>
            <a:r>
              <a:rPr lang="en-US" dirty="0" smtClean="0">
                <a:solidFill>
                  <a:srgbClr val="00B050"/>
                </a:solidFill>
              </a:rPr>
              <a:t>read</a:t>
            </a:r>
            <a:r>
              <a:rPr lang="en-US" dirty="0" smtClean="0"/>
              <a:t>  vs pause    </a:t>
            </a:r>
          </a:p>
          <a:p>
            <a:pPr marL="0" indent="0">
              <a:buNone/>
            </a:pPr>
            <a:r>
              <a:rPr lang="en-US" dirty="0" smtClean="0">
                <a:solidFill>
                  <a:srgbClr val="00B050"/>
                </a:solidFill>
              </a:rPr>
              <a:t>Linux Live </a:t>
            </a:r>
            <a:r>
              <a:rPr lang="en-US" dirty="0" smtClean="0"/>
              <a:t>vs MS doesn't have USB-bootable version except 3</a:t>
            </a:r>
            <a:r>
              <a:rPr lang="en-US" baseline="30000" dirty="0" smtClean="0"/>
              <a:t>rd</a:t>
            </a:r>
            <a:r>
              <a:rPr lang="en-US" dirty="0" smtClean="0"/>
              <a:t>-party </a:t>
            </a:r>
            <a:r>
              <a:rPr lang="en-US" dirty="0" smtClean="0">
                <a:solidFill>
                  <a:srgbClr val="0070C0"/>
                </a:solidFill>
              </a:rPr>
              <a:t>Live11</a:t>
            </a:r>
            <a:r>
              <a:rPr lang="en-US" dirty="0" smtClean="0"/>
              <a:t>  </a:t>
            </a:r>
          </a:p>
          <a:p>
            <a:pPr marL="0" indent="0">
              <a:buNone/>
            </a:pPr>
            <a:endParaRPr lang="en-US" dirty="0"/>
          </a:p>
          <a:p>
            <a:pPr marL="0" indent="0">
              <a:buNone/>
            </a:pPr>
            <a:r>
              <a:rPr lang="en-US" sz="2200" dirty="0" smtClean="0"/>
              <a:t>(*)  To implement </a:t>
            </a:r>
            <a:r>
              <a:rPr lang="en-US" sz="2200" dirty="0"/>
              <a:t>functionality of Microsoft's </a:t>
            </a:r>
            <a:r>
              <a:rPr lang="en-US" sz="2200" dirty="0" smtClean="0">
                <a:solidFill>
                  <a:srgbClr val="0070C0"/>
                </a:solidFill>
              </a:rPr>
              <a:t>pause</a:t>
            </a:r>
            <a:r>
              <a:rPr lang="en-US" sz="2200" dirty="0" smtClean="0"/>
              <a:t> command, we use:      </a:t>
            </a:r>
            <a:r>
              <a:rPr lang="en-US" sz="2200" dirty="0" smtClean="0">
                <a:solidFill>
                  <a:srgbClr val="00B050"/>
                </a:solidFill>
              </a:rPr>
              <a:t>read -n 1 -s -r -p "Press any key to continue . . . " ; echo</a:t>
            </a:r>
            <a:endParaRPr lang="en-US" sz="2200" dirty="0">
              <a:solidFill>
                <a:srgbClr val="00B050"/>
              </a:solidFill>
            </a:endParaRPr>
          </a:p>
        </p:txBody>
      </p:sp>
    </p:spTree>
    <p:extLst>
      <p:ext uri="{BB962C8B-B14F-4D97-AF65-F5344CB8AC3E}">
        <p14:creationId xmlns:p14="http://schemas.microsoft.com/office/powerpoint/2010/main" val="2896950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Differences Between </a:t>
            </a:r>
            <a:r>
              <a:rPr lang="en-US" dirty="0" smtClean="0">
                <a:solidFill>
                  <a:srgbClr val="00B050"/>
                </a:solidFill>
              </a:rPr>
              <a:t>Linux</a:t>
            </a:r>
            <a:r>
              <a:rPr lang="en-US" dirty="0" smtClean="0"/>
              <a:t> and MS Windows  (1)</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rgbClr val="00B050"/>
                </a:solidFill>
              </a:rPr>
              <a:t>Linux commands are case-sensitive</a:t>
            </a:r>
            <a:r>
              <a:rPr lang="en-US" dirty="0" smtClean="0"/>
              <a:t>; Windows is not</a:t>
            </a:r>
          </a:p>
          <a:p>
            <a:r>
              <a:rPr lang="en-US" dirty="0" smtClean="0">
                <a:solidFill>
                  <a:srgbClr val="00B050"/>
                </a:solidFill>
              </a:rPr>
              <a:t>Linux unified file system has one root directory for the computer system</a:t>
            </a:r>
          </a:p>
          <a:p>
            <a:r>
              <a:rPr lang="en-US" dirty="0" smtClean="0"/>
              <a:t>Microsoft OSes have a root directory for each disk drive</a:t>
            </a:r>
          </a:p>
          <a:p>
            <a:r>
              <a:rPr lang="en-US" dirty="0" smtClean="0"/>
              <a:t>Amount of work in GUI vs CLI: </a:t>
            </a:r>
            <a:r>
              <a:rPr lang="en-US" dirty="0" smtClean="0">
                <a:solidFill>
                  <a:srgbClr val="00B050"/>
                </a:solidFill>
              </a:rPr>
              <a:t>Linux – more CLI</a:t>
            </a:r>
            <a:r>
              <a:rPr lang="en-US" dirty="0" smtClean="0"/>
              <a:t>,  Windows – more GUI</a:t>
            </a:r>
          </a:p>
          <a:p>
            <a:r>
              <a:rPr lang="en-US" dirty="0" smtClean="0"/>
              <a:t>Free utilities and languages available:  </a:t>
            </a:r>
            <a:r>
              <a:rPr lang="en-US" dirty="0" smtClean="0">
                <a:solidFill>
                  <a:srgbClr val="00B050"/>
                </a:solidFill>
              </a:rPr>
              <a:t>free, unlimited and ubiquitous in Linux</a:t>
            </a:r>
          </a:p>
          <a:p>
            <a:r>
              <a:rPr lang="en-US" dirty="0">
                <a:solidFill>
                  <a:srgbClr val="00B050"/>
                </a:solidFill>
              </a:rPr>
              <a:t>Linux GUIs can vary </a:t>
            </a:r>
            <a:r>
              <a:rPr lang="en-US" dirty="0" smtClean="0">
                <a:solidFill>
                  <a:srgbClr val="00B050"/>
                </a:solidFill>
              </a:rPr>
              <a:t>notably</a:t>
            </a:r>
            <a:r>
              <a:rPr lang="en-US" dirty="0" smtClean="0"/>
              <a:t>.  Windows GUI is fairly standard across versions</a:t>
            </a:r>
          </a:p>
          <a:p>
            <a:r>
              <a:rPr lang="en-US" dirty="0" smtClean="0"/>
              <a:t>Command-line interpreters: </a:t>
            </a:r>
            <a:r>
              <a:rPr lang="en-US" dirty="0" smtClean="0">
                <a:solidFill>
                  <a:srgbClr val="00B050"/>
                </a:solidFill>
              </a:rPr>
              <a:t>bash, several others</a:t>
            </a:r>
            <a:r>
              <a:rPr lang="en-US" dirty="0" smtClean="0"/>
              <a:t> vs only MS-DOS style, </a:t>
            </a:r>
            <a:r>
              <a:rPr lang="en-US" dirty="0" err="1" smtClean="0"/>
              <a:t>Powershell</a:t>
            </a:r>
            <a:endParaRPr lang="en-US" dirty="0" smtClean="0"/>
          </a:p>
          <a:p>
            <a:r>
              <a:rPr lang="en-US" dirty="0" smtClean="0"/>
              <a:t>Scripting: </a:t>
            </a:r>
            <a:r>
              <a:rPr lang="en-US" dirty="0" smtClean="0">
                <a:solidFill>
                  <a:srgbClr val="00B050"/>
                </a:solidFill>
              </a:rPr>
              <a:t>bash scripts </a:t>
            </a:r>
            <a:r>
              <a:rPr lang="en-US" dirty="0" smtClean="0"/>
              <a:t>vs MS-DOS-style Batch files, </a:t>
            </a:r>
            <a:r>
              <a:rPr lang="en-US" dirty="0" err="1" smtClean="0"/>
              <a:t>Powershell</a:t>
            </a:r>
            <a:r>
              <a:rPr lang="en-US" dirty="0" smtClean="0"/>
              <a:t> scripts</a:t>
            </a:r>
          </a:p>
        </p:txBody>
      </p:sp>
    </p:spTree>
    <p:extLst>
      <p:ext uri="{BB962C8B-B14F-4D97-AF65-F5344CB8AC3E}">
        <p14:creationId xmlns:p14="http://schemas.microsoft.com/office/powerpoint/2010/main" val="96077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Differences Between </a:t>
            </a:r>
            <a:r>
              <a:rPr lang="en-US" dirty="0" smtClean="0">
                <a:solidFill>
                  <a:srgbClr val="00B050"/>
                </a:solidFill>
              </a:rPr>
              <a:t>Linux</a:t>
            </a:r>
            <a:r>
              <a:rPr lang="en-US" dirty="0" smtClean="0"/>
              <a:t> and </a:t>
            </a:r>
            <a:r>
              <a:rPr lang="en-US" dirty="0" smtClean="0">
                <a:solidFill>
                  <a:srgbClr val="0070C0"/>
                </a:solidFill>
              </a:rPr>
              <a:t>MS Windows</a:t>
            </a:r>
            <a:r>
              <a:rPr lang="en-US" dirty="0" smtClean="0"/>
              <a:t>  (2)</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Languages installed by default in Linux:  </a:t>
            </a:r>
            <a:r>
              <a:rPr lang="en-US" dirty="0" err="1" smtClean="0">
                <a:solidFill>
                  <a:srgbClr val="00B050"/>
                </a:solidFill>
              </a:rPr>
              <a:t>tcl</a:t>
            </a:r>
            <a:r>
              <a:rPr lang="en-US" dirty="0" smtClean="0">
                <a:solidFill>
                  <a:srgbClr val="00B050"/>
                </a:solidFill>
              </a:rPr>
              <a:t>, python, bash, </a:t>
            </a:r>
            <a:r>
              <a:rPr lang="en-US" dirty="0" err="1" smtClean="0">
                <a:solidFill>
                  <a:srgbClr val="00B050"/>
                </a:solidFill>
              </a:rPr>
              <a:t>perl</a:t>
            </a:r>
            <a:endParaRPr lang="en-US" dirty="0" smtClean="0">
              <a:solidFill>
                <a:srgbClr val="00B050"/>
              </a:solidFill>
            </a:endParaRPr>
          </a:p>
          <a:p>
            <a:r>
              <a:rPr lang="en-US" dirty="0" smtClean="0"/>
              <a:t>File systems: </a:t>
            </a:r>
            <a:r>
              <a:rPr lang="en-US" dirty="0" smtClean="0">
                <a:solidFill>
                  <a:srgbClr val="00B050"/>
                </a:solidFill>
              </a:rPr>
              <a:t>ext2/ext3/ext4 + FAT32, NTFS  </a:t>
            </a:r>
            <a:r>
              <a:rPr lang="en-US" dirty="0" smtClean="0"/>
              <a:t>vs  </a:t>
            </a:r>
            <a:r>
              <a:rPr lang="en-US" dirty="0" smtClean="0">
                <a:solidFill>
                  <a:srgbClr val="0070C0"/>
                </a:solidFill>
              </a:rPr>
              <a:t>NTFS, FAT32</a:t>
            </a:r>
          </a:p>
          <a:p>
            <a:r>
              <a:rPr lang="en-US" dirty="0" smtClean="0"/>
              <a:t>Super-user account: </a:t>
            </a:r>
            <a:r>
              <a:rPr lang="en-US" dirty="0" smtClean="0">
                <a:solidFill>
                  <a:srgbClr val="00B050"/>
                </a:solidFill>
              </a:rPr>
              <a:t>root</a:t>
            </a:r>
            <a:r>
              <a:rPr lang="en-US" dirty="0" smtClean="0"/>
              <a:t>  vs  </a:t>
            </a:r>
            <a:r>
              <a:rPr lang="en-US" dirty="0" smtClean="0">
                <a:solidFill>
                  <a:srgbClr val="0070C0"/>
                </a:solidFill>
              </a:rPr>
              <a:t>Administrator</a:t>
            </a:r>
          </a:p>
          <a:p>
            <a:r>
              <a:rPr lang="en-US" dirty="0" smtClean="0"/>
              <a:t>CLIs installed by default in Linux (Ubuntu</a:t>
            </a:r>
            <a:r>
              <a:rPr lang="en-US" dirty="0"/>
              <a:t>)</a:t>
            </a:r>
            <a:r>
              <a:rPr lang="en-US" dirty="0" smtClean="0"/>
              <a:t>:   </a:t>
            </a:r>
            <a:r>
              <a:rPr lang="en-US" dirty="0" smtClean="0">
                <a:solidFill>
                  <a:srgbClr val="00B050"/>
                </a:solidFill>
              </a:rPr>
              <a:t>dash  </a:t>
            </a:r>
            <a:r>
              <a:rPr lang="en-US" dirty="0" err="1" smtClean="0">
                <a:solidFill>
                  <a:srgbClr val="00B050"/>
                </a:solidFill>
              </a:rPr>
              <a:t>sh</a:t>
            </a:r>
            <a:r>
              <a:rPr lang="en-US" dirty="0" smtClean="0">
                <a:solidFill>
                  <a:srgbClr val="00B050"/>
                </a:solidFill>
              </a:rPr>
              <a:t>  </a:t>
            </a:r>
            <a:r>
              <a:rPr lang="en-US" dirty="0" err="1" smtClean="0">
                <a:solidFill>
                  <a:srgbClr val="00B050"/>
                </a:solidFill>
              </a:rPr>
              <a:t>tclsh</a:t>
            </a:r>
            <a:r>
              <a:rPr lang="en-US" dirty="0" smtClean="0">
                <a:solidFill>
                  <a:srgbClr val="00B050"/>
                </a:solidFill>
              </a:rPr>
              <a:t>   bash  </a:t>
            </a:r>
            <a:r>
              <a:rPr lang="en-US" dirty="0" err="1" smtClean="0">
                <a:solidFill>
                  <a:srgbClr val="00B050"/>
                </a:solidFill>
              </a:rPr>
              <a:t>rbash</a:t>
            </a:r>
            <a:endParaRPr lang="en-US" dirty="0" smtClean="0">
              <a:solidFill>
                <a:srgbClr val="00B050"/>
              </a:solidFill>
            </a:endParaRPr>
          </a:p>
          <a:p>
            <a:r>
              <a:rPr lang="en-US" dirty="0" smtClean="0">
                <a:solidFill>
                  <a:srgbClr val="00B050"/>
                </a:solidFill>
              </a:rPr>
              <a:t>Daemon</a:t>
            </a:r>
            <a:r>
              <a:rPr lang="en-US" dirty="0" smtClean="0"/>
              <a:t> vs </a:t>
            </a:r>
            <a:r>
              <a:rPr lang="en-US" dirty="0" smtClean="0">
                <a:solidFill>
                  <a:srgbClr val="0070C0"/>
                </a:solidFill>
              </a:rPr>
              <a:t>Service</a:t>
            </a:r>
          </a:p>
          <a:p>
            <a:endParaRPr lang="en-US" dirty="0" smtClean="0"/>
          </a:p>
          <a:p>
            <a:r>
              <a:rPr lang="en-US" dirty="0" smtClean="0"/>
              <a:t>Command General Format:</a:t>
            </a:r>
          </a:p>
          <a:p>
            <a:pPr marL="0" indent="0">
              <a:buNone/>
            </a:pPr>
            <a:r>
              <a:rPr lang="en-US" dirty="0" smtClean="0"/>
              <a:t>	</a:t>
            </a:r>
            <a:r>
              <a:rPr lang="en-US" dirty="0" smtClean="0">
                <a:solidFill>
                  <a:srgbClr val="00B050"/>
                </a:solidFill>
              </a:rPr>
              <a:t>Linux:   &lt;command&gt; &lt;switches e.g. -s -p -</a:t>
            </a:r>
            <a:r>
              <a:rPr lang="en-US" dirty="0" err="1" smtClean="0">
                <a:solidFill>
                  <a:srgbClr val="00B050"/>
                </a:solidFill>
              </a:rPr>
              <a:t>sp</a:t>
            </a:r>
            <a:r>
              <a:rPr lang="en-US" dirty="0" smtClean="0">
                <a:solidFill>
                  <a:srgbClr val="00B050"/>
                </a:solidFill>
              </a:rPr>
              <a:t> --max&gt; &lt;value 1&gt; &lt;value 2&gt; ...  </a:t>
            </a:r>
          </a:p>
          <a:p>
            <a:pPr marL="0" indent="0">
              <a:buNone/>
            </a:pPr>
            <a:r>
              <a:rPr lang="en-US" dirty="0" smtClean="0"/>
              <a:t>	</a:t>
            </a:r>
            <a:r>
              <a:rPr lang="en-US" dirty="0" smtClean="0">
                <a:solidFill>
                  <a:srgbClr val="0070C0"/>
                </a:solidFill>
              </a:rPr>
              <a:t>Windows:   &lt;command&gt; &lt;value 1&gt; &lt;value 2&gt; ...  &lt;switches e.g. /s /p &gt;</a:t>
            </a:r>
            <a:endParaRPr lang="en-US" dirty="0">
              <a:solidFill>
                <a:srgbClr val="0070C0"/>
              </a:solidFill>
            </a:endParaRPr>
          </a:p>
        </p:txBody>
      </p:sp>
    </p:spTree>
    <p:extLst>
      <p:ext uri="{BB962C8B-B14F-4D97-AF65-F5344CB8AC3E}">
        <p14:creationId xmlns:p14="http://schemas.microsoft.com/office/powerpoint/2010/main" val="2270868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did Linux come from?</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 In 1969, AT&amp;T / Bell Labs begins to write Unix for use in the Bell (telephone) system</a:t>
            </a:r>
          </a:p>
          <a:p>
            <a:r>
              <a:rPr lang="en-US" dirty="0" smtClean="0"/>
              <a:t>December 1969 Linus Torvalds is born</a:t>
            </a:r>
          </a:p>
          <a:p>
            <a:r>
              <a:rPr lang="en-US" dirty="0" smtClean="0"/>
              <a:t>In 1972 Unix is rewritten in C. It was written in Assembly language</a:t>
            </a:r>
          </a:p>
          <a:p>
            <a:r>
              <a:rPr lang="en-US" dirty="0" smtClean="0"/>
              <a:t>In late 1970s, AT&amp;T begins to license Unix for use in universities and commercially</a:t>
            </a:r>
          </a:p>
          <a:p>
            <a:r>
              <a:rPr lang="en-US" dirty="0" smtClean="0"/>
              <a:t>In 1987 Andrew Tanenbaum releases MINIX with its complete source code made available to universities for study in courses and research</a:t>
            </a:r>
          </a:p>
          <a:p>
            <a:r>
              <a:rPr lang="en-US" dirty="0" smtClean="0"/>
              <a:t>In 1987: Operating Systems: Design and Implementation is a computer science textbook written by Andrew S. Tanenbaum, with help from Albert S. Woodhull. The book describes the principles of operating systems and demonstrates their application in the source code of Tanenbaum's MINIX, a free Unix-like operating system designed for teaching purposes</a:t>
            </a:r>
          </a:p>
          <a:p>
            <a:r>
              <a:rPr lang="en-US" dirty="0" smtClean="0"/>
              <a:t>In 1988 Linus starts University of Helsinki, interrupts in 1989 for Military Service, returns to the University around 1990</a:t>
            </a:r>
          </a:p>
          <a:p>
            <a:r>
              <a:rPr lang="en-US" dirty="0" smtClean="0"/>
              <a:t>In 1991 Linus: buys 80386 clone, acquires a copy of GTS MINIX, works on Linux kernel</a:t>
            </a:r>
          </a:p>
          <a:p>
            <a:r>
              <a:rPr lang="en-US" dirty="0" smtClean="0"/>
              <a:t>The first Linux prototypes are released publicly in late 1991</a:t>
            </a:r>
          </a:p>
          <a:p>
            <a:r>
              <a:rPr lang="en-US" dirty="0" smtClean="0"/>
              <a:t>Linux Version 1.0 is released on 14 March 1994</a:t>
            </a:r>
          </a:p>
          <a:p>
            <a:r>
              <a:rPr lang="en-US" dirty="0" smtClean="0"/>
              <a:t>Torvalds first encounters the GNU Project in fall of 1991 when another Swedish-speaking computer science student, Lars </a:t>
            </a:r>
            <a:r>
              <a:rPr lang="en-US" dirty="0" err="1" smtClean="0"/>
              <a:t>Wirzenius</a:t>
            </a:r>
            <a:r>
              <a:rPr lang="en-US" dirty="0" smtClean="0"/>
              <a:t>, took him to the University of Technology to listen to free software guru Richard Stallman's speech. Torvalds would ultimately switch his original license (which forbade commercial use) to Stallman's GNU General Public License version 2 (GPLv2) for his Linux kernel after complaints of distributors being unable to recoup their costs due to a non-commercial clause</a:t>
            </a:r>
          </a:p>
          <a:p>
            <a:endParaRPr lang="en-US" dirty="0"/>
          </a:p>
        </p:txBody>
      </p:sp>
    </p:spTree>
    <p:extLst>
      <p:ext uri="{BB962C8B-B14F-4D97-AF65-F5344CB8AC3E}">
        <p14:creationId xmlns:p14="http://schemas.microsoft.com/office/powerpoint/2010/main" val="1560887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Linux</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OS - software... makes use of a box of HW... run programs... communicate with it</a:t>
            </a:r>
          </a:p>
          <a:p>
            <a:r>
              <a:rPr lang="en-US" dirty="0"/>
              <a:t>F</a:t>
            </a:r>
            <a:r>
              <a:rPr lang="en-US" dirty="0" smtClean="0"/>
              <a:t>ree, open-source, freely </a:t>
            </a:r>
            <a:r>
              <a:rPr lang="en-US" dirty="0" err="1" smtClean="0"/>
              <a:t>changable</a:t>
            </a:r>
            <a:r>
              <a:rPr lang="en-US" dirty="0" smtClean="0"/>
              <a:t>, great for learning computers, software dev, hacking</a:t>
            </a:r>
          </a:p>
          <a:p>
            <a:pPr marL="0" indent="0">
              <a:buNone/>
            </a:pPr>
            <a:endParaRPr lang="en-US" dirty="0" smtClean="0"/>
          </a:p>
          <a:p>
            <a:r>
              <a:rPr lang="en-US" dirty="0" smtClean="0"/>
              <a:t>Kernel</a:t>
            </a:r>
          </a:p>
          <a:p>
            <a:r>
              <a:rPr lang="en-US" dirty="0" smtClean="0"/>
              <a:t>File System - EXT3 EXT4 FAT32 FAT64 NTFS</a:t>
            </a:r>
          </a:p>
          <a:p>
            <a:r>
              <a:rPr lang="en-US" dirty="0" smtClean="0"/>
              <a:t>Package Manager - </a:t>
            </a:r>
            <a:r>
              <a:rPr lang="en-US" dirty="0" err="1" smtClean="0"/>
              <a:t>RedHat</a:t>
            </a:r>
            <a:r>
              <a:rPr lang="en-US" dirty="0" smtClean="0"/>
              <a:t> Package Manager (rpm, yum, </a:t>
            </a:r>
            <a:r>
              <a:rPr lang="en-US" dirty="0" err="1" smtClean="0"/>
              <a:t>dnf</a:t>
            </a:r>
            <a:r>
              <a:rPr lang="en-US" dirty="0" smtClean="0"/>
              <a:t>)  or </a:t>
            </a:r>
            <a:r>
              <a:rPr lang="en-US" dirty="0" err="1" smtClean="0"/>
              <a:t>Debian</a:t>
            </a:r>
            <a:r>
              <a:rPr lang="en-US" dirty="0" smtClean="0"/>
              <a:t>/APT (apt get)</a:t>
            </a:r>
          </a:p>
          <a:p>
            <a:r>
              <a:rPr lang="en-US" dirty="0" smtClean="0"/>
              <a:t>Command-line Interpreter (CLI) - </a:t>
            </a:r>
            <a:r>
              <a:rPr lang="en-US" dirty="0" err="1" smtClean="0"/>
              <a:t>sh</a:t>
            </a:r>
            <a:r>
              <a:rPr lang="en-US" dirty="0" smtClean="0"/>
              <a:t>, </a:t>
            </a:r>
            <a:r>
              <a:rPr lang="en-US" dirty="0" err="1" smtClean="0"/>
              <a:t>ksh</a:t>
            </a:r>
            <a:r>
              <a:rPr lang="en-US" dirty="0" smtClean="0"/>
              <a:t>, Bourne, bash</a:t>
            </a:r>
          </a:p>
          <a:p>
            <a:r>
              <a:rPr lang="en-US" dirty="0" smtClean="0"/>
              <a:t>Graphical User Interface (GUI) - GNOME, KDE</a:t>
            </a:r>
          </a:p>
          <a:p>
            <a:endParaRPr lang="en-US" dirty="0" smtClean="0"/>
          </a:p>
          <a:p>
            <a:r>
              <a:rPr lang="en-US" dirty="0" smtClean="0"/>
              <a:t>Which packages are installed by the distribution</a:t>
            </a:r>
          </a:p>
          <a:p>
            <a:r>
              <a:rPr lang="en-US" dirty="0" smtClean="0"/>
              <a:t>Gnome is simpler, easier.  KDE is more configurable</a:t>
            </a:r>
          </a:p>
          <a:p>
            <a:r>
              <a:rPr lang="en-US" dirty="0" err="1" smtClean="0"/>
              <a:t>Debian</a:t>
            </a:r>
            <a:r>
              <a:rPr lang="en-US" dirty="0" smtClean="0"/>
              <a:t>/APT  vs  </a:t>
            </a:r>
            <a:r>
              <a:rPr lang="en-US" dirty="0" err="1" smtClean="0"/>
              <a:t>RedHat</a:t>
            </a:r>
            <a:r>
              <a:rPr lang="en-US" dirty="0" smtClean="0"/>
              <a:t>/RPM</a:t>
            </a:r>
          </a:p>
        </p:txBody>
      </p:sp>
    </p:spTree>
    <p:extLst>
      <p:ext uri="{BB962C8B-B14F-4D97-AF65-F5344CB8AC3E}">
        <p14:creationId xmlns:p14="http://schemas.microsoft.com/office/powerpoint/2010/main" val="3037066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the Kernel Is; What the Kernel Does</a:t>
            </a:r>
            <a:endParaRPr lang="en-US" dirty="0"/>
          </a:p>
        </p:txBody>
      </p:sp>
      <p:sp>
        <p:nvSpPr>
          <p:cNvPr id="3" name="Content Placeholder 2"/>
          <p:cNvSpPr>
            <a:spLocks noGrp="1"/>
          </p:cNvSpPr>
          <p:nvPr>
            <p:ph idx="1"/>
          </p:nvPr>
        </p:nvSpPr>
        <p:spPr>
          <a:xfrm>
            <a:off x="809625" y="1825625"/>
            <a:ext cx="10515600" cy="4351338"/>
          </a:xfrm>
        </p:spPr>
        <p:txBody>
          <a:bodyPr>
            <a:normAutofit fontScale="62500" lnSpcReduction="20000"/>
          </a:bodyPr>
          <a:lstStyle/>
          <a:p>
            <a:pPr marL="0" indent="0">
              <a:buNone/>
            </a:pPr>
            <a:r>
              <a:rPr lang="en-US" dirty="0" smtClean="0"/>
              <a:t>Central, core of operating system.  Low-level functions:</a:t>
            </a:r>
          </a:p>
          <a:p>
            <a:r>
              <a:rPr lang="en-US" dirty="0" smtClean="0"/>
              <a:t>Memory - allocation / Deallocation</a:t>
            </a:r>
          </a:p>
          <a:p>
            <a:r>
              <a:rPr lang="en-US" dirty="0" smtClean="0"/>
              <a:t>CPU scheduling</a:t>
            </a:r>
          </a:p>
          <a:p>
            <a:r>
              <a:rPr lang="en-US" dirty="0" smtClean="0"/>
              <a:t>I/O - communication with hardware via Device Drivers</a:t>
            </a:r>
          </a:p>
          <a:p>
            <a:r>
              <a:rPr lang="en-US" dirty="0" smtClean="0"/>
              <a:t>Inter-process communication</a:t>
            </a:r>
          </a:p>
          <a:p>
            <a:r>
              <a:rPr lang="en-US" dirty="0" smtClean="0"/>
              <a:t>Date/Time services, Timers</a:t>
            </a:r>
          </a:p>
          <a:p>
            <a:r>
              <a:rPr lang="en-US" dirty="0" smtClean="0"/>
              <a:t>Resource protection - file and process permissions</a:t>
            </a:r>
          </a:p>
          <a:p>
            <a:r>
              <a:rPr lang="en-US" dirty="0" smtClean="0"/>
              <a:t>System Call interface (counted 638 system calls)</a:t>
            </a:r>
          </a:p>
          <a:p>
            <a:pPr marL="0" indent="0">
              <a:buNone/>
            </a:pPr>
            <a:r>
              <a:rPr lang="en-US" dirty="0" smtClean="0"/>
              <a:t>Kernel functions:</a:t>
            </a:r>
            <a:endParaRPr lang="en-US" dirty="0"/>
          </a:p>
          <a:p>
            <a:r>
              <a:rPr lang="en-US" dirty="0" smtClean="0"/>
              <a:t>Allocates memory to programs</a:t>
            </a:r>
          </a:p>
          <a:p>
            <a:r>
              <a:rPr lang="en-US" dirty="0" smtClean="0"/>
              <a:t>Allocates CPU time to programs</a:t>
            </a:r>
          </a:p>
          <a:p>
            <a:r>
              <a:rPr lang="en-US" dirty="0" smtClean="0"/>
              <a:t>Implements a security model to protect/isolate programs, users, the OS</a:t>
            </a:r>
          </a:p>
          <a:p>
            <a:r>
              <a:rPr lang="en-US" dirty="0" smtClean="0"/>
              <a:t>Provides a programming interface (APIs, System Calls) so programs can use the resources on the computer (ex. memory, CPU, hardware, files, system clock)</a:t>
            </a:r>
            <a:endParaRPr lang="en-US" dirty="0"/>
          </a:p>
        </p:txBody>
      </p:sp>
    </p:spTree>
    <p:extLst>
      <p:ext uri="{BB962C8B-B14F-4D97-AF65-F5344CB8AC3E}">
        <p14:creationId xmlns:p14="http://schemas.microsoft.com/office/powerpoint/2010/main" val="2424706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3129</TotalTime>
  <Words>2059</Words>
  <Application>Microsoft Office PowerPoint</Application>
  <PresentationFormat>Widescreen</PresentationFormat>
  <Paragraphs>294</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Let's Lose the Shock-Mystery of Linux - A Pain-free Intro</vt:lpstr>
      <vt:lpstr>About D.J.</vt:lpstr>
      <vt:lpstr>Purpose</vt:lpstr>
      <vt:lpstr>Some Differences Between Linux commands and MS Windows commands</vt:lpstr>
      <vt:lpstr>Other Differences Between Linux and MS Windows  (1) </vt:lpstr>
      <vt:lpstr>Other Differences Between Linux and MS Windows  (2)</vt:lpstr>
      <vt:lpstr>Where did Linux come from?</vt:lpstr>
      <vt:lpstr>What is Linux</vt:lpstr>
      <vt:lpstr>What the Kernel Is; What the Kernel Does</vt:lpstr>
      <vt:lpstr>Or… … What is NOT in the Kernel </vt:lpstr>
      <vt:lpstr>Partial List of Linux Distributions … … …</vt:lpstr>
      <vt:lpstr>How to Log In</vt:lpstr>
      <vt:lpstr>What's Available in the GUI</vt:lpstr>
      <vt:lpstr>In Linux, everything is a File</vt:lpstr>
      <vt:lpstr>How Linux uses all available memory</vt:lpstr>
      <vt:lpstr>Starting / Using the Terminal...</vt:lpstr>
      <vt:lpstr>Starting / Using the Terminal...</vt:lpstr>
      <vt:lpstr>Intro to the Linux (unified) File System Organization</vt:lpstr>
      <vt:lpstr>Moving around the filesystem  (1)</vt:lpstr>
      <vt:lpstr>Moving around the filesystem  (2)</vt:lpstr>
      <vt:lpstr>More On Using the Terminal</vt:lpstr>
      <vt:lpstr>/proc Files       (1)</vt:lpstr>
      <vt:lpstr>/proc Files       (2)</vt:lpstr>
      <vt:lpstr>What If Our System Doesn't Have a Command that We Desire ?</vt:lpstr>
      <vt:lpstr>TCP/IP, Network Commands / Utilities</vt:lpstr>
      <vt:lpstr>What can be a Command (file) in Linux?</vt:lpstr>
      <vt:lpstr>Things that are Awkward or Buggy in Linux</vt:lpstr>
      <vt:lpstr>Summary</vt:lpstr>
      <vt:lpstr>q &amp; a</vt:lpstr>
      <vt:lpstr>Now GO PLAY with it!!!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Lose the Shock-Mystery of Linux - A Pain-free Intro</dc:title>
  <dc:creator>DJ Davis</dc:creator>
  <cp:lastModifiedBy>DJ Davis</cp:lastModifiedBy>
  <cp:revision>62</cp:revision>
  <dcterms:created xsi:type="dcterms:W3CDTF">2024-05-01T23:18:57Z</dcterms:created>
  <dcterms:modified xsi:type="dcterms:W3CDTF">2024-08-10T13:02:17Z</dcterms:modified>
</cp:coreProperties>
</file>