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F8A28B"/>
    <a:srgbClr val="ECDA2D"/>
    <a:srgbClr val="686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F799F-711D-4AAC-9630-4A4951459738}" type="datetime1">
              <a:rPr lang="en-US" smtClean="0"/>
              <a:t>7/26/2023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326F-0BD8-47B2-B629-53F059A893D2}" type="datetime1">
              <a:rPr lang="en-US" smtClean="0"/>
              <a:t>7/26/2023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82B43-351D-404A-8122-6E359CCAFFEF}" type="datetime1">
              <a:rPr lang="en-US" smtClean="0"/>
              <a:t>7/26/2023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54C9-2123-4872-A824-375C0DC2B20B}" type="datetime1">
              <a:rPr lang="en-US" smtClean="0"/>
              <a:t>7/26/2023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6678C-D213-4395-B4F2-919CE7EA7F38}" type="datetime1">
              <a:rPr lang="en-US" smtClean="0"/>
              <a:t>7/26/2023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03B9E-BD94-4E9B-96AC-AD0D3906BB91}" type="datetime1">
              <a:rPr lang="en-US" smtClean="0"/>
              <a:t>7/26/2023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540CE-B6AA-47C8-A583-FFACC6B760BD}" type="datetime1">
              <a:rPr lang="en-US" smtClean="0"/>
              <a:t>7/26/2023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1AC48-1C3C-4141-8B3A-FB5C5DFBC1CD}" type="datetime1">
              <a:rPr lang="en-US" smtClean="0"/>
              <a:t>7/26/2023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6707-81DB-4BAE-AB03-0ACE2E802F36}" type="datetime1">
              <a:rPr lang="en-US" smtClean="0"/>
              <a:t>7/26/2023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E0C2D-6637-4F6D-BCAA-808E5463DCD6}" type="datetime1">
              <a:rPr lang="en-US" smtClean="0"/>
              <a:t>7/26/2023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019EF-C720-4725-8237-AE20117B811F}" type="datetime1">
              <a:rPr lang="en-US" smtClean="0"/>
              <a:t>7/26/2023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3FD41-418E-4014-81D8-4634A5331B18}" type="datetime1">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text 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IO / div by zero / subscript overrun / invalid variable unless language implemented 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limited to 255 chars (max string length)</a:t>
            </a:r>
          </a:p>
          <a:p>
            <a:pPr marL="0" indent="0">
              <a:buNone/>
            </a:pPr>
            <a:r>
              <a:rPr lang="en-US" sz="1600" dirty="0" smtClean="0">
                <a:solidFill>
                  <a:srgbClr val="81C8BD"/>
                </a:solidFill>
              </a:rPr>
              <a:t>Cannot 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limited math support</a:t>
            </a:r>
          </a:p>
          <a:p>
            <a:pPr marL="0" indent="0">
              <a:spcBef>
                <a:spcPts val="600"/>
              </a:spcBef>
              <a:buNone/>
            </a:pPr>
            <a:r>
              <a:rPr lang="en-US" sz="2900" dirty="0" smtClean="0">
                <a:solidFill>
                  <a:srgbClr val="81C8BD"/>
                </a:solidFill>
              </a:rPr>
              <a:t>Most often seen on IBM mainframes; most often unit record IO</a:t>
            </a:r>
          </a:p>
          <a:p>
            <a:pPr marL="0" indent="0">
              <a:spcBef>
                <a:spcPts val="600"/>
              </a:spcBef>
              <a:buNone/>
            </a:pPr>
            <a:r>
              <a:rPr lang="en-US" sz="2900" dirty="0" smtClean="0">
                <a:solidFill>
                  <a:srgbClr val="81C8BD"/>
                </a:solidFill>
              </a:rPr>
              <a:t>Program abended (terminated) on invalid IO / div by zero / invalid mem ref</a:t>
            </a:r>
          </a:p>
          <a:p>
            <a:pPr marL="0" indent="0">
              <a:spcBef>
                <a:spcPts val="600"/>
              </a:spcBef>
              <a:buNone/>
            </a:pPr>
            <a:r>
              <a:rPr lang="en-US" sz="2900" dirty="0" smtClean="0">
                <a:solidFill>
                  <a:srgbClr val="81C8BD"/>
                </a:solidFill>
              </a:rPr>
              <a:t>Generally did not overrun variables (static 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later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paper describing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 ref</a:t>
            </a:r>
          </a:p>
          <a:p>
            <a:pPr marL="0" indent="0">
              <a:spcBef>
                <a:spcPts val="600"/>
              </a:spcBef>
              <a:buNone/>
            </a:pPr>
            <a:r>
              <a:rPr lang="en-US" sz="1600" dirty="0" smtClean="0">
                <a:solidFill>
                  <a:srgbClr val="81C8BD"/>
                </a:solidFill>
              </a:rPr>
              <a:t>In general usage, it did not overrun (static length) variables</a:t>
            </a:r>
          </a:p>
          <a:p>
            <a:pPr marL="0" indent="0">
              <a:spcBef>
                <a:spcPts val="600"/>
              </a:spcBef>
              <a:buNone/>
            </a:pPr>
            <a:r>
              <a:rPr lang="en-US" sz="1600" dirty="0" smtClean="0">
                <a:solidFill>
                  <a:srgbClr val="81C8BD"/>
                </a:solidFill>
              </a:rPr>
              <a:t>“Modern features” (e.g. dynamic mem allocation, Pointers including </a:t>
            </a:r>
            <a:r>
              <a:rPr lang="en-US" sz="1600" dirty="0" err="1" smtClean="0">
                <a:solidFill>
                  <a:srgbClr val="81C8BD"/>
                </a:solidFill>
              </a:rPr>
              <a:t>Ptr</a:t>
            </a:r>
            <a:r>
              <a:rPr lang="en-US" sz="1600" dirty="0" smtClean="0">
                <a:solidFill>
                  <a:srgbClr val="81C8BD"/>
                </a:solidFill>
              </a:rPr>
              <a:t> arithmetic, multitasking)</a:t>
            </a:r>
          </a:p>
          <a:p>
            <a:pPr marL="0" indent="0">
              <a:spcBef>
                <a:spcPts val="600"/>
              </a:spcBef>
              <a:buNone/>
            </a:pPr>
            <a:r>
              <a:rPr lang="en-US" sz="1600" dirty="0">
                <a:solidFill>
                  <a:srgbClr val="81C8BD"/>
                </a:solidFill>
              </a:rPr>
              <a:t>Notice the line Procedure Options Main.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Common Themes in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a:t>
            </a:r>
            <a:r>
              <a:rPr lang="en-US" sz="1800" dirty="0">
                <a:solidFill>
                  <a:srgbClr val="81C8BD"/>
                </a:solidFill>
              </a:rPr>
              <a:t>card 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a:solidFill>
                  <a:srgbClr val="81C8BD"/>
                </a:solidFill>
              </a:rPr>
              <a:t>Programs generally terminated on divide by zero, subscript out of bounds, I/O error</a:t>
            </a: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the Internet, and API Methods</a:t>
            </a:r>
            <a:r>
              <a:rPr lang="en-US" sz="1800" dirty="0">
                <a:solidFill>
                  <a:srgbClr val="81C8BD"/>
                </a:solidFill>
              </a:rPr>
              <a:t>, input was from keyboard, disk, tape and </a:t>
            </a:r>
            <a:r>
              <a:rPr lang="en-US" sz="1800" dirty="0" smtClean="0">
                <a:solidFill>
                  <a:srgbClr val="81C8BD"/>
                </a:solidFill>
              </a:rPr>
              <a:t>was better edited</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effected on Variables </a:t>
            </a:r>
            <a:r>
              <a:rPr lang="en-US" sz="1800" dirty="0">
                <a:solidFill>
                  <a:srgbClr val="81C8BD"/>
                </a:solidFill>
              </a:rPr>
              <a:t>to prevent </a:t>
            </a:r>
            <a:r>
              <a:rPr lang="en-US" sz="1800" dirty="0" smtClean="0">
                <a:solidFill>
                  <a:srgbClr val="81C8BD"/>
                </a:solidFill>
              </a:rPr>
              <a:t>overruns and on program input</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 subscripts, data overruns </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Any APIs 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Default </a:t>
            </a:r>
            <a:r>
              <a:rPr lang="en-US" sz="1800" dirty="0">
                <a:solidFill>
                  <a:srgbClr val="81C8BD"/>
                </a:solidFill>
              </a:rPr>
              <a:t>/</a:t>
            </a:r>
            <a:r>
              <a:rPr lang="en-US" sz="1800" dirty="0" smtClean="0">
                <a:solidFill>
                  <a:srgbClr val="81C8BD"/>
                </a:solidFill>
              </a:rPr>
              <a:t> 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11)</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HW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because C++ couldn't compile it</a:t>
            </a:r>
          </a:p>
          <a:p>
            <a:pPr marL="0" indent="0">
              <a:spcBef>
                <a:spcPts val="600"/>
              </a:spcBef>
              <a:buNone/>
            </a:pPr>
            <a:r>
              <a:rPr lang="en-US" sz="1500" dirty="0" smtClean="0">
                <a:solidFill>
                  <a:srgbClr val="81C8BD"/>
                </a:solidFill>
              </a:rPr>
              <a:t>Linux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lnSpcReduction="1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2023</a:t>
            </a: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    (on Linux)</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Javascript’s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apple = 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a:t>
            </a: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JVM is multi-platform 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entry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Much Java is used for the back-end of websites, and for business process logic</a:t>
            </a:r>
          </a:p>
          <a:p>
            <a:pPr marL="0" indent="0">
              <a:spcBef>
                <a:spcPts val="600"/>
              </a:spcBef>
              <a:buNone/>
            </a:pPr>
            <a:r>
              <a:rPr lang="en-US" dirty="0" smtClean="0">
                <a:solidFill>
                  <a:srgbClr val="81C8BD"/>
                </a:solidFill>
              </a:rPr>
              <a:t>Java was the official language for Android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8293" y="3568652"/>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that 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SCREWED by 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languages</a:t>
            </a: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examples, info to start programming in these languages   (to gen up a Linux laptop, </a:t>
            </a:r>
            <a:r>
              <a:rPr lang="en-US" sz="1800" i="1" dirty="0" smtClean="0">
                <a:solidFill>
                  <a:srgbClr val="ECDA2D"/>
                </a:solidFill>
                <a:cs typeface="Times New Roman" panose="02020603050405020304" pitchFamily="18" charset="0"/>
              </a:rPr>
              <a:t>see the </a:t>
            </a:r>
            <a:r>
              <a:rPr lang="en-US" sz="1800" i="1" dirty="0">
                <a:solidFill>
                  <a:srgbClr val="ECDA2D"/>
                </a:solidFill>
                <a:cs typeface="Times New Roman" panose="02020603050405020304" pitchFamily="18" charset="0"/>
              </a:rPr>
              <a:t>A</a:t>
            </a:r>
            <a:r>
              <a:rPr lang="en-US" sz="1800" i="1" dirty="0" smtClean="0">
                <a:solidFill>
                  <a:srgbClr val="ECDA2D"/>
                </a:solidFill>
                <a:cs typeface="Times New Roman" panose="02020603050405020304" pitchFamily="18" charset="0"/>
              </a:rPr>
              <a:t>ppendix online</a:t>
            </a:r>
            <a:r>
              <a:rPr lang="en-US" sz="1800" dirty="0" smtClean="0">
                <a:solidFill>
                  <a:srgbClr val="ECDA2D"/>
                </a:solidFill>
                <a:cs typeface="Times New Roman" panose="02020603050405020304" pitchFamily="18" charset="0"/>
              </a:rPr>
              <a:t>)</a:t>
            </a:r>
            <a:endParaRPr lang="en-US" sz="18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smtClean="0">
                <a:solidFill>
                  <a:srgbClr val="ECDA2D"/>
                </a:solidFill>
                <a:latin typeface="Bahnschrift SemiBold SemiConden" panose="020B0502040204020203" pitchFamily="34" charset="0"/>
              </a:rPr>
              <a:t>Kotlin  -  2011  -  compiled to Java byte-code; run on Java virtual machine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a:t>
            </a:r>
            <a:r>
              <a:rPr lang="en-US" dirty="0">
                <a:solidFill>
                  <a:srgbClr val="81C8BD"/>
                </a:solidFill>
              </a:rPr>
              <a:t>"production-ready"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About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All of the Moderate </a:t>
            </a:r>
            <a:r>
              <a:rPr lang="en-US" dirty="0" smtClean="0">
                <a:solidFill>
                  <a:srgbClr val="F8A28B"/>
                </a:solidFill>
              </a:rPr>
              <a:t>execution speed </a:t>
            </a:r>
            <a:r>
              <a:rPr lang="en-US" dirty="0" smtClean="0"/>
              <a:t>languages are similar, given the natural variances in the trials and the tendencies of time spent in user and system processing as well as considering the wall-clock time</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same code on diff 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a:solidFill>
                  <a:srgbClr val="81C8BD"/>
                </a:solidFill>
              </a:rPr>
              <a:t>- systems 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a:solidFill>
                  <a:srgbClr val="7030A0"/>
                </a:solidFill>
              </a:rPr>
              <a:t>Go</a:t>
            </a:r>
            <a:r>
              <a:rPr lang="en-US" dirty="0">
                <a:solidFill>
                  <a:srgbClr val="81C8BD"/>
                </a:solidFill>
              </a:rPr>
              <a:t>;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b="1" dirty="0">
                <a:solidFill>
                  <a:schemeClr val="tx1">
                    <a:lumMod val="50000"/>
                  </a:schemeClr>
                </a:solidFill>
              </a:rPr>
              <a:t>; </a:t>
            </a:r>
            <a:r>
              <a:rPr lang="en-US" b="1" dirty="0" err="1">
                <a:solidFill>
                  <a:schemeClr val="tx1">
                    <a:lumMod val="50000"/>
                  </a:schemeClr>
                </a:solidFill>
              </a:rPr>
              <a:t>orig</a:t>
            </a:r>
            <a:r>
              <a:rPr lang="en-US" b="1" dirty="0">
                <a:solidFill>
                  <a:schemeClr val="tx1">
                    <a:lumMod val="50000"/>
                  </a:schemeClr>
                </a:solidFill>
              </a:rPr>
              <a:t> </a:t>
            </a:r>
            <a:r>
              <a:rPr lang="en-US" b="1" dirty="0" err="1">
                <a:solidFill>
                  <a:schemeClr val="tx1">
                    <a:lumMod val="50000"/>
                  </a:schemeClr>
                </a:solidFill>
              </a:rPr>
              <a:t>OCaml</a:t>
            </a:r>
            <a:r>
              <a:rPr lang="en-US" dirty="0"/>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Python/Frameworks 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others 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a:t>
            </a:r>
            <a:r>
              <a:rPr lang="en-US" sz="1800" dirty="0">
                <a:solidFill>
                  <a:srgbClr val="81C8BD"/>
                </a:solidFill>
              </a:rPr>
              <a:t>, 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type of program, 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info </a:t>
            </a:r>
            <a:r>
              <a:rPr lang="en-US" sz="1800" dirty="0" smtClean="0">
                <a:solidFill>
                  <a:srgbClr val="81C8BD"/>
                </a:solidFill>
              </a:rPr>
              <a:t>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changed </a:t>
            </a:r>
            <a:r>
              <a:rPr lang="en-US" sz="1800" dirty="0" smtClean="0">
                <a:solidFill>
                  <a:srgbClr val="81C8BD"/>
                </a:solidFill>
              </a:rPr>
              <a:t>unintentionally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accessed/run 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I/O 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				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variable b/c 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running unintended </a:t>
            </a:r>
            <a:r>
              <a:rPr lang="en-US" sz="5600" dirty="0" smtClean="0">
                <a:solidFill>
                  <a:srgbClr val="81C8BD"/>
                </a:solidFill>
              </a:rPr>
              <a:t>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when using </a:t>
            </a:r>
            <a:r>
              <a:rPr lang="en-US" sz="6400" dirty="0">
                <a:solidFill>
                  <a:srgbClr val="81C8BD"/>
                </a:solidFill>
              </a:rPr>
              <a:t>exit </a:t>
            </a:r>
            <a:r>
              <a:rPr lang="en-US" sz="6400" dirty="0" smtClean="0">
                <a:solidFill>
                  <a:srgbClr val="81C8BD"/>
                </a:solidFill>
              </a:rPr>
              <a:t>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a:t>
            </a:r>
            <a:r>
              <a:rPr lang="en-US" sz="6400" dirty="0">
                <a:solidFill>
                  <a:srgbClr val="81C8BD"/>
                </a:solidFill>
              </a:rPr>
              <a:t>truncate 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Long-standing </a:t>
            </a:r>
            <a:r>
              <a:rPr lang="en-US" sz="1600" dirty="0">
                <a:solidFill>
                  <a:srgbClr val="81C8BD"/>
                </a:solidFill>
              </a:rPr>
              <a:t>bug in </a:t>
            </a:r>
            <a:r>
              <a:rPr lang="en-US" sz="1600" dirty="0" smtClean="0">
                <a:solidFill>
                  <a:srgbClr val="81C8BD"/>
                </a:solidFill>
              </a:rPr>
              <a:t>NASM </a:t>
            </a:r>
            <a:r>
              <a:rPr lang="en-US" sz="1600" dirty="0">
                <a:solidFill>
                  <a:srgbClr val="81C8BD"/>
                </a:solidFill>
              </a:rPr>
              <a:t>assembler prevented </a:t>
            </a:r>
            <a:r>
              <a:rPr lang="en-US" sz="1600" dirty="0" smtClean="0">
                <a:solidFill>
                  <a:srgbClr val="81C8BD"/>
                </a:solidFill>
              </a:rPr>
              <a:t>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I </a:t>
            </a:r>
            <a:r>
              <a:rPr lang="en-US" sz="1600" dirty="0">
                <a:solidFill>
                  <a:srgbClr val="81C8BD"/>
                </a:solidFill>
              </a:rPr>
              <a:t>w</a:t>
            </a:r>
            <a:r>
              <a:rPr lang="en-US" sz="1600" dirty="0" smtClean="0">
                <a:solidFill>
                  <a:srgbClr val="81C8BD"/>
                </a:solidFill>
              </a:rPr>
              <a:t>rote Assembly </a:t>
            </a:r>
            <a:r>
              <a:rPr lang="en-US" sz="1600" dirty="0">
                <a:solidFill>
                  <a:srgbClr val="81C8BD"/>
                </a:solidFill>
              </a:rPr>
              <a:t>instruction to move 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a:t>
            </a:r>
            <a:r>
              <a:rPr lang="en-US" sz="1600" dirty="0">
                <a:solidFill>
                  <a:srgbClr val="81C8BD"/>
                </a:solidFill>
              </a:rPr>
              <a:t>inserted 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register. </a:t>
            </a:r>
            <a:r>
              <a:rPr lang="en-US" sz="1600" dirty="0" smtClean="0">
                <a:solidFill>
                  <a:srgbClr val="81C8BD"/>
                </a:solidFill>
              </a:rPr>
              <a:t>Lower </a:t>
            </a:r>
            <a:r>
              <a:rPr lang="en-US" sz="1600" dirty="0">
                <a:solidFill>
                  <a:srgbClr val="81C8BD"/>
                </a:solidFill>
              </a:rPr>
              <a:t>half of </a:t>
            </a:r>
            <a:r>
              <a:rPr lang="en-US" sz="1600" dirty="0" err="1" smtClean="0">
                <a:solidFill>
                  <a:srgbClr val="81C8BD"/>
                </a:solidFill>
              </a:rPr>
              <a:t>rax</a:t>
            </a:r>
            <a:r>
              <a:rPr lang="en-US" sz="1600" dirty="0" smtClean="0">
                <a:solidFill>
                  <a:srgbClr val="81C8BD"/>
                </a:solidFill>
              </a:rPr>
              <a:t>.  I coded </a:t>
            </a:r>
            <a:r>
              <a:rPr lang="en-US" sz="1600" dirty="0" err="1" smtClean="0">
                <a:solidFill>
                  <a:srgbClr val="81C8BD"/>
                </a:solidFill>
              </a:rPr>
              <a:t>mov</a:t>
            </a:r>
            <a:r>
              <a:rPr lang="en-US" sz="1600" dirty="0" smtClean="0">
                <a:solidFill>
                  <a:srgbClr val="81C8BD"/>
                </a:solidFill>
              </a:rPr>
              <a:t>, but the </a:t>
            </a:r>
            <a:r>
              <a:rPr lang="en-US" sz="1600" dirty="0">
                <a:solidFill>
                  <a:srgbClr val="81C8BD"/>
                </a:solidFill>
              </a:rPr>
              <a:t>actual instruction </a:t>
            </a:r>
            <a:r>
              <a:rPr lang="en-US" sz="1600" dirty="0" smtClean="0">
                <a:solidFill>
                  <a:srgbClr val="81C8BD"/>
                </a:solidFill>
              </a:rPr>
              <a:t>that was inserted was </a:t>
            </a:r>
            <a:r>
              <a:rPr lang="en-US" sz="1600" dirty="0" err="1" smtClean="0">
                <a:solidFill>
                  <a:srgbClr val="81C8BD"/>
                </a:solidFill>
              </a:rPr>
              <a:t>movabs</a:t>
            </a:r>
            <a:r>
              <a:rPr lang="en-US" sz="1600" dirty="0" smtClean="0">
                <a:solidFill>
                  <a:srgbClr val="81C8BD"/>
                </a:solidFill>
              </a:rPr>
              <a:t> (per its op code)</a:t>
            </a:r>
          </a:p>
          <a:p>
            <a:pPr>
              <a:spcBef>
                <a:spcPts val="300"/>
              </a:spcBef>
            </a:pPr>
            <a:r>
              <a:rPr lang="en-US" sz="1600" dirty="0" smtClean="0">
                <a:solidFill>
                  <a:srgbClr val="81C8BD"/>
                </a:solidFill>
              </a:rPr>
              <a:t>Processors </a:t>
            </a:r>
            <a:r>
              <a:rPr lang="en-US" sz="1600" dirty="0">
                <a:solidFill>
                  <a:srgbClr val="81C8BD"/>
                </a:solidFill>
              </a:rPr>
              <a:t>can have bugs. OSes code around them</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and/or 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extremely familiar </a:t>
            </a:r>
            <a:r>
              <a:rPr lang="en-US" dirty="0">
                <a:solidFill>
                  <a:srgbClr val="F8A28B"/>
                </a:solidFill>
              </a:rPr>
              <a:t>with language,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New/Changed Keywords 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a:t>
            </a:r>
          </a:p>
          <a:p>
            <a:pPr lvl="1">
              <a:spcBef>
                <a:spcPts val="600"/>
              </a:spcBef>
            </a:pPr>
            <a:r>
              <a:rPr lang="en-US" dirty="0" smtClean="0">
                <a:solidFill>
                  <a:srgbClr val="81C8BD"/>
                </a:solidFill>
              </a:rPr>
              <a:t>Watch </a:t>
            </a:r>
            <a:r>
              <a:rPr lang="en-US" dirty="0">
                <a:solidFill>
                  <a:srgbClr val="81C8BD"/>
                </a:solidFill>
              </a:rPr>
              <a:t>out for: Use of current keywords, 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a:t>
            </a:r>
            <a:r>
              <a:rPr lang="en-US" dirty="0" smtClean="0">
                <a:solidFill>
                  <a:srgbClr val="F8A28B"/>
                </a:solidFill>
              </a:rPr>
              <a:t>(debugger in Python)</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became the 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legacy and current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11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languages</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Recommendations from my Observations </a:t>
            </a:r>
            <a:r>
              <a:rPr lang="en-US" sz="1800" dirty="0">
                <a:solidFill>
                  <a:srgbClr val="81C8BD"/>
                </a:solidFill>
                <a:cs typeface="Times New Roman" panose="02020603050405020304" pitchFamily="18" charset="0"/>
              </a:rPr>
              <a:t>in Vulnerability </a:t>
            </a:r>
            <a:r>
              <a:rPr lang="en-US" sz="1800" dirty="0" smtClean="0">
                <a:solidFill>
                  <a:srgbClr val="81C8BD"/>
                </a:solidFill>
                <a:cs typeface="Times New Roman" panose="02020603050405020304" pitchFamily="18" charset="0"/>
              </a:rPr>
              <a:t>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a:t>
            </a:r>
            <a:r>
              <a:rPr lang="en-US" sz="1600" dirty="0" err="1" smtClean="0">
                <a:solidFill>
                  <a:srgbClr val="F8A28B"/>
                </a:solidFill>
              </a:rPr>
              <a:t>Javascript</a:t>
            </a:r>
            <a:r>
              <a:rPr lang="en-US" sz="1600" dirty="0" smtClean="0">
                <a:solidFill>
                  <a:srgbClr val="F8A28B"/>
                </a:solidFill>
              </a:rPr>
              <a: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generates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cvs.mitre.org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cvs.mitre.org/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2019  (2023 release candidate is available; we can contribute)</a:t>
            </a: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Clear Winner</a:t>
            </a:r>
            <a:r>
              <a:rPr lang="en-US" sz="1800" dirty="0" smtClean="0">
                <a:solidFill>
                  <a:srgbClr val="81C8BD"/>
                </a:solidFill>
                <a:cs typeface="Times New Roman" panose="02020603050405020304" pitchFamily="18" charset="0"/>
              </a:rPr>
              <a:t>…</a:t>
            </a:r>
          </a:p>
          <a:p>
            <a:pPr marL="0" indent="0">
              <a:buNone/>
            </a:pPr>
            <a:r>
              <a:rPr lang="en-US" sz="1800" dirty="0" smtClean="0">
                <a:solidFill>
                  <a:srgbClr val="81C8BD"/>
                </a:solidFill>
                <a:cs typeface="Times New Roman" panose="02020603050405020304" pitchFamily="18" charset="0"/>
              </a:rPr>
              <a:t>The exploitation of a vulnerability depends on the C-I-A element that is compromised</a:t>
            </a:r>
          </a:p>
          <a:p>
            <a:pPr marL="0" indent="0">
              <a:buNone/>
            </a:pPr>
            <a:r>
              <a:rPr lang="en-US" sz="1800" dirty="0" smtClean="0">
                <a:solidFill>
                  <a:srgbClr val="81C8BD"/>
                </a:solidFill>
                <a:cs typeface="Times New Roman" panose="02020603050405020304" pitchFamily="18" charset="0"/>
              </a:rPr>
              <a:t>ALL languages have some desirable use-cases (even </a:t>
            </a:r>
            <a:r>
              <a:rPr lang="en-US" sz="1800" dirty="0" smtClean="0">
                <a:solidFill>
                  <a:srgbClr val="C00000"/>
                </a:solidFill>
                <a:cs typeface="Times New Roman" panose="02020603050405020304" pitchFamily="18" charset="0"/>
              </a:rPr>
              <a:t>C</a:t>
            </a:r>
            <a:r>
              <a:rPr lang="en-US" sz="1800" dirty="0" smtClean="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Interpreters offer good input protection &amp; variable protection but are less suited for systems work</a:t>
            </a:r>
          </a:p>
          <a:p>
            <a:pPr marL="0" indent="0">
              <a:buNone/>
            </a:pPr>
            <a:r>
              <a:rPr lang="en-US" sz="1800" dirty="0" smtClean="0">
                <a:solidFill>
                  <a:srgbClr val="81C8BD"/>
                </a:solidFill>
                <a:cs typeface="Times New Roman" panose="02020603050405020304" pitchFamily="18" charset="0"/>
              </a:rPr>
              <a:t>Newer languages (e.g. </a:t>
            </a:r>
            <a:r>
              <a:rPr lang="en-US" sz="1800" dirty="0" err="1" smtClean="0">
                <a:solidFill>
                  <a:srgbClr val="00B050"/>
                </a:solidFill>
                <a:cs typeface="Times New Roman" panose="02020603050405020304" pitchFamily="18" charset="0"/>
              </a:rPr>
              <a:t>Kotlin</a:t>
            </a:r>
            <a:r>
              <a:rPr lang="en-US" sz="1800" dirty="0" smtClean="0">
                <a:solidFill>
                  <a:srgbClr val="00B050"/>
                </a:solidFill>
                <a:cs typeface="Times New Roman" panose="02020603050405020304" pitchFamily="18" charset="0"/>
              </a:rPr>
              <a:t>, Swift, Go, Rust</a:t>
            </a:r>
            <a:r>
              <a:rPr lang="en-US" sz="1800" dirty="0" smtClean="0">
                <a:solidFill>
                  <a:srgbClr val="81C8BD"/>
                </a:solidFill>
                <a:cs typeface="Times New Roman" panose="02020603050405020304" pitchFamily="18" charset="0"/>
              </a:rPr>
              <a:t>) provide some features that reduce bugs in some cases e.g.</a:t>
            </a:r>
          </a:p>
          <a:p>
            <a:r>
              <a:rPr lang="en-US" sz="1400" dirty="0" smtClean="0">
                <a:solidFill>
                  <a:srgbClr val="ECDA2D"/>
                </a:solidFill>
                <a:cs typeface="Times New Roman" panose="02020603050405020304" pitchFamily="18" charset="0"/>
              </a:rPr>
              <a:t>Objects (they don’t overrun easily), Better/easier object handling, more efficient garbage collection</a:t>
            </a:r>
          </a:p>
          <a:p>
            <a:r>
              <a:rPr lang="en-US" sz="1400" dirty="0" smtClean="0">
                <a:solidFill>
                  <a:srgbClr val="ECDA2D"/>
                </a:solidFill>
                <a:cs typeface="Times New Roman" panose="02020603050405020304" pitchFamily="18" charset="0"/>
              </a:rPr>
              <a:t>Less dependence on pointers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and Information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11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60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(police/dispatch Midrange, Electronic Cash Register PC)</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Fortran is a popular language on supercomputers</a:t>
            </a:r>
          </a:p>
          <a:p>
            <a:pPr marL="0" indent="0">
              <a:buNone/>
            </a:pPr>
            <a:r>
              <a:rPr lang="en-US" sz="1800" dirty="0" smtClean="0">
                <a:solidFill>
                  <a:srgbClr val="81C8BD"/>
                </a:solidFill>
              </a:rPr>
              <a:t>Several legacy languages have OO versions</a:t>
            </a:r>
          </a:p>
          <a:p>
            <a:pPr marL="0" indent="0">
              <a:buNone/>
            </a:pPr>
            <a:r>
              <a:rPr lang="en-US" sz="1800" dirty="0" smtClean="0">
                <a:solidFill>
                  <a:srgbClr val="81C8BD"/>
                </a:solidFill>
              </a:rPr>
              <a:t>A given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16857</TotalTime>
  <Words>7446</Words>
  <Application>Microsoft Office PowerPoint</Application>
  <PresentationFormat>Widescreen</PresentationFormat>
  <Paragraphs>1094</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Common Themes in Legacy G-P Ls</vt:lpstr>
      <vt:lpstr>Some language characteristics to observe …</vt:lpstr>
      <vt:lpstr>C  -  1972  -  compiled   (#1 of 11)</vt:lpstr>
      <vt:lpstr>C’s behaviors       (ref)</vt:lpstr>
      <vt:lpstr>C++  -  1985  -  compiled (#2 of 11)</vt:lpstr>
      <vt:lpstr>C++’s behaviors       (ref)</vt:lpstr>
      <vt:lpstr>Python  -  1991  -  interpreted (#3 of 11)</vt:lpstr>
      <vt:lpstr>Python’s behaviors      (ref)</vt:lpstr>
      <vt:lpstr>JavaScript  -  1995  -  interpreted (#4 of 11)</vt:lpstr>
      <vt:lpstr>Javascript’s behaviors     (ref)</vt:lpstr>
      <vt:lpstr>PHP  -  1995  -  interpreted</vt:lpstr>
      <vt:lpstr>PHP’s behaviors      (ref)</vt:lpstr>
      <vt:lpstr>Ruby  -  1995  -  Interpreted</vt:lpstr>
      <vt:lpstr>Ruby’s behaviors      (ref)</vt:lpstr>
      <vt:lpstr>Java  -  1995  -  compiled to Java byte-code; run on Java virtual machine</vt:lpstr>
      <vt:lpstr>Java’s behaviors       (ref)</vt:lpstr>
      <vt:lpstr>Kotlin  -  2011  -  compiled to Java byte-code; run on Java virtual machine </vt:lpstr>
      <vt:lpstr>Kotlin’s behaviors      (ref)</vt:lpstr>
      <vt:lpstr>C#  -  2000  -  compiled  (Microsoft Windows platform)</vt:lpstr>
      <vt:lpstr>C#’s behaviors       (ref)</vt:lpstr>
      <vt:lpstr>Go  -  2009  -  compiled</vt:lpstr>
      <vt:lpstr>Go’s behaviors       (ref)</vt:lpstr>
      <vt:lpstr>Rust  -  2010  -  compiled</vt:lpstr>
      <vt:lpstr>Rust’s behaviors       (ref)</vt:lpstr>
      <vt:lpstr>Swift  -  2014  -  compiled</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370</cp:revision>
  <dcterms:created xsi:type="dcterms:W3CDTF">2023-04-06T08:58:34Z</dcterms:created>
  <dcterms:modified xsi:type="dcterms:W3CDTF">2023-07-26T16:43:55Z</dcterms:modified>
</cp:coreProperties>
</file>