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2"/>
  </p:notesMasterIdLst>
  <p:sldIdLst>
    <p:sldId id="326" r:id="rId2"/>
    <p:sldId id="256" r:id="rId3"/>
    <p:sldId id="258" r:id="rId4"/>
    <p:sldId id="259" r:id="rId5"/>
    <p:sldId id="267" r:id="rId6"/>
    <p:sldId id="333" r:id="rId7"/>
    <p:sldId id="335" r:id="rId8"/>
    <p:sldId id="260" r:id="rId9"/>
    <p:sldId id="345" r:id="rId10"/>
    <p:sldId id="344" r:id="rId11"/>
    <p:sldId id="336" r:id="rId12"/>
    <p:sldId id="346" r:id="rId13"/>
    <p:sldId id="337" r:id="rId14"/>
    <p:sldId id="347" r:id="rId15"/>
    <p:sldId id="348" r:id="rId16"/>
    <p:sldId id="338" r:id="rId17"/>
    <p:sldId id="351" r:id="rId18"/>
    <p:sldId id="350" r:id="rId19"/>
    <p:sldId id="339" r:id="rId20"/>
    <p:sldId id="340" r:id="rId21"/>
    <p:sldId id="355" r:id="rId22"/>
    <p:sldId id="341" r:id="rId23"/>
    <p:sldId id="342" r:id="rId24"/>
    <p:sldId id="352" r:id="rId25"/>
    <p:sldId id="353" r:id="rId26"/>
    <p:sldId id="349" r:id="rId27"/>
    <p:sldId id="354" r:id="rId28"/>
    <p:sldId id="356" r:id="rId29"/>
    <p:sldId id="309" r:id="rId30"/>
    <p:sldId id="31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104" d="100"/>
          <a:sy n="104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D80DD-F6DA-44C1-A591-E2B715E2A91E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FDBB9-59D5-4D20-812F-3CFFF2DE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C66-2EF6-4511-B556-01D1A0460130}" type="datetime1">
              <a:rPr lang="en-US" smtClean="0"/>
              <a:t>11/22/2019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F2B-A222-4798-B4BB-63844AFDFC7E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3303-4A9A-483D-9EFB-BB0E73894C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C8E7-FA70-43FE-BD5F-EB40D345E9D6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0DCD-D88F-4C86-BD73-DD76EEF27852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450D-5761-44E4-8DD0-DCE73052696C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DA39-8436-4ADB-9A8F-F4CC684F3B1E}" type="datetime1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3203-B629-4AE2-986D-7622E02A95E3}" type="datetime1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A5A7-CEB1-4574-BEEB-E805B4EB388F}" type="datetime1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B407-30E8-42D5-BDF8-C24A4DA471BD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170-59FE-498A-B307-E417F9D43043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FEB834-2235-478E-A050-1B056F7E231E}" type="datetime1">
              <a:rPr lang="en-US" smtClean="0"/>
              <a:t>11/22/2019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visdj\AppData\Local\Microsoft\Windows\Temporary Internet Files\Content.IE5\VD6IECPW\MP900390548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47244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D.J.’s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Fedora 28 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Python </a:t>
            </a:r>
            <a:r>
              <a:rPr lang="en-US" dirty="0">
                <a:solidFill>
                  <a:srgbClr val="FFC000"/>
                </a:solidFill>
              </a:rPr>
              <a:t>3.6.8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 to Queuing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queue is like a stack: can push data on, and pop data off. </a:t>
            </a:r>
            <a:r>
              <a:rPr lang="en-US" dirty="0" smtClean="0"/>
              <a:t>LIFO </a:t>
            </a:r>
            <a:r>
              <a:rPr lang="en-US" dirty="0" smtClean="0"/>
              <a:t>queue is like stack of plates at cafeteria</a:t>
            </a:r>
          </a:p>
          <a:p>
            <a:r>
              <a:rPr lang="en-US" dirty="0" smtClean="0"/>
              <a:t>Python offers multiple types of queues</a:t>
            </a:r>
          </a:p>
          <a:p>
            <a:pPr lvl="3"/>
            <a:r>
              <a:rPr lang="en-US" dirty="0" smtClean="0"/>
              <a:t>FIFO </a:t>
            </a:r>
            <a:r>
              <a:rPr lang="en-US" dirty="0"/>
              <a:t>Queue  </a:t>
            </a:r>
            <a:r>
              <a:rPr lang="en-US" dirty="0" smtClean="0"/>
              <a:t>   queue.Queue () </a:t>
            </a:r>
          </a:p>
          <a:p>
            <a:pPr lvl="3"/>
            <a:r>
              <a:rPr lang="en-US" dirty="0" smtClean="0"/>
              <a:t>LIFO </a:t>
            </a:r>
            <a:r>
              <a:rPr lang="en-US" dirty="0"/>
              <a:t>Queue   </a:t>
            </a:r>
            <a:r>
              <a:rPr lang="en-US" dirty="0" smtClean="0"/>
              <a:t>  queue.LifoQueue ()</a:t>
            </a:r>
          </a:p>
          <a:p>
            <a:pPr lvl="3"/>
            <a:r>
              <a:rPr lang="en-US" dirty="0" smtClean="0"/>
              <a:t>Priority Queue  queue.PriorityQueue ()</a:t>
            </a:r>
          </a:p>
          <a:p>
            <a:r>
              <a:rPr lang="en-US" dirty="0" smtClean="0"/>
              <a:t>Non-persistent – they last only while the program is running</a:t>
            </a:r>
          </a:p>
          <a:p>
            <a:r>
              <a:rPr lang="en-US" dirty="0" smtClean="0"/>
              <a:t>Fixed number of elements, or infinite (100’s of MBs)</a:t>
            </a:r>
          </a:p>
          <a:p>
            <a:r>
              <a:rPr lang="en-US" dirty="0" smtClean="0"/>
              <a:t>Thread-safe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Queuing – Program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smtClean="0"/>
              <a:t>queue</a:t>
            </a:r>
          </a:p>
          <a:p>
            <a:pPr marL="0" indent="0">
              <a:buNone/>
            </a:pPr>
            <a:r>
              <a:rPr lang="en-US" dirty="0" smtClean="0"/>
              <a:t>&lt;q_name&gt; = queue.LifoQueue()	     #bind var to method</a:t>
            </a:r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/>
              <a:t>= queue.LifoQueue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contents = str (i) + " " + "x" * 20    </a:t>
            </a:r>
            <a:r>
              <a:rPr lang="en-US" dirty="0" smtClean="0"/>
              <a:t>#create data</a:t>
            </a:r>
          </a:p>
          <a:p>
            <a:pPr marL="0" indent="0">
              <a:buNone/>
            </a:pPr>
            <a:r>
              <a:rPr lang="en-US" dirty="0" smtClean="0"/>
              <a:t>q.put(contents)			   #store data in queue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not q.empty():    </a:t>
            </a:r>
            <a:r>
              <a:rPr lang="en-US" dirty="0" smtClean="0"/>
              <a:t> 		   #Test; read block</a:t>
            </a:r>
          </a:p>
          <a:p>
            <a:pPr marL="0" indent="0">
              <a:buNone/>
            </a:pPr>
            <a:r>
              <a:rPr lang="en-US" dirty="0" smtClean="0"/>
              <a:t>q_content </a:t>
            </a:r>
            <a:r>
              <a:rPr lang="en-US" dirty="0"/>
              <a:t>= q.get</a:t>
            </a:r>
            <a:r>
              <a:rPr lang="en-US" dirty="0" smtClean="0"/>
              <a:t>()			   #pop data off queue</a:t>
            </a:r>
          </a:p>
          <a:p>
            <a:pPr marL="0" indent="0">
              <a:buNone/>
            </a:pPr>
            <a:r>
              <a:rPr lang="en-US" dirty="0" smtClean="0"/>
              <a:t>q.full					   #queue full?  T/F</a:t>
            </a:r>
          </a:p>
          <a:p>
            <a:pPr marL="0" indent="0">
              <a:buNone/>
            </a:pPr>
            <a:r>
              <a:rPr lang="en-US" dirty="0" smtClean="0"/>
              <a:t>q.size 					   #get number of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FIFO Queue – Code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#!/usr/bin/python3.6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queue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/>
              <a:t>= queue.Queue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 in range(1, 5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contents = str (i) + " " + "x" * </a:t>
            </a:r>
            <a:r>
              <a:rPr lang="en-US" dirty="0" smtClean="0"/>
              <a:t>20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print ("Writing to queue:  " + contents, end</a:t>
            </a:r>
            <a:r>
              <a:rPr lang="en-US" dirty="0" smtClean="0"/>
              <a:t>="")</a:t>
            </a:r>
          </a:p>
          <a:p>
            <a:pPr marL="0" indent="0">
              <a:buNone/>
            </a:pPr>
            <a:r>
              <a:rPr lang="en-US" dirty="0" smtClean="0"/>
              <a:t>    q.put(contents)</a:t>
            </a:r>
          </a:p>
          <a:p>
            <a:pPr marL="0" indent="0">
              <a:buNone/>
            </a:pPr>
            <a:r>
              <a:rPr lang="en-US" dirty="0" smtClean="0"/>
              <a:t>    print </a:t>
            </a:r>
            <a:r>
              <a:rPr lang="en-US" dirty="0"/>
              <a:t>("   (Done)" + str(i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not </a:t>
            </a:r>
            <a:r>
              <a:rPr lang="en-US" dirty="0" err="1"/>
              <a:t>q.empty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q_content</a:t>
            </a:r>
            <a:r>
              <a:rPr lang="en-US" dirty="0"/>
              <a:t> = </a:t>
            </a:r>
            <a:r>
              <a:rPr lang="en-US" dirty="0" err="1"/>
              <a:t>q.get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print (</a:t>
            </a:r>
            <a:r>
              <a:rPr lang="en-US" dirty="0" err="1"/>
              <a:t>q_content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exit 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 to Threading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threads is similar to running several programs concurrently</a:t>
            </a:r>
          </a:p>
          <a:p>
            <a:r>
              <a:rPr lang="en-US" dirty="0" smtClean="0"/>
              <a:t>Multiple threads share the same data space, variables</a:t>
            </a:r>
          </a:p>
          <a:p>
            <a:r>
              <a:rPr lang="en-US" dirty="0" smtClean="0"/>
              <a:t>Share information more easily than multiple processes</a:t>
            </a:r>
          </a:p>
          <a:p>
            <a:r>
              <a:rPr lang="en-US" dirty="0" smtClean="0"/>
              <a:t>Threads are sometimes called “lightweight processes”</a:t>
            </a:r>
          </a:p>
          <a:p>
            <a:pPr lvl="3"/>
            <a:r>
              <a:rPr lang="en-US" dirty="0" smtClean="0"/>
              <a:t>Do not require much memory overhead</a:t>
            </a:r>
          </a:p>
          <a:p>
            <a:pPr lvl="3"/>
            <a:r>
              <a:rPr lang="en-US" dirty="0" smtClean="0"/>
              <a:t>“Cheaper” than processes – On start-up, processes require  memory space to be copied</a:t>
            </a:r>
          </a:p>
          <a:p>
            <a:r>
              <a:rPr lang="en-US" dirty="0" smtClean="0"/>
              <a:t>Threads can be interrupted (pre-empted)</a:t>
            </a:r>
          </a:p>
          <a:p>
            <a:r>
              <a:rPr lang="en-US" dirty="0" smtClean="0"/>
              <a:t>Threads can be put on hold (sleeping and yielding)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Threading – Program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smtClean="0"/>
              <a:t>threading</a:t>
            </a:r>
          </a:p>
          <a:p>
            <a:pPr marL="0" indent="0">
              <a:buNone/>
            </a:pPr>
            <a:r>
              <a:rPr lang="en-US" sz="2000" dirty="0" err="1"/>
              <a:t>d</a:t>
            </a:r>
            <a:r>
              <a:rPr lang="en-US" sz="2000" dirty="0" err="1" smtClean="0"/>
              <a:t>ef</a:t>
            </a:r>
            <a:r>
              <a:rPr lang="en-US" sz="2000" dirty="0" smtClean="0"/>
              <a:t> </a:t>
            </a:r>
            <a:r>
              <a:rPr lang="en-US" sz="2000" dirty="0" err="1" smtClean="0"/>
              <a:t>thread_routine</a:t>
            </a:r>
            <a:r>
              <a:rPr lang="en-US" sz="2000" dirty="0" smtClean="0"/>
              <a:t> ():</a:t>
            </a:r>
          </a:p>
          <a:p>
            <a:pPr marL="0" indent="0">
              <a:buNone/>
            </a:pPr>
            <a:r>
              <a:rPr lang="en-US" sz="2000" dirty="0" smtClean="0"/>
              <a:t>    do stuff…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thread_obj_name</a:t>
            </a:r>
            <a:r>
              <a:rPr lang="en-US" sz="2000" dirty="0" smtClean="0"/>
              <a:t>&gt; </a:t>
            </a:r>
            <a:r>
              <a:rPr lang="en-US" sz="2000" dirty="0"/>
              <a:t>= </a:t>
            </a:r>
            <a:r>
              <a:rPr lang="en-US" sz="2000" dirty="0" err="1" smtClean="0"/>
              <a:t>threading.Thread</a:t>
            </a:r>
            <a:r>
              <a:rPr lang="en-US" sz="2000" dirty="0" smtClean="0"/>
              <a:t>(target=</a:t>
            </a:r>
            <a:r>
              <a:rPr lang="en-US" sz="2000" dirty="0" err="1" smtClean="0"/>
              <a:t>thread_routine</a:t>
            </a:r>
            <a:r>
              <a:rPr lang="en-US" sz="2000" dirty="0" smtClean="0"/>
              <a:t>)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t1 = </a:t>
            </a:r>
            <a:r>
              <a:rPr lang="en-US" sz="2000" dirty="0" err="1"/>
              <a:t>threading.Thread</a:t>
            </a:r>
            <a:r>
              <a:rPr lang="en-US" sz="2000" dirty="0"/>
              <a:t>(target=</a:t>
            </a:r>
            <a:r>
              <a:rPr lang="en-US" sz="2000" dirty="0" err="1"/>
              <a:t>thread_routine</a:t>
            </a:r>
            <a:r>
              <a:rPr lang="en-US" sz="2000" dirty="0"/>
              <a:t>)  </a:t>
            </a:r>
          </a:p>
          <a:p>
            <a:pPr marL="0" indent="0">
              <a:buNone/>
            </a:pPr>
            <a:r>
              <a:rPr lang="en-US" sz="2000" dirty="0"/>
              <a:t>t1.start()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Let’s Have a Free-for-All…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Anyone, Everyone. Can you tell us what is the </a:t>
            </a:r>
            <a:r>
              <a:rPr lang="en-US" dirty="0" smtClean="0">
                <a:solidFill>
                  <a:srgbClr val="0070C0"/>
                </a:solidFill>
              </a:rPr>
              <a:t>Global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Interpreter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Lock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(GIL) 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Global Interpreter 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 Global Interpreter Lock or GIL, in simple words, is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mutex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(or a lock) that allows only one thread to hold the control of the Python interpreter.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means that only one thread can be in a state of execution at any point in time. The impact of the GIL isn’t visible to developers who execute single-threaded programs, but it can be a performance bottleneck in CPU-bound and multi-threaded code.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the GIL allows only one thread to execute at a time even in a multi-threaded architecture with more than one CPU core, the GIL has gained a reputation as an “infamous” feature of Python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Courtesy: Real Python</a:t>
            </a:r>
          </a:p>
          <a:p>
            <a:pPr marL="0" indent="0">
              <a:buNone/>
            </a:pPr>
            <a:r>
              <a:rPr lang="en-US" dirty="0"/>
              <a:t>https://realpython.com/python-gil/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Values, Fields in a Queue Entry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Queues store single values or Tuples</a:t>
            </a:r>
          </a:p>
          <a:p>
            <a:pPr lvl="2"/>
            <a:r>
              <a:rPr lang="en-US" dirty="0" err="1"/>
              <a:t>mytuple</a:t>
            </a:r>
            <a:r>
              <a:rPr lang="en-US" dirty="0"/>
              <a:t> = (100, 200, 300)</a:t>
            </a:r>
          </a:p>
          <a:p>
            <a:pPr lvl="2"/>
            <a:r>
              <a:rPr lang="en-US" dirty="0"/>
              <a:t>print ( </a:t>
            </a:r>
            <a:r>
              <a:rPr lang="en-US" dirty="0" err="1"/>
              <a:t>mytuple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print ( </a:t>
            </a:r>
            <a:r>
              <a:rPr lang="en-US" dirty="0" err="1"/>
              <a:t>mytuple</a:t>
            </a:r>
            <a:r>
              <a:rPr lang="en-US" dirty="0"/>
              <a:t>[0] )</a:t>
            </a:r>
          </a:p>
          <a:p>
            <a:pPr lvl="2"/>
            <a:r>
              <a:rPr lang="en-US" dirty="0"/>
              <a:t>Tuple elements CANNOT be changed; index starts at zero</a:t>
            </a:r>
          </a:p>
          <a:p>
            <a:pPr lvl="2"/>
            <a:r>
              <a:rPr lang="en-US" dirty="0"/>
              <a:t>NOTICE use </a:t>
            </a:r>
            <a:r>
              <a:rPr lang="en-US" dirty="0" smtClean="0"/>
              <a:t>parenthesis </a:t>
            </a:r>
            <a:r>
              <a:rPr lang="en-US" dirty="0"/>
              <a:t>to define but brackets to ref (lists use brackets for both)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Queues and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RVALUG - Richmond VA Linux Users Group</a:t>
            </a:r>
          </a:p>
          <a:p>
            <a:r>
              <a:rPr lang="en-US" dirty="0" smtClean="0"/>
              <a:t>November 16, 2019</a:t>
            </a:r>
          </a:p>
          <a:p>
            <a:r>
              <a:rPr lang="en-US" dirty="0" smtClean="0"/>
              <a:t>D.J. Davis, A+, MCP, CISSP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Other Info on Queuing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first reference document on queuing indicated the following program line: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Queue</a:t>
            </a:r>
          </a:p>
          <a:p>
            <a:endParaRPr lang="en-US" dirty="0"/>
          </a:p>
          <a:p>
            <a:r>
              <a:rPr lang="en-US" dirty="0" smtClean="0"/>
              <a:t>In actuality, it is: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queue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Oh what difference ONE letter makes!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Need for a 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threading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Print_lock</a:t>
            </a:r>
            <a:r>
              <a:rPr lang="en-US" dirty="0" smtClean="0"/>
              <a:t> = </a:t>
            </a:r>
            <a:r>
              <a:rPr lang="en-US" dirty="0" err="1" smtClean="0"/>
              <a:t>threading.Lock</a:t>
            </a:r>
            <a:r>
              <a:rPr lang="en-US" dirty="0" smtClean="0"/>
              <a:t> ()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threadTest</a:t>
            </a:r>
            <a:r>
              <a:rPr lang="en-US" dirty="0" smtClean="0"/>
              <a:t> ()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with </a:t>
            </a:r>
            <a:r>
              <a:rPr lang="en-US" dirty="0" err="1" smtClean="0"/>
              <a:t>print_lock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print (</a:t>
            </a:r>
            <a:r>
              <a:rPr lang="en-US" dirty="0" err="1" smtClean="0"/>
              <a:t>some_value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 When routine exits, lock is released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threadTest</a:t>
            </a:r>
            <a:r>
              <a:rPr lang="en-US" dirty="0" smtClean="0"/>
              <a:t>(</a:t>
            </a:r>
            <a:r>
              <a:rPr lang="en-US" dirty="0" err="1" smtClean="0"/>
              <a:t>q.get</a:t>
            </a:r>
            <a:r>
              <a:rPr lang="en-US" dirty="0" smtClean="0"/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Other Info on Threading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Notice that the import for the threading module is a lower-case “t”, and the name has “</a:t>
            </a:r>
            <a:r>
              <a:rPr lang="en-US" dirty="0" err="1" smtClean="0"/>
              <a:t>ing</a:t>
            </a:r>
            <a:r>
              <a:rPr lang="en-US" dirty="0" smtClean="0"/>
              <a:t>”</a:t>
            </a:r>
          </a:p>
          <a:p>
            <a:pPr marL="640080" lvl="2" indent="0">
              <a:buNone/>
            </a:pPr>
            <a:r>
              <a:rPr lang="en-US" dirty="0"/>
              <a:t>i</a:t>
            </a:r>
            <a:r>
              <a:rPr lang="en-US" dirty="0" smtClean="0"/>
              <a:t>mport threading</a:t>
            </a:r>
          </a:p>
          <a:p>
            <a:pPr marL="0" indent="0">
              <a:buNone/>
            </a:pPr>
            <a:r>
              <a:rPr lang="en-US" dirty="0" smtClean="0"/>
              <a:t>Beware of the older thread module that has sometimes been renamed as __thread (two leading underscores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thread module is the underlying module for threading. In most cases the newer threading module is a better, more feature-rich choice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 You </a:t>
            </a:r>
            <a:r>
              <a:rPr lang="en-US" sz="3600" dirty="0" err="1" smtClean="0"/>
              <a:t>Wanna</a:t>
            </a:r>
            <a:r>
              <a:rPr lang="en-US" sz="3600" dirty="0" smtClean="0"/>
              <a:t> Get Rid of the Python Global Interpreter Lock?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Do??!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Then, what operational changes does Python need to make for programs to run correctly?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 to Multiprocessing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PROCESSES are similar to running several programs concurrently</a:t>
            </a:r>
          </a:p>
          <a:p>
            <a:r>
              <a:rPr lang="en-US" dirty="0" smtClean="0"/>
              <a:t>Multiple processes DO NOT share the same data space, variables</a:t>
            </a:r>
          </a:p>
          <a:p>
            <a:r>
              <a:rPr lang="en-US" dirty="0" smtClean="0"/>
              <a:t>Each process gets its own Python interpreter and its own GIL</a:t>
            </a:r>
          </a:p>
          <a:p>
            <a:r>
              <a:rPr lang="en-US" dirty="0" smtClean="0"/>
              <a:t>Data corruption and deadlocks are not an issue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Multiprocessing – Code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968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#!/</a:t>
            </a:r>
            <a:r>
              <a:rPr lang="en-US" sz="1600" dirty="0" err="1" smtClean="0"/>
              <a:t>usr</a:t>
            </a:r>
            <a:r>
              <a:rPr lang="en-US" sz="1600" dirty="0" smtClean="0"/>
              <a:t>/bin/python3.6</a:t>
            </a:r>
          </a:p>
          <a:p>
            <a:pPr marL="0" indent="0">
              <a:buNone/>
            </a:pPr>
            <a:r>
              <a:rPr lang="en-US" sz="1600" dirty="0" smtClean="0"/>
              <a:t>import multiprocessing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</a:t>
            </a:r>
            <a:r>
              <a:rPr lang="en-US" sz="1600" dirty="0" err="1" smtClean="0"/>
              <a:t>ef</a:t>
            </a:r>
            <a:r>
              <a:rPr lang="en-US" sz="1600" dirty="0" smtClean="0"/>
              <a:t> spawn (</a:t>
            </a:r>
            <a:r>
              <a:rPr lang="en-US" sz="1600" dirty="0" err="1" smtClean="0"/>
              <a:t>num</a:t>
            </a:r>
            <a:r>
              <a:rPr lang="en-US" sz="1600" dirty="0" smtClean="0"/>
              <a:t>) 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print (</a:t>
            </a:r>
            <a:r>
              <a:rPr lang="en-US" sz="1600" dirty="0" err="1" smtClean="0"/>
              <a:t>num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</a:t>
            </a:r>
            <a:r>
              <a:rPr lang="en-US" sz="1600" dirty="0" smtClean="0"/>
              <a:t>f __name__ == ‘__main__’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 (25) 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 = </a:t>
            </a:r>
            <a:r>
              <a:rPr lang="en-US" sz="1600" dirty="0" err="1" smtClean="0"/>
              <a:t>multiprocessing.Process</a:t>
            </a:r>
            <a:r>
              <a:rPr lang="en-US" sz="1600" dirty="0" smtClean="0"/>
              <a:t> (target=spawn, (</a:t>
            </a:r>
            <a:r>
              <a:rPr lang="en-US" sz="1600" dirty="0" err="1" smtClean="0"/>
              <a:t>args</a:t>
            </a:r>
            <a:r>
              <a:rPr lang="en-US" sz="1600" dirty="0" smtClean="0"/>
              <a:t>=(</a:t>
            </a:r>
            <a:r>
              <a:rPr lang="en-US" sz="1600" dirty="0" err="1" smtClean="0"/>
              <a:t>i</a:t>
            </a:r>
            <a:r>
              <a:rPr lang="en-US" sz="1600" dirty="0" smtClean="0"/>
              <a:t>))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p.start</a:t>
            </a:r>
            <a:r>
              <a:rPr lang="en-US" sz="1600" dirty="0" smtClean="0"/>
              <a:t> ()</a:t>
            </a:r>
          </a:p>
          <a:p>
            <a:pPr marL="0" indent="0">
              <a:buNone/>
            </a:pPr>
            <a:endParaRPr lang="en-US" sz="1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Multithreading vs Multiprocessing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 compute-bound processing does not make it any more efficient (multithreading all runs on 1 core)</a:t>
            </a:r>
          </a:p>
          <a:p>
            <a:r>
              <a:rPr lang="en-US" dirty="0" smtClean="0"/>
              <a:t>Multithreading is beneficial with I/O bound operations such as a TCP/UDP IP server</a:t>
            </a:r>
          </a:p>
          <a:p>
            <a:r>
              <a:rPr lang="en-US" dirty="0" smtClean="0"/>
              <a:t>Multiprocessing benefits compute-bound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Presentation and Program Files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https://github.com/ipv3/python-queue-thread-demo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 &amp;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Yay!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Please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</a:t>
            </a:r>
            <a:r>
              <a:rPr lang="en-US" sz="2800" dirty="0"/>
              <a:t>Cell Phones, Other Devices to </a:t>
            </a:r>
            <a:r>
              <a:rPr lang="en-US" sz="2800" dirty="0">
                <a:solidFill>
                  <a:srgbClr val="00B050"/>
                </a:solidFill>
              </a:rPr>
              <a:t>Silent Operation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Phone Calls, Step Outside the </a:t>
            </a:r>
            <a:r>
              <a:rPr lang="en-US" sz="2800" dirty="0" smtClean="0"/>
              <a:t>Meeting </a:t>
            </a:r>
            <a:r>
              <a:rPr lang="en-US" sz="2800" dirty="0"/>
              <a:t>Area</a:t>
            </a:r>
          </a:p>
          <a:p>
            <a:r>
              <a:rPr lang="en-US" sz="2800" dirty="0" smtClean="0">
                <a:solidFill>
                  <a:srgbClr val="FF99FF"/>
                </a:solidFill>
              </a:rPr>
              <a:t>Be </a:t>
            </a:r>
            <a:r>
              <a:rPr lang="en-US" sz="2800" dirty="0">
                <a:solidFill>
                  <a:srgbClr val="FF99FF"/>
                </a:solidFill>
              </a:rPr>
              <a:t>Respectful of Everyone Associated With This Session</a:t>
            </a:r>
          </a:p>
          <a:p>
            <a:r>
              <a:rPr lang="en-US" sz="2800" dirty="0" smtClean="0"/>
              <a:t>Keep </a:t>
            </a:r>
            <a:r>
              <a:rPr lang="en-US" sz="2800" dirty="0"/>
              <a:t>Distractions, </a:t>
            </a:r>
            <a:r>
              <a:rPr lang="en-US" sz="2800" dirty="0" smtClean="0"/>
              <a:t>Interruptions </a:t>
            </a:r>
            <a:r>
              <a:rPr lang="en-US" sz="2800" dirty="0"/>
              <a:t>to a </a:t>
            </a:r>
            <a:r>
              <a:rPr lang="en-US" sz="2800" dirty="0" smtClean="0"/>
              <a:t>Minimum</a:t>
            </a:r>
          </a:p>
          <a:p>
            <a:r>
              <a:rPr lang="en-US" sz="2800" dirty="0" smtClean="0"/>
              <a:t>This is an Interactive Session. Feel free to </a:t>
            </a:r>
            <a:r>
              <a:rPr lang="en-US" sz="2800" dirty="0" smtClean="0">
                <a:solidFill>
                  <a:srgbClr val="C00000"/>
                </a:solidFill>
              </a:rPr>
              <a:t>ENGAGE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00B050"/>
                </a:solidFill>
              </a:rPr>
              <a:t>About the author: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D.J. Davis</a:t>
            </a:r>
            <a:r>
              <a:rPr lang="en-US" dirty="0" smtClean="0">
                <a:solidFill>
                  <a:srgbClr val="002060"/>
                </a:solidFill>
              </a:rPr>
              <a:t> is a Technologist with the Federal Government. Previously, he worked as a Sustaining Team Lead / Team Manager with the Richmond Engineering R&amp;D center of </a:t>
            </a:r>
            <a:r>
              <a:rPr lang="en-US" dirty="0" err="1" smtClean="0">
                <a:solidFill>
                  <a:srgbClr val="C00000"/>
                </a:solidFill>
              </a:rPr>
              <a:t>Acision</a:t>
            </a:r>
            <a:r>
              <a:rPr lang="en-US" dirty="0" smtClean="0">
                <a:solidFill>
                  <a:srgbClr val="C00000"/>
                </a:solidFill>
              </a:rPr>
              <a:t> LLC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career college instructor, an integration contractor for the Navy, a WAN Design engineer with WorldCom, and multiple positions at the City of Richmond (network engineer, systems engineer, senior programmer/analyst).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D.J. is a Richmond native who attended Virginia Commonwealth University where he majored in Information Systems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 the School of Business.  He returned to VCU to earn an M.S. in Business with a concentration in IT Management (VCU FTEMS).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Contact:</a:t>
            </a:r>
            <a:r>
              <a:rPr lang="en-US" dirty="0" smtClean="0">
                <a:solidFill>
                  <a:srgbClr val="00B050"/>
                </a:solidFill>
              </a:rPr>
              <a:t>  compugram_ltd@yahoo.com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davisdj\AppData\Local\Microsoft\Windows\Temporary Internet Files\Content.IE5\3G47S375\MP90042275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2362200" cy="23622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We’re Gonna Talk About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Python </a:t>
            </a:r>
            <a:r>
              <a:rPr lang="en-US" sz="2800" dirty="0" smtClean="0">
                <a:solidFill>
                  <a:srgbClr val="0070C0"/>
                </a:solidFill>
              </a:rPr>
              <a:t>Queues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/>
              <a:t>Python </a:t>
            </a:r>
            <a:r>
              <a:rPr lang="en-US" sz="2800" dirty="0" smtClean="0">
                <a:solidFill>
                  <a:srgbClr val="C00000"/>
                </a:solidFill>
              </a:rPr>
              <a:t>Threads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smtClean="0"/>
              <a:t>A bit about Python </a:t>
            </a:r>
            <a:r>
              <a:rPr lang="en-US" sz="2800" dirty="0" smtClean="0">
                <a:solidFill>
                  <a:srgbClr val="00B050"/>
                </a:solidFill>
              </a:rPr>
              <a:t>Versions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smtClean="0"/>
              <a:t>Perhaps a bit of Intro in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Coding</a:t>
            </a:r>
            <a:r>
              <a:rPr lang="en-US" sz="2800" dirty="0" smtClean="0"/>
              <a:t> in Python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This Came About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Want a Python program to have multiple modules that talk to each other</a:t>
            </a:r>
          </a:p>
          <a:p>
            <a:r>
              <a:rPr lang="en-US" sz="2800" dirty="0" smtClean="0"/>
              <a:t>Want to implement </a:t>
            </a:r>
            <a:r>
              <a:rPr lang="en-US" sz="2800" dirty="0" smtClean="0">
                <a:solidFill>
                  <a:srgbClr val="C00000"/>
                </a:solidFill>
              </a:rPr>
              <a:t>without </a:t>
            </a:r>
            <a:r>
              <a:rPr lang="en-US" sz="2800" dirty="0" smtClean="0"/>
              <a:t>using a separate application</a:t>
            </a:r>
          </a:p>
          <a:p>
            <a:r>
              <a:rPr lang="en-US" sz="2800" dirty="0" smtClean="0"/>
              <a:t>An example is a simulation of a </a:t>
            </a:r>
            <a:r>
              <a:rPr lang="en-US" sz="2800" dirty="0" smtClean="0">
                <a:solidFill>
                  <a:srgbClr val="00B050"/>
                </a:solidFill>
              </a:rPr>
              <a:t>hybrid/electric</a:t>
            </a:r>
            <a:r>
              <a:rPr lang="en-US" sz="2800" dirty="0" smtClean="0"/>
              <a:t> car</a:t>
            </a:r>
          </a:p>
          <a:p>
            <a:pPr lvl="1"/>
            <a:r>
              <a:rPr lang="en-US" dirty="0" smtClean="0"/>
              <a:t>Engine Control Module</a:t>
            </a:r>
          </a:p>
          <a:p>
            <a:pPr lvl="1"/>
            <a:r>
              <a:rPr lang="en-US" dirty="0" smtClean="0"/>
              <a:t>Transmission Control Module</a:t>
            </a:r>
          </a:p>
          <a:p>
            <a:pPr lvl="1"/>
            <a:r>
              <a:rPr lang="en-US" dirty="0" smtClean="0"/>
              <a:t>Infotainment System – Displays, Alarm</a:t>
            </a:r>
          </a:p>
          <a:p>
            <a:pPr lvl="1"/>
            <a:r>
              <a:rPr lang="en-US" dirty="0" smtClean="0"/>
              <a:t>Sensors – Pedals, Steering, Wheel Sensors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Inter-process Communication Methods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513038"/>
              </p:ext>
            </p:extLst>
          </p:nvPr>
        </p:nvGraphicFramePr>
        <p:xfrm>
          <a:off x="457200" y="1935163"/>
          <a:ext cx="8229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File / File 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External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write/read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Pipes (Linux)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Signals (Linux)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77079"/>
            <a:ext cx="7477539" cy="3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codecalamity.com/interprocess-communications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Python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3.5 - </a:t>
            </a:r>
            <a:r>
              <a:rPr lang="en-US" dirty="0">
                <a:solidFill>
                  <a:srgbClr val="FFC000"/>
                </a:solidFill>
              </a:rPr>
              <a:t>Security </a:t>
            </a:r>
            <a:r>
              <a:rPr lang="en-US" dirty="0" smtClean="0">
                <a:solidFill>
                  <a:srgbClr val="FFC000"/>
                </a:solidFill>
              </a:rPr>
              <a:t>fixes</a:t>
            </a:r>
          </a:p>
          <a:p>
            <a:r>
              <a:rPr lang="en-US" dirty="0" smtClean="0"/>
              <a:t>3.6 </a:t>
            </a:r>
            <a:r>
              <a:rPr lang="en-US" dirty="0"/>
              <a:t>- </a:t>
            </a:r>
            <a:r>
              <a:rPr lang="en-US" dirty="0">
                <a:solidFill>
                  <a:srgbClr val="FFC000"/>
                </a:solidFill>
              </a:rPr>
              <a:t>Security </a:t>
            </a:r>
            <a:r>
              <a:rPr lang="en-US" dirty="0" smtClean="0">
                <a:solidFill>
                  <a:srgbClr val="FFC000"/>
                </a:solidFill>
              </a:rPr>
              <a:t>fixes</a:t>
            </a:r>
          </a:p>
          <a:p>
            <a:r>
              <a:rPr lang="en-US" dirty="0" smtClean="0"/>
              <a:t>3.7 – </a:t>
            </a:r>
            <a:r>
              <a:rPr lang="en-US" dirty="0" smtClean="0">
                <a:solidFill>
                  <a:srgbClr val="00B050"/>
                </a:solidFill>
              </a:rPr>
              <a:t>Stable</a:t>
            </a:r>
          </a:p>
          <a:p>
            <a:r>
              <a:rPr lang="en-US" dirty="0" smtClean="0"/>
              <a:t>3.8 – </a:t>
            </a:r>
            <a:r>
              <a:rPr lang="en-US" dirty="0" smtClean="0">
                <a:solidFill>
                  <a:srgbClr val="00B050"/>
                </a:solidFill>
              </a:rPr>
              <a:t>Stable</a:t>
            </a:r>
          </a:p>
          <a:p>
            <a:r>
              <a:rPr lang="en-US" dirty="0" smtClean="0"/>
              <a:t>3.9 -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development</a:t>
            </a:r>
          </a:p>
          <a:p>
            <a:endParaRPr lang="en-US" dirty="0" smtClean="0"/>
          </a:p>
          <a:p>
            <a:r>
              <a:rPr lang="en-US" dirty="0" smtClean="0"/>
              <a:t>2.7  - </a:t>
            </a:r>
            <a:r>
              <a:rPr lang="en-US" dirty="0" smtClean="0">
                <a:solidFill>
                  <a:srgbClr val="00B050"/>
                </a:solidFill>
              </a:rPr>
              <a:t>Stable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Reminder: Python 2.x is Reaching End-of-Life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2.7 EOL is 2020</a:t>
            </a:r>
          </a:p>
          <a:p>
            <a:endParaRPr lang="en-US" dirty="0"/>
          </a:p>
          <a:p>
            <a:r>
              <a:rPr lang="en-US" dirty="0" smtClean="0"/>
              <a:t>Pop Quiz: When is Python 2.x / 2.7 EOL in 2020?</a:t>
            </a:r>
          </a:p>
          <a:p>
            <a:pPr lvl="1"/>
            <a:r>
              <a:rPr lang="en-US" dirty="0" smtClean="0"/>
              <a:t>January 1</a:t>
            </a:r>
          </a:p>
          <a:p>
            <a:pPr lvl="1"/>
            <a:r>
              <a:rPr lang="en-US" dirty="0" smtClean="0"/>
              <a:t>April</a:t>
            </a:r>
          </a:p>
          <a:p>
            <a:pPr lvl="1"/>
            <a:r>
              <a:rPr lang="en-US" dirty="0" smtClean="0"/>
              <a:t>August</a:t>
            </a:r>
          </a:p>
          <a:p>
            <a:pPr lvl="1"/>
            <a:r>
              <a:rPr lang="en-US" dirty="0" smtClean="0"/>
              <a:t>December 31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Reminder: Python 2.x is Reaching End-of-Life 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2.7 maintainer Benjamin Peterson provided release schedule update in early September 2019:</a:t>
            </a:r>
          </a:p>
          <a:p>
            <a:endParaRPr lang="en-US" dirty="0"/>
          </a:p>
          <a:p>
            <a:r>
              <a:rPr lang="en-US" dirty="0" smtClean="0"/>
              <a:t>Official EOL date is January 1, 2020</a:t>
            </a:r>
          </a:p>
          <a:p>
            <a:pPr lvl="1"/>
            <a:r>
              <a:rPr lang="en-US" dirty="0" smtClean="0"/>
              <a:t>Python 2.7.17 was scheduled for final release on October 19, 2019</a:t>
            </a:r>
          </a:p>
          <a:p>
            <a:r>
              <a:rPr lang="en-US" dirty="0" smtClean="0"/>
              <a:t>Last Release is April 2020</a:t>
            </a:r>
          </a:p>
          <a:p>
            <a:pPr lvl="1"/>
            <a:r>
              <a:rPr lang="en-US" dirty="0" smtClean="0"/>
              <a:t>Python 2.7.18 will coincide with PyCon 2020 in April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1754</TotalTime>
  <Words>1484</Words>
  <Application>Microsoft Office PowerPoint</Application>
  <PresentationFormat>On-screen Show (4:3)</PresentationFormat>
  <Paragraphs>244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Constantia</vt:lpstr>
      <vt:lpstr>Wingdings 2</vt:lpstr>
      <vt:lpstr>Flow</vt:lpstr>
      <vt:lpstr>PowerPoint Presentation</vt:lpstr>
      <vt:lpstr>Python Queues and Threads</vt:lpstr>
      <vt:lpstr>Please</vt:lpstr>
      <vt:lpstr>What We’re Gonna Talk About</vt:lpstr>
      <vt:lpstr>How This Came About</vt:lpstr>
      <vt:lpstr>Inter-process Communication Methods</vt:lpstr>
      <vt:lpstr>Current Python Releases</vt:lpstr>
      <vt:lpstr>Reminder: Python 2.x is Reaching End-of-Life</vt:lpstr>
      <vt:lpstr>Reminder: Python 2.x is Reaching End-of-Life  (2)</vt:lpstr>
      <vt:lpstr>D.J.’s System</vt:lpstr>
      <vt:lpstr>Intro to Queuing</vt:lpstr>
      <vt:lpstr>Queuing – Program Elements</vt:lpstr>
      <vt:lpstr>FIFO Queue – Code Example</vt:lpstr>
      <vt:lpstr>Intro to Threading</vt:lpstr>
      <vt:lpstr>Threading – Program Elements</vt:lpstr>
      <vt:lpstr>Let’s Have a Free-for-All…</vt:lpstr>
      <vt:lpstr>Global Interpreter Lock</vt:lpstr>
      <vt:lpstr>Multiple Values, Fields in a Queue Entry</vt:lpstr>
      <vt:lpstr> Examples</vt:lpstr>
      <vt:lpstr>Other Info on Queuing</vt:lpstr>
      <vt:lpstr>The Need for a Lock</vt:lpstr>
      <vt:lpstr>Other Info on Threading</vt:lpstr>
      <vt:lpstr>Do You Wanna Get Rid of the Python Global Interpreter Lock?</vt:lpstr>
      <vt:lpstr>You Do??! </vt:lpstr>
      <vt:lpstr>Intro to Multiprocessing</vt:lpstr>
      <vt:lpstr>Multiprocessing – Code Example</vt:lpstr>
      <vt:lpstr>Multithreading vs Multiprocessing</vt:lpstr>
      <vt:lpstr>PowerPoint Presentation</vt:lpstr>
      <vt:lpstr>Q &amp; A  Yay!</vt:lpstr>
      <vt:lpstr>PowerPoint Presentation</vt:lpstr>
    </vt:vector>
  </TitlesOfParts>
  <Company>Acision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DJ Davis</dc:creator>
  <cp:lastModifiedBy>Darryl J. Davis</cp:lastModifiedBy>
  <cp:revision>164</cp:revision>
  <dcterms:created xsi:type="dcterms:W3CDTF">2014-02-03T04:29:16Z</dcterms:created>
  <dcterms:modified xsi:type="dcterms:W3CDTF">2019-11-22T18:44:41Z</dcterms:modified>
</cp:coreProperties>
</file>