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5" r:id="rId2"/>
  </p:sldIdLst>
  <p:sldSz cx="25199975" cy="16200438"/>
  <p:notesSz cx="6797675" cy="9926638"/>
  <p:defaultTextStyle>
    <a:defPPr>
      <a:defRPr lang="ko-KR"/>
    </a:defPPr>
    <a:lvl1pPr marL="0" algn="l" defTabSz="1986955" rtl="0" eaLnBrk="1" latinLnBrk="1" hangingPunct="1">
      <a:defRPr sz="3912" kern="1200">
        <a:solidFill>
          <a:schemeClr val="tx1"/>
        </a:solidFill>
        <a:latin typeface="+mn-lt"/>
        <a:ea typeface="+mn-ea"/>
        <a:cs typeface="+mn-cs"/>
      </a:defRPr>
    </a:lvl1pPr>
    <a:lvl2pPr marL="993476" algn="l" defTabSz="1986955" rtl="0" eaLnBrk="1" latinLnBrk="1" hangingPunct="1">
      <a:defRPr sz="3912" kern="1200">
        <a:solidFill>
          <a:schemeClr val="tx1"/>
        </a:solidFill>
        <a:latin typeface="+mn-lt"/>
        <a:ea typeface="+mn-ea"/>
        <a:cs typeface="+mn-cs"/>
      </a:defRPr>
    </a:lvl2pPr>
    <a:lvl3pPr marL="1986955" algn="l" defTabSz="1986955" rtl="0" eaLnBrk="1" latinLnBrk="1" hangingPunct="1">
      <a:defRPr sz="3912" kern="1200">
        <a:solidFill>
          <a:schemeClr val="tx1"/>
        </a:solidFill>
        <a:latin typeface="+mn-lt"/>
        <a:ea typeface="+mn-ea"/>
        <a:cs typeface="+mn-cs"/>
      </a:defRPr>
    </a:lvl3pPr>
    <a:lvl4pPr marL="2980431" algn="l" defTabSz="1986955" rtl="0" eaLnBrk="1" latinLnBrk="1" hangingPunct="1">
      <a:defRPr sz="3912" kern="1200">
        <a:solidFill>
          <a:schemeClr val="tx1"/>
        </a:solidFill>
        <a:latin typeface="+mn-lt"/>
        <a:ea typeface="+mn-ea"/>
        <a:cs typeface="+mn-cs"/>
      </a:defRPr>
    </a:lvl4pPr>
    <a:lvl5pPr marL="3973909" algn="l" defTabSz="1986955" rtl="0" eaLnBrk="1" latinLnBrk="1" hangingPunct="1">
      <a:defRPr sz="3912" kern="1200">
        <a:solidFill>
          <a:schemeClr val="tx1"/>
        </a:solidFill>
        <a:latin typeface="+mn-lt"/>
        <a:ea typeface="+mn-ea"/>
        <a:cs typeface="+mn-cs"/>
      </a:defRPr>
    </a:lvl5pPr>
    <a:lvl6pPr marL="4967385" algn="l" defTabSz="1986955" rtl="0" eaLnBrk="1" latinLnBrk="1" hangingPunct="1">
      <a:defRPr sz="3912" kern="1200">
        <a:solidFill>
          <a:schemeClr val="tx1"/>
        </a:solidFill>
        <a:latin typeface="+mn-lt"/>
        <a:ea typeface="+mn-ea"/>
        <a:cs typeface="+mn-cs"/>
      </a:defRPr>
    </a:lvl6pPr>
    <a:lvl7pPr marL="5960862" algn="l" defTabSz="1986955" rtl="0" eaLnBrk="1" latinLnBrk="1" hangingPunct="1">
      <a:defRPr sz="3912" kern="1200">
        <a:solidFill>
          <a:schemeClr val="tx1"/>
        </a:solidFill>
        <a:latin typeface="+mn-lt"/>
        <a:ea typeface="+mn-ea"/>
        <a:cs typeface="+mn-cs"/>
      </a:defRPr>
    </a:lvl7pPr>
    <a:lvl8pPr marL="6954340" algn="l" defTabSz="1986955" rtl="0" eaLnBrk="1" latinLnBrk="1" hangingPunct="1">
      <a:defRPr sz="3912" kern="1200">
        <a:solidFill>
          <a:schemeClr val="tx1"/>
        </a:solidFill>
        <a:latin typeface="+mn-lt"/>
        <a:ea typeface="+mn-ea"/>
        <a:cs typeface="+mn-cs"/>
      </a:defRPr>
    </a:lvl8pPr>
    <a:lvl9pPr marL="7947816" algn="l" defTabSz="1986955" rtl="0" eaLnBrk="1" latinLnBrk="1" hangingPunct="1">
      <a:defRPr sz="3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103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Lingga" initials="PL" lastIdx="1" clrIdx="0">
    <p:extLst>
      <p:ext uri="{19B8F6BF-5375-455C-9EA6-DF929625EA0E}">
        <p15:presenceInfo xmlns:p15="http://schemas.microsoft.com/office/powerpoint/2012/main" xmlns="" userId="3b8228ac19503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30" d="100"/>
          <a:sy n="30" d="100"/>
        </p:scale>
        <p:origin x="-900" y="-48"/>
      </p:cViewPr>
      <p:guideLst>
        <p:guide orient="horz" pos="5103"/>
        <p:guide pos="79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86FE0-9B1F-4FBC-9F14-2D417B053016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0" y="1241425"/>
            <a:ext cx="52101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75D0D-CCDE-4245-B893-F1BCE57C1F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167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86955" rtl="0" eaLnBrk="1" latinLnBrk="1" hangingPunct="1">
      <a:defRPr sz="2608" kern="1200">
        <a:solidFill>
          <a:schemeClr val="tx1"/>
        </a:solidFill>
        <a:latin typeface="+mn-lt"/>
        <a:ea typeface="+mn-ea"/>
        <a:cs typeface="+mn-cs"/>
      </a:defRPr>
    </a:lvl1pPr>
    <a:lvl2pPr marL="993476" algn="l" defTabSz="1986955" rtl="0" eaLnBrk="1" latinLnBrk="1" hangingPunct="1">
      <a:defRPr sz="2608" kern="1200">
        <a:solidFill>
          <a:schemeClr val="tx1"/>
        </a:solidFill>
        <a:latin typeface="+mn-lt"/>
        <a:ea typeface="+mn-ea"/>
        <a:cs typeface="+mn-cs"/>
      </a:defRPr>
    </a:lvl2pPr>
    <a:lvl3pPr marL="1986955" algn="l" defTabSz="1986955" rtl="0" eaLnBrk="1" latinLnBrk="1" hangingPunct="1">
      <a:defRPr sz="2608" kern="1200">
        <a:solidFill>
          <a:schemeClr val="tx1"/>
        </a:solidFill>
        <a:latin typeface="+mn-lt"/>
        <a:ea typeface="+mn-ea"/>
        <a:cs typeface="+mn-cs"/>
      </a:defRPr>
    </a:lvl3pPr>
    <a:lvl4pPr marL="2980431" algn="l" defTabSz="1986955" rtl="0" eaLnBrk="1" latinLnBrk="1" hangingPunct="1">
      <a:defRPr sz="2608" kern="1200">
        <a:solidFill>
          <a:schemeClr val="tx1"/>
        </a:solidFill>
        <a:latin typeface="+mn-lt"/>
        <a:ea typeface="+mn-ea"/>
        <a:cs typeface="+mn-cs"/>
      </a:defRPr>
    </a:lvl4pPr>
    <a:lvl5pPr marL="3973909" algn="l" defTabSz="1986955" rtl="0" eaLnBrk="1" latinLnBrk="1" hangingPunct="1">
      <a:defRPr sz="2608" kern="1200">
        <a:solidFill>
          <a:schemeClr val="tx1"/>
        </a:solidFill>
        <a:latin typeface="+mn-lt"/>
        <a:ea typeface="+mn-ea"/>
        <a:cs typeface="+mn-cs"/>
      </a:defRPr>
    </a:lvl5pPr>
    <a:lvl6pPr marL="4967385" algn="l" defTabSz="1986955" rtl="0" eaLnBrk="1" latinLnBrk="1" hangingPunct="1">
      <a:defRPr sz="2608" kern="1200">
        <a:solidFill>
          <a:schemeClr val="tx1"/>
        </a:solidFill>
        <a:latin typeface="+mn-lt"/>
        <a:ea typeface="+mn-ea"/>
        <a:cs typeface="+mn-cs"/>
      </a:defRPr>
    </a:lvl6pPr>
    <a:lvl7pPr marL="5960862" algn="l" defTabSz="1986955" rtl="0" eaLnBrk="1" latinLnBrk="1" hangingPunct="1">
      <a:defRPr sz="2608" kern="1200">
        <a:solidFill>
          <a:schemeClr val="tx1"/>
        </a:solidFill>
        <a:latin typeface="+mn-lt"/>
        <a:ea typeface="+mn-ea"/>
        <a:cs typeface="+mn-cs"/>
      </a:defRPr>
    </a:lvl7pPr>
    <a:lvl8pPr marL="6954340" algn="l" defTabSz="1986955" rtl="0" eaLnBrk="1" latinLnBrk="1" hangingPunct="1">
      <a:defRPr sz="2608" kern="1200">
        <a:solidFill>
          <a:schemeClr val="tx1"/>
        </a:solidFill>
        <a:latin typeface="+mn-lt"/>
        <a:ea typeface="+mn-ea"/>
        <a:cs typeface="+mn-cs"/>
      </a:defRPr>
    </a:lvl8pPr>
    <a:lvl9pPr marL="7947816" algn="l" defTabSz="1986955" rtl="0" eaLnBrk="1" latinLnBrk="1" hangingPunct="1">
      <a:defRPr sz="2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19713" y="2422525"/>
            <a:ext cx="18818225" cy="12098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9E758-D101-45DD-8905-13C2EB8B71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75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2651323"/>
            <a:ext cx="21419979" cy="5640152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8508981"/>
            <a:ext cx="18899981" cy="39113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159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207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862524"/>
            <a:ext cx="5433745" cy="137291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862524"/>
            <a:ext cx="15986234" cy="137291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566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990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038864"/>
            <a:ext cx="21734978" cy="6738931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0841548"/>
            <a:ext cx="21734978" cy="3543845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844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4312617"/>
            <a:ext cx="10709989" cy="102790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4312617"/>
            <a:ext cx="10709989" cy="102790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722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862527"/>
            <a:ext cx="21734978" cy="31313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3971359"/>
            <a:ext cx="10660769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5917660"/>
            <a:ext cx="10660769" cy="8703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3971359"/>
            <a:ext cx="10713272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5917660"/>
            <a:ext cx="10713272" cy="8703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847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473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715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080029"/>
            <a:ext cx="8127648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332567"/>
            <a:ext cx="12757487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4860131"/>
            <a:ext cx="8127648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670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080029"/>
            <a:ext cx="8127648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332567"/>
            <a:ext cx="12757487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4860131"/>
            <a:ext cx="8127648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059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862527"/>
            <a:ext cx="21734978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312617"/>
            <a:ext cx="21734978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5015410"/>
            <a:ext cx="566999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F377-C984-482F-B2E3-E8543E6025FE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5015410"/>
            <a:ext cx="8504992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5015410"/>
            <a:ext cx="566999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F9A7-6210-4037-A209-7688CB5991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53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60087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ipwave-hackathon-ietf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IETF 108 On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248" y="1492744"/>
            <a:ext cx="6909960" cy="3742898"/>
          </a:xfrm>
          <a:prstGeom prst="rect">
            <a:avLst/>
          </a:prstGeom>
          <a:noFill/>
        </p:spPr>
      </p:pic>
      <p:sp>
        <p:nvSpPr>
          <p:cNvPr id="89" name="TextBox 88"/>
          <p:cNvSpPr txBox="1"/>
          <p:nvPr/>
        </p:nvSpPr>
        <p:spPr>
          <a:xfrm>
            <a:off x="1708890" y="331791"/>
            <a:ext cx="20608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0000FF"/>
                </a:solidFill>
              </a:rPr>
              <a:t>IP Wireless Access in Vehicular Environments (IPWAVE) Basic Protocols</a:t>
            </a:r>
            <a:endParaRPr lang="en-US" altLang="ko-KR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000" b="1" dirty="0" smtClean="0"/>
              <a:t>Champion</a:t>
            </a:r>
            <a:r>
              <a:rPr lang="en-US" sz="4000" b="1" dirty="0"/>
              <a:t>: Jaehoon Paul Jeong (SKKU)</a:t>
            </a:r>
            <a:endParaRPr lang="en-US" altLang="ko-KR" sz="4000" b="1" dirty="0"/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01177" y="14795836"/>
            <a:ext cx="3831649" cy="114255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42604" y="228600"/>
            <a:ext cx="24914768" cy="1579249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6618" y="1692166"/>
            <a:ext cx="68360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IETF-108 </a:t>
            </a:r>
            <a:r>
              <a:rPr lang="en-US" sz="3200" b="1" dirty="0" err="1" smtClean="0">
                <a:solidFill>
                  <a:schemeClr val="bg1"/>
                </a:solidFill>
              </a:rPr>
              <a:t>Hackathon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rgbClr val="FFFF00"/>
                </a:solidFill>
              </a:rPr>
              <a:t>Context-Aware Navigator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</a:rPr>
              <a:t>Protocol (CNP) over IPWAVE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4400" y="5383924"/>
            <a:ext cx="58332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Professor: 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 Jaehoon Paul Jeong (SKKU)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 </a:t>
            </a:r>
            <a:r>
              <a:rPr lang="en-US" sz="2800" b="1" dirty="0" err="1"/>
              <a:t>Younghan</a:t>
            </a:r>
            <a:r>
              <a:rPr lang="en-US" sz="2800" b="1" dirty="0"/>
              <a:t> Kim (SSU)</a:t>
            </a:r>
          </a:p>
          <a:p>
            <a:pPr>
              <a:buFont typeface="Arial" pitchFamily="34" charset="0"/>
              <a:buChar char="•"/>
            </a:pPr>
            <a:endParaRPr lang="en-US" sz="3200" b="1" dirty="0"/>
          </a:p>
          <a:p>
            <a:r>
              <a:rPr lang="en-US" sz="3600" b="1" dirty="0"/>
              <a:t>Students: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 Bien Aime </a:t>
            </a:r>
            <a:r>
              <a:rPr lang="en-US" sz="2800" b="1" dirty="0" err="1"/>
              <a:t>Mugabarigira</a:t>
            </a:r>
            <a:r>
              <a:rPr lang="en-US" sz="2800" b="1" dirty="0"/>
              <a:t> (SKKU)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 </a:t>
            </a:r>
            <a:r>
              <a:rPr lang="en-US" sz="2800" b="1" dirty="0" err="1"/>
              <a:t>Yiwen</a:t>
            </a:r>
            <a:r>
              <a:rPr lang="en-US" sz="2800" b="1" dirty="0"/>
              <a:t> Chris </a:t>
            </a:r>
            <a:r>
              <a:rPr lang="en-US" sz="2800" b="1" dirty="0" err="1"/>
              <a:t>Shen</a:t>
            </a:r>
            <a:r>
              <a:rPr lang="en-US" sz="2800" b="1" dirty="0"/>
              <a:t> (SKKU)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 </a:t>
            </a:r>
            <a:r>
              <a:rPr lang="en-US" sz="2800" b="1" dirty="0" err="1"/>
              <a:t>Ahn</a:t>
            </a:r>
            <a:r>
              <a:rPr lang="en-US" sz="2800" b="1" dirty="0"/>
              <a:t> </a:t>
            </a:r>
            <a:r>
              <a:rPr lang="en-US" sz="2800" b="1" dirty="0" err="1" smtClean="0"/>
              <a:t>Yoseop</a:t>
            </a:r>
            <a:r>
              <a:rPr lang="en-US" sz="2800" b="1" dirty="0" smtClean="0"/>
              <a:t> </a:t>
            </a:r>
            <a:r>
              <a:rPr lang="en-US" sz="2800" b="1" dirty="0"/>
              <a:t>(SKKU)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 </a:t>
            </a:r>
            <a:r>
              <a:rPr lang="en-US" sz="2800" b="1" dirty="0" err="1"/>
              <a:t>Kyoungjae</a:t>
            </a:r>
            <a:r>
              <a:rPr lang="en-US" sz="2800" b="1" dirty="0"/>
              <a:t> Sun (SSU)</a:t>
            </a:r>
          </a:p>
          <a:p>
            <a:endParaRPr lang="en-US" sz="3200" dirty="0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841" y="10861183"/>
            <a:ext cx="7557766" cy="50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20"/>
          <p:cNvSpPr/>
          <p:nvPr/>
        </p:nvSpPr>
        <p:spPr>
          <a:xfrm>
            <a:off x="655618" y="10026869"/>
            <a:ext cx="6561611" cy="108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0000FF"/>
                </a:solidFill>
              </a:rPr>
              <a:t>Vehicular Network Architecture</a:t>
            </a:r>
            <a:endParaRPr lang="en-US" altLang="ko-KR" sz="36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33987" y="1829290"/>
            <a:ext cx="9101436" cy="1329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Objectives: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Demonstrate IPWAVE Basic Protocols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Discover technology gaps for IPWAVE</a:t>
            </a:r>
          </a:p>
          <a:p>
            <a:pPr marL="166688" lvl="1"/>
            <a:endParaRPr lang="en-US" sz="2800" dirty="0"/>
          </a:p>
          <a:p>
            <a:r>
              <a:rPr lang="en-US" sz="3600" b="1" dirty="0"/>
              <a:t>Where to get source code: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Git-hub open source:</a:t>
            </a:r>
          </a:p>
          <a:p>
            <a:pPr marL="355600" lvl="1" indent="179388"/>
            <a:r>
              <a:rPr lang="en-US" sz="3000" dirty="0">
                <a:hlinkClick r:id="rId6"/>
              </a:rPr>
              <a:t>https://github.com/ipwave-hackathon-ietf</a:t>
            </a:r>
            <a:endParaRPr lang="en-US" sz="3000" dirty="0"/>
          </a:p>
          <a:p>
            <a:pPr marL="166688" lvl="1" indent="179388"/>
            <a:endParaRPr lang="en-US" sz="2800" dirty="0"/>
          </a:p>
          <a:p>
            <a:r>
              <a:rPr lang="en-US" altLang="ko-KR" sz="3600" b="1" dirty="0"/>
              <a:t>How to set up an environment: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OS: Ubuntu 16.04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 err="1"/>
              <a:t>OMNeT</a:t>
            </a:r>
            <a:r>
              <a:rPr lang="en-US" sz="3000" dirty="0"/>
              <a:t>++: 5.4.1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SUMO: 0.32.0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Veins: 4.7.1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INET Framework: 4.0.0</a:t>
            </a:r>
          </a:p>
          <a:p>
            <a:pPr marL="166688" lvl="1"/>
            <a:endParaRPr lang="en-US" sz="2800" dirty="0"/>
          </a:p>
          <a:p>
            <a:r>
              <a:rPr lang="en-US" sz="3600" b="1" dirty="0"/>
              <a:t>Implementation Contents</a:t>
            </a:r>
            <a:r>
              <a:rPr lang="en-US" sz="3600" dirty="0"/>
              <a:t>: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Proof of Concept (POC) of </a:t>
            </a:r>
            <a:r>
              <a:rPr lang="en-US" sz="3000" dirty="0" smtClean="0"/>
              <a:t>IPv6-Based Context-Aware </a:t>
            </a:r>
            <a:r>
              <a:rPr lang="en-US" sz="3000" dirty="0"/>
              <a:t>Navigator Protocol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IPv6 mobility information sharing for </a:t>
            </a:r>
            <a:r>
              <a:rPr lang="en-US" sz="3000" dirty="0" smtClean="0"/>
              <a:t>safe driving in        roadways</a:t>
            </a:r>
            <a:endParaRPr lang="en-US" sz="3000" dirty="0"/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Coordinated path planning for obstacle </a:t>
            </a:r>
            <a:r>
              <a:rPr lang="en-US" sz="3000" dirty="0" smtClean="0"/>
              <a:t>and </a:t>
            </a:r>
            <a:r>
              <a:rPr lang="en-US" sz="3000" dirty="0"/>
              <a:t>collision </a:t>
            </a:r>
            <a:r>
              <a:rPr lang="en-US" sz="3000" dirty="0" smtClean="0"/>
              <a:t> avoidance </a:t>
            </a:r>
            <a:r>
              <a:rPr lang="en-US" sz="3000" dirty="0"/>
              <a:t>in roadways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Efficient driving information </a:t>
            </a:r>
            <a:r>
              <a:rPr lang="en-US" sz="3000" dirty="0" smtClean="0"/>
              <a:t>exchange in </a:t>
            </a:r>
            <a:r>
              <a:rPr lang="en-US" sz="3000" dirty="0"/>
              <a:t>IP-based </a:t>
            </a:r>
            <a:r>
              <a:rPr lang="en-US" sz="3000" dirty="0" smtClean="0"/>
              <a:t>      vehicular </a:t>
            </a:r>
            <a:r>
              <a:rPr lang="en-US" sz="3000" dirty="0"/>
              <a:t>networks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Network-based coordinated </a:t>
            </a:r>
            <a:r>
              <a:rPr lang="en-US" sz="3000" dirty="0" smtClean="0"/>
              <a:t>driving environment         sensing </a:t>
            </a:r>
            <a:r>
              <a:rPr lang="en-US" sz="3000" dirty="0"/>
              <a:t>and perception</a:t>
            </a:r>
          </a:p>
          <a:p>
            <a:pPr marL="355600" lvl="1" indent="179388">
              <a:buFont typeface="Arial" pitchFamily="34" charset="0"/>
              <a:buChar char="•"/>
            </a:pPr>
            <a:r>
              <a:rPr lang="en-US" sz="3000" dirty="0"/>
              <a:t>Vehicular Simulations of IPWAVE </a:t>
            </a:r>
            <a:r>
              <a:rPr lang="en-US" sz="3000" dirty="0" smtClean="0"/>
              <a:t>with </a:t>
            </a:r>
            <a:r>
              <a:rPr lang="en-US" sz="3000" dirty="0" err="1" smtClean="0"/>
              <a:t>OMNeT</a:t>
            </a:r>
            <a:r>
              <a:rPr lang="en-US" sz="3000" dirty="0" smtClean="0"/>
              <a:t>++,        SUMO</a:t>
            </a:r>
            <a:r>
              <a:rPr lang="en-US" sz="3000" dirty="0"/>
              <a:t>, and VEINS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86809" y="2693973"/>
            <a:ext cx="7530814" cy="324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직사각형 20"/>
          <p:cNvSpPr/>
          <p:nvPr/>
        </p:nvSpPr>
        <p:spPr>
          <a:xfrm>
            <a:off x="8090337" y="1916071"/>
            <a:ext cx="6964605" cy="842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Context-Aware Navigator Protocol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35912" y="6970323"/>
            <a:ext cx="7629531" cy="366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20"/>
          <p:cNvSpPr/>
          <p:nvPr/>
        </p:nvSpPr>
        <p:spPr>
          <a:xfrm>
            <a:off x="9151884" y="6118521"/>
            <a:ext cx="5226268" cy="961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0000FF"/>
                </a:solidFill>
              </a:rPr>
              <a:t>WAVE Protocol Stack</a:t>
            </a:r>
            <a:endParaRPr lang="en-US" altLang="ko-KR" sz="3600" dirty="0">
              <a:solidFill>
                <a:srgbClr val="0000FF"/>
              </a:solidFill>
            </a:endParaRPr>
          </a:p>
        </p:txBody>
      </p:sp>
      <p:pic>
        <p:nvPicPr>
          <p:cNvPr id="38" name="图片 4">
            <a:extLst>
              <a:ext uri="{FF2B5EF4-FFF2-40B4-BE49-F238E27FC236}">
                <a16:creationId xmlns="" xmlns:a16="http://schemas.microsoft.com/office/drawing/2014/main" id="{5B201A79-763A-4AF1-94BB-6180617C31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9440440" y="11432476"/>
            <a:ext cx="4569474" cy="4421121"/>
          </a:xfrm>
          <a:prstGeom prst="rect">
            <a:avLst/>
          </a:prstGeom>
        </p:spPr>
      </p:pic>
      <p:sp>
        <p:nvSpPr>
          <p:cNvPr id="39" name="직사각형 20"/>
          <p:cNvSpPr/>
          <p:nvPr/>
        </p:nvSpPr>
        <p:spPr>
          <a:xfrm>
            <a:off x="8702565" y="10390845"/>
            <a:ext cx="5927835" cy="1058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Vehicle Structure in </a:t>
            </a:r>
            <a:r>
              <a:rPr lang="en-US" altLang="ko-KR" sz="3600" b="1" dirty="0" err="1">
                <a:solidFill>
                  <a:schemeClr val="tx1"/>
                </a:solidFill>
              </a:rPr>
              <a:t>OMNeT</a:t>
            </a:r>
            <a:r>
              <a:rPr lang="en-US" altLang="ko-KR" sz="3600" b="1" dirty="0">
                <a:solidFill>
                  <a:schemeClr val="tx1"/>
                </a:solidFill>
              </a:rPr>
              <a:t>++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773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8922</TotalTime>
  <Words>194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97 Hackathon in SKKU</dc:title>
  <dc:creator>현대영</dc:creator>
  <cp:lastModifiedBy>Bien Aime</cp:lastModifiedBy>
  <cp:revision>189</cp:revision>
  <cp:lastPrinted>2016-10-31T14:19:17Z</cp:lastPrinted>
  <dcterms:created xsi:type="dcterms:W3CDTF">2016-10-31T10:37:25Z</dcterms:created>
  <dcterms:modified xsi:type="dcterms:W3CDTF">2020-07-17T08:44:10Z</dcterms:modified>
</cp:coreProperties>
</file>