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7" r:id="rId6"/>
    <p:sldId id="265" r:id="rId7"/>
    <p:sldId id="268" r:id="rId8"/>
    <p:sldId id="264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>
            <a:normAutofit/>
          </a:bodyPr>
          <a:lstStyle/>
          <a:p>
            <a:r>
              <a:rPr lang="en-US" altLang="en-US" dirty="0"/>
              <a:t>CYDF315 -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1: NFA to DFA</a:t>
            </a:r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goal of labs 1 and 2 is to implement the subset construction algorithm (NFA to DFA).</a:t>
            </a:r>
          </a:p>
          <a:p>
            <a:r>
              <a:rPr lang="en-US" altLang="ko-KR" dirty="0"/>
              <a:t>The goal of lab1 is to implement e-closure and move functions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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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the template file (lab1.py) and the input file (input.txt) from Blackboard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Description of Closure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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set of NFA states that can be reached from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only by  transitions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NFA states that can be reached from the states 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by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transitions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set of NFA states that can be reached from the states 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by input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4F07A-8686-434C-B95D-B58FEF32EB00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36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 i="1"/>
              <a:t>-closure</a:t>
            </a:r>
            <a:r>
              <a:rPr lang="en-US" altLang="en-US"/>
              <a:t> and </a:t>
            </a:r>
            <a:r>
              <a:rPr lang="en-US" altLang="en-US" i="1"/>
              <a:t>move</a:t>
            </a:r>
            <a:r>
              <a:rPr lang="en-US" altLang="en-US"/>
              <a:t> Examples</a:t>
            </a:r>
            <a:endParaRPr lang="en-US" altLang="en-US" i="1"/>
          </a:p>
        </p:txBody>
      </p:sp>
      <p:sp>
        <p:nvSpPr>
          <p:cNvPr id="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7E4FD-F706-4E41-994B-C8ED0ED4EFDA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2743200" y="20574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18288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2133600" y="2209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Oval 7"/>
          <p:cNvSpPr>
            <a:spLocks noChangeArrowheads="1"/>
          </p:cNvSpPr>
          <p:nvPr/>
        </p:nvSpPr>
        <p:spPr bwMode="auto">
          <a:xfrm>
            <a:off x="4572000" y="29718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2209800" y="280511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1828800" y="29575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21336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>
            <a:off x="12192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27432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36576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45071" name="Text Box 14"/>
          <p:cNvSpPr txBox="1">
            <a:spLocks noChangeArrowheads="1"/>
          </p:cNvSpPr>
          <p:nvPr/>
        </p:nvSpPr>
        <p:spPr bwMode="auto">
          <a:xfrm>
            <a:off x="31242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72" name="Line 15"/>
          <p:cNvSpPr>
            <a:spLocks noChangeShapeType="1"/>
          </p:cNvSpPr>
          <p:nvPr/>
        </p:nvSpPr>
        <p:spPr bwMode="auto">
          <a:xfrm>
            <a:off x="3048000" y="3124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40386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74" name="Line 17"/>
          <p:cNvSpPr>
            <a:spLocks noChangeShapeType="1"/>
          </p:cNvSpPr>
          <p:nvPr/>
        </p:nvSpPr>
        <p:spPr bwMode="auto">
          <a:xfrm>
            <a:off x="3962400" y="3124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Oval 18"/>
          <p:cNvSpPr>
            <a:spLocks noChangeArrowheads="1"/>
          </p:cNvSpPr>
          <p:nvPr/>
        </p:nvSpPr>
        <p:spPr bwMode="auto">
          <a:xfrm>
            <a:off x="2743200" y="3886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45076" name="Text Box 19"/>
          <p:cNvSpPr txBox="1">
            <a:spLocks noChangeArrowheads="1"/>
          </p:cNvSpPr>
          <p:nvPr/>
        </p:nvSpPr>
        <p:spPr bwMode="auto">
          <a:xfrm>
            <a:off x="2209800" y="39766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77" name="Oval 20"/>
          <p:cNvSpPr>
            <a:spLocks noChangeArrowheads="1"/>
          </p:cNvSpPr>
          <p:nvPr/>
        </p:nvSpPr>
        <p:spPr bwMode="auto">
          <a:xfrm>
            <a:off x="18288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45078" name="Line 21"/>
          <p:cNvSpPr>
            <a:spLocks noChangeShapeType="1"/>
          </p:cNvSpPr>
          <p:nvPr/>
        </p:nvSpPr>
        <p:spPr bwMode="auto">
          <a:xfrm>
            <a:off x="21336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Line 22"/>
          <p:cNvSpPr>
            <a:spLocks noChangeShapeType="1"/>
          </p:cNvSpPr>
          <p:nvPr/>
        </p:nvSpPr>
        <p:spPr bwMode="auto">
          <a:xfrm flipV="1">
            <a:off x="1143000" y="2286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Freeform 23"/>
          <p:cNvSpPr>
            <a:spLocks/>
          </p:cNvSpPr>
          <p:nvPr/>
        </p:nvSpPr>
        <p:spPr bwMode="auto">
          <a:xfrm>
            <a:off x="1958975" y="3495675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Freeform 24"/>
          <p:cNvSpPr>
            <a:spLocks/>
          </p:cNvSpPr>
          <p:nvPr/>
        </p:nvSpPr>
        <p:spPr bwMode="auto">
          <a:xfrm>
            <a:off x="2895600" y="35052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25"/>
          <p:cNvSpPr txBox="1">
            <a:spLocks noChangeArrowheads="1"/>
          </p:cNvSpPr>
          <p:nvPr/>
        </p:nvSpPr>
        <p:spPr bwMode="auto">
          <a:xfrm>
            <a:off x="2133600" y="3200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83" name="Text Box 26"/>
          <p:cNvSpPr txBox="1">
            <a:spLocks noChangeArrowheads="1"/>
          </p:cNvSpPr>
          <p:nvPr/>
        </p:nvSpPr>
        <p:spPr bwMode="auto">
          <a:xfrm>
            <a:off x="3048000" y="32146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84" name="Oval 27"/>
          <p:cNvSpPr>
            <a:spLocks noChangeArrowheads="1"/>
          </p:cNvSpPr>
          <p:nvPr/>
        </p:nvSpPr>
        <p:spPr bwMode="auto">
          <a:xfrm>
            <a:off x="9144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45085" name="Line 28"/>
          <p:cNvSpPr>
            <a:spLocks noChangeShapeType="1"/>
          </p:cNvSpPr>
          <p:nvPr/>
        </p:nvSpPr>
        <p:spPr bwMode="auto">
          <a:xfrm>
            <a:off x="1143000" y="3276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Line 29"/>
          <p:cNvSpPr>
            <a:spLocks noChangeShapeType="1"/>
          </p:cNvSpPr>
          <p:nvPr/>
        </p:nvSpPr>
        <p:spPr bwMode="auto">
          <a:xfrm>
            <a:off x="3048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Text Box 30"/>
          <p:cNvSpPr txBox="1">
            <a:spLocks noChangeArrowheads="1"/>
          </p:cNvSpPr>
          <p:nvPr/>
        </p:nvSpPr>
        <p:spPr bwMode="auto">
          <a:xfrm>
            <a:off x="228600" y="2743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5088" name="Rectangle 31"/>
          <p:cNvSpPr>
            <a:spLocks noChangeArrowheads="1"/>
          </p:cNvSpPr>
          <p:nvPr/>
        </p:nvSpPr>
        <p:spPr bwMode="auto">
          <a:xfrm>
            <a:off x="1219200" y="34290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5089" name="Rectangle 32"/>
          <p:cNvSpPr>
            <a:spLocks noChangeArrowheads="1"/>
          </p:cNvSpPr>
          <p:nvPr/>
        </p:nvSpPr>
        <p:spPr bwMode="auto">
          <a:xfrm>
            <a:off x="1295400" y="27432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5090" name="Rectangle 33"/>
          <p:cNvSpPr>
            <a:spLocks noChangeArrowheads="1"/>
          </p:cNvSpPr>
          <p:nvPr/>
        </p:nvSpPr>
        <p:spPr bwMode="auto">
          <a:xfrm>
            <a:off x="1184275" y="23002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5091" name="Rectangle 37"/>
          <p:cNvSpPr>
            <a:spLocks noChangeArrowheads="1"/>
          </p:cNvSpPr>
          <p:nvPr/>
        </p:nvSpPr>
        <p:spPr bwMode="auto">
          <a:xfrm>
            <a:off x="5410200" y="1600200"/>
            <a:ext cx="364648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({0}) = {0,1,3,7}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({0,1,3,7},</a:t>
            </a: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/>
              <a:t>) = {2,4,7}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({2,4,7}) = {2,4,7}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({2,4,7},</a:t>
            </a: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/>
              <a:t>) = {7}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({7}) = {7}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({7},</a:t>
            </a:r>
            <a:r>
              <a:rPr lang="en-US" altLang="en-US" sz="2400" b="1">
                <a:latin typeface="Courier New" panose="02070309020205020404" pitchFamily="49" charset="0"/>
              </a:rPr>
              <a:t>b</a:t>
            </a:r>
            <a:r>
              <a:rPr lang="en-US" altLang="en-US" sz="2400"/>
              <a:t>) = {8}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({8}) = {8}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({8},</a:t>
            </a: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/>
              <a:t>) = </a:t>
            </a:r>
            <a:r>
              <a:rPr lang="en-US" altLang="en-US" sz="2400">
                <a:sym typeface="Symbol" panose="05050102010706020507" pitchFamily="18" charset="2"/>
              </a:rPr>
              <a:t></a:t>
            </a:r>
            <a:endParaRPr lang="en-US" altLang="en-US" sz="2400"/>
          </a:p>
        </p:txBody>
      </p:sp>
      <p:graphicFrame>
        <p:nvGraphicFramePr>
          <p:cNvPr id="63526" name="Group 38"/>
          <p:cNvGraphicFramePr>
            <a:graphicFrameLocks noGrp="1"/>
          </p:cNvGraphicFramePr>
          <p:nvPr/>
        </p:nvGraphicFramePr>
        <p:xfrm>
          <a:off x="1981200" y="5029200"/>
          <a:ext cx="304800" cy="1584424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3048000" y="5029200"/>
          <a:ext cx="304800" cy="11890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548" name="Group 60"/>
          <p:cNvGraphicFramePr>
            <a:graphicFrameLocks noGrp="1"/>
          </p:cNvGraphicFramePr>
          <p:nvPr/>
        </p:nvGraphicFramePr>
        <p:xfrm>
          <a:off x="4114800" y="5029200"/>
          <a:ext cx="304800" cy="39687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54" name="Group 66"/>
          <p:cNvGraphicFramePr>
            <a:graphicFrameLocks noGrp="1"/>
          </p:cNvGraphicFramePr>
          <p:nvPr/>
        </p:nvGraphicFramePr>
        <p:xfrm>
          <a:off x="5181600" y="5029200"/>
          <a:ext cx="304800" cy="39687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26" name="Text Box 72"/>
          <p:cNvSpPr txBox="1">
            <a:spLocks noChangeArrowheads="1"/>
          </p:cNvSpPr>
          <p:nvPr/>
        </p:nvSpPr>
        <p:spPr bwMode="auto">
          <a:xfrm>
            <a:off x="2438400" y="4724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127" name="Line 73"/>
          <p:cNvSpPr>
            <a:spLocks noChangeShapeType="1"/>
          </p:cNvSpPr>
          <p:nvPr/>
        </p:nvSpPr>
        <p:spPr bwMode="auto">
          <a:xfrm>
            <a:off x="23622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8" name="Text Box 74"/>
          <p:cNvSpPr txBox="1">
            <a:spLocks noChangeArrowheads="1"/>
          </p:cNvSpPr>
          <p:nvPr/>
        </p:nvSpPr>
        <p:spPr bwMode="auto">
          <a:xfrm>
            <a:off x="4572000" y="4724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129" name="Line 75"/>
          <p:cNvSpPr>
            <a:spLocks noChangeShapeType="1"/>
          </p:cNvSpPr>
          <p:nvPr/>
        </p:nvSpPr>
        <p:spPr bwMode="auto">
          <a:xfrm>
            <a:off x="44958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0" name="Text Box 76"/>
          <p:cNvSpPr txBox="1">
            <a:spLocks noChangeArrowheads="1"/>
          </p:cNvSpPr>
          <p:nvPr/>
        </p:nvSpPr>
        <p:spPr bwMode="auto">
          <a:xfrm>
            <a:off x="3505200" y="4724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131" name="Line 77"/>
          <p:cNvSpPr>
            <a:spLocks noChangeShapeType="1"/>
          </p:cNvSpPr>
          <p:nvPr/>
        </p:nvSpPr>
        <p:spPr bwMode="auto">
          <a:xfrm>
            <a:off x="34290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2" name="Text Box 78"/>
          <p:cNvSpPr txBox="1">
            <a:spLocks noChangeArrowheads="1"/>
          </p:cNvSpPr>
          <p:nvPr/>
        </p:nvSpPr>
        <p:spPr bwMode="auto">
          <a:xfrm>
            <a:off x="5638800" y="4724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133" name="Line 79"/>
          <p:cNvSpPr>
            <a:spLocks noChangeShapeType="1"/>
          </p:cNvSpPr>
          <p:nvPr/>
        </p:nvSpPr>
        <p:spPr bwMode="auto">
          <a:xfrm>
            <a:off x="55626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4" name="Text Box 80"/>
          <p:cNvSpPr txBox="1">
            <a:spLocks noChangeArrowheads="1"/>
          </p:cNvSpPr>
          <p:nvPr/>
        </p:nvSpPr>
        <p:spPr bwMode="auto">
          <a:xfrm>
            <a:off x="6172200" y="4800600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none</a:t>
            </a:r>
          </a:p>
        </p:txBody>
      </p:sp>
      <p:sp>
        <p:nvSpPr>
          <p:cNvPr id="45135" name="Text Box 82"/>
          <p:cNvSpPr txBox="1">
            <a:spLocks noChangeArrowheads="1"/>
          </p:cNvSpPr>
          <p:nvPr/>
        </p:nvSpPr>
        <p:spPr bwMode="auto">
          <a:xfrm>
            <a:off x="3352800" y="6248400"/>
            <a:ext cx="362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Also used to simulate NFAs</a:t>
            </a:r>
          </a:p>
        </p:txBody>
      </p:sp>
      <p:sp>
        <p:nvSpPr>
          <p:cNvPr id="45136" name="Rectangle 83"/>
          <p:cNvSpPr>
            <a:spLocks noChangeArrowheads="1"/>
          </p:cNvSpPr>
          <p:nvPr/>
        </p:nvSpPr>
        <p:spPr bwMode="auto">
          <a:xfrm>
            <a:off x="1828800" y="4724400"/>
            <a:ext cx="5181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3945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</a:t>
            </a:r>
          </a:p>
          <a:p>
            <a:pPr lvl="1"/>
            <a:r>
              <a:rPr lang="en-US" dirty="0"/>
              <a:t>Represents an edge in the graph by (from, to, input)</a:t>
            </a:r>
          </a:p>
          <a:p>
            <a:r>
              <a:rPr lang="en-US" dirty="0"/>
              <a:t>Graph</a:t>
            </a:r>
          </a:p>
          <a:p>
            <a:pPr lvl="1"/>
            <a:r>
              <a:rPr lang="en-US" dirty="0"/>
              <a:t>Represents the graph by a collection of edges</a:t>
            </a:r>
          </a:p>
          <a:p>
            <a:pPr lvl="2"/>
            <a:r>
              <a:rPr lang="en-US" dirty="0"/>
              <a:t>Edges are stored in a list</a:t>
            </a:r>
          </a:p>
          <a:p>
            <a:pPr lvl="1"/>
            <a:r>
              <a:rPr lang="en-US" dirty="0"/>
              <a:t>Read an input file</a:t>
            </a:r>
          </a:p>
          <a:p>
            <a:pPr lvl="2"/>
            <a:r>
              <a:rPr lang="en-US" dirty="0"/>
              <a:t>Each line of the input file represents an edge</a:t>
            </a:r>
          </a:p>
          <a:p>
            <a:pPr lvl="2"/>
            <a:r>
              <a:rPr lang="en-US" dirty="0"/>
              <a:t>The format of one line is “</a:t>
            </a:r>
            <a:r>
              <a:rPr lang="en-US" dirty="0" err="1"/>
              <a:t>from,to,input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The input is optional. If it is not present, it means an empty string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3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Input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764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26050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812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99125" y="26812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5908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8077200" y="283368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2339975" y="1690688"/>
            <a:ext cx="2619375" cy="1166812"/>
          </a:xfrm>
          <a:custGeom>
            <a:avLst/>
            <a:gdLst>
              <a:gd name="T0" fmla="*/ 2147483646 w 1650"/>
              <a:gd name="T1" fmla="*/ 2147483646 h 869"/>
              <a:gd name="T2" fmla="*/ 2147483646 w 1650"/>
              <a:gd name="T3" fmla="*/ 2147483646 h 869"/>
              <a:gd name="T4" fmla="*/ 2147483646 w 1650"/>
              <a:gd name="T5" fmla="*/ 2147483646 h 869"/>
              <a:gd name="T6" fmla="*/ 2147483646 w 1650"/>
              <a:gd name="T7" fmla="*/ 2147483646 h 869"/>
              <a:gd name="T8" fmla="*/ 2147483646 w 1650"/>
              <a:gd name="T9" fmla="*/ 2147483646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3048000" y="19954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613525" y="26812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29000" y="34432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429000" y="18430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1905000" y="3114675"/>
            <a:ext cx="3500438" cy="1166813"/>
          </a:xfrm>
          <a:custGeom>
            <a:avLst/>
            <a:gdLst>
              <a:gd name="T0" fmla="*/ 0 w 2205"/>
              <a:gd name="T1" fmla="*/ 0 h 828"/>
              <a:gd name="T2" fmla="*/ 2147483646 w 2205"/>
              <a:gd name="T3" fmla="*/ 2147483646 h 828"/>
              <a:gd name="T4" fmla="*/ 2147483646 w 2205"/>
              <a:gd name="T5" fmla="*/ 2147483646 h 828"/>
              <a:gd name="T6" fmla="*/ 2147483646 w 2205"/>
              <a:gd name="T7" fmla="*/ 2147483646 h 828"/>
              <a:gd name="T8" fmla="*/ 2147483646 w 2205"/>
              <a:gd name="T9" fmla="*/ 2147483646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543800" y="26812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3962400" y="19954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048000" y="3595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962400" y="3595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4196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3340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2484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71628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10668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2819400" y="2300288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3352800" y="21478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4191000" y="3138488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4191000" y="2300288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2819400" y="3062288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3352800" y="3748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47244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56388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65532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74676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2098675" y="25288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2860675" y="24526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2895600" y="29860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4232275" y="32908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4232275" y="21478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4800600" y="25288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3429000" y="12334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429000" y="39004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28148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EB1F-E525-4E3B-8CD8-732E711D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9D8F7-6CFA-4AB6-8E4F-EC21DE96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the following three functions of the Graph class </a:t>
            </a:r>
            <a:r>
              <a:rPr lang="en-US" altLang="ko-KR"/>
              <a:t>(marked with #TODO)</a:t>
            </a:r>
            <a:endParaRPr lang="en-US" altLang="ko-KR" dirty="0"/>
          </a:p>
          <a:p>
            <a:endParaRPr lang="en-US" altLang="ko-KR" dirty="0"/>
          </a:p>
          <a:p>
            <a:pPr marL="600075" lvl="2" indent="0">
              <a:buNone/>
            </a:pP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getEClosureS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(self, s_)</a:t>
            </a:r>
          </a:p>
          <a:p>
            <a:pPr marL="600075" lvl="2" indent="0">
              <a:buNone/>
            </a:pP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getEClosureT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(self, t_)</a:t>
            </a:r>
          </a:p>
          <a:p>
            <a:pPr marL="600075" lvl="2" indent="0">
              <a:buNone/>
            </a:pP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getMove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(self, t_, a_)</a:t>
            </a:r>
            <a:endParaRPr lang="ko-K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9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Results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599532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2" indent="0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main.py input.txt</a:t>
            </a:r>
          </a:p>
          <a:p>
            <a:pPr marL="600075" lvl="2" indent="0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{0, 1, 2, 4, 7}</a:t>
            </a:r>
          </a:p>
          <a:p>
            <a:pPr marL="600075" lvl="2" indent="0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{8, 3}</a:t>
            </a:r>
          </a:p>
          <a:p>
            <a:pPr marL="600075" lvl="2" indent="0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4, 6, 7, 8}</a:t>
            </a:r>
          </a:p>
          <a:p>
            <a:pPr marL="600075" lvl="2" indent="0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{5}</a:t>
            </a:r>
          </a:p>
          <a:p>
            <a:pPr marL="600075" lvl="2" indent="0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{1, 2, 4, 5, 6, 7}</a:t>
            </a:r>
            <a:endParaRPr lang="ko-K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3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811</TotalTime>
  <Words>521</Words>
  <Application>Microsoft Office PowerPoint</Application>
  <PresentationFormat>화면 슬라이드 쇼(4:3)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Courier New</vt:lpstr>
      <vt:lpstr>Symbol</vt:lpstr>
      <vt:lpstr>Times</vt:lpstr>
      <vt:lpstr>Times New Roman</vt:lpstr>
      <vt:lpstr>Office 테마</vt:lpstr>
      <vt:lpstr>CYDF315 - Compiler</vt:lpstr>
      <vt:lpstr>Objective</vt:lpstr>
      <vt:lpstr>Getting Started</vt:lpstr>
      <vt:lpstr>Description of Closure</vt:lpstr>
      <vt:lpstr>-closure and move Examples</vt:lpstr>
      <vt:lpstr>Given Classes</vt:lpstr>
      <vt:lpstr>Test Input</vt:lpstr>
      <vt:lpstr>Lab Assignment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47</cp:revision>
  <dcterms:created xsi:type="dcterms:W3CDTF">2019-02-16T08:44:08Z</dcterms:created>
  <dcterms:modified xsi:type="dcterms:W3CDTF">2022-09-13T07:04:37Z</dcterms:modified>
</cp:coreProperties>
</file>