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9" r:id="rId5"/>
    <p:sldId id="270" r:id="rId6"/>
    <p:sldId id="271" r:id="rId7"/>
    <p:sldId id="264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>
            <a:normAutofit/>
          </a:bodyPr>
          <a:lstStyle/>
          <a:p>
            <a:r>
              <a:rPr lang="en-US" altLang="en-US" dirty="0"/>
              <a:t>CYDF315 -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2: NFA to DFA</a:t>
            </a:r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of labs 1 and 2 is to implement the subset construction algorithm (NFA to DFA).</a:t>
            </a:r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the template file (lab2.py) and the input files (input.txt, input2.txt) from Blackboard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The Subset Construction Algorithm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A5D0-CB9F-426E-A5CA-766956BA60B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469313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Initially,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 baseline="-25000"/>
              <a:t>0</a:t>
            </a:r>
            <a:r>
              <a:rPr lang="en-US" altLang="en-US" sz="2400"/>
              <a:t>) is the only state in </a:t>
            </a:r>
            <a:r>
              <a:rPr lang="en-US" altLang="en-US" sz="2400" i="1"/>
              <a:t>Dstates</a:t>
            </a:r>
            <a:r>
              <a:rPr lang="en-US" altLang="en-US" sz="2400"/>
              <a:t> and it is unmarked</a:t>
            </a:r>
            <a:br>
              <a:rPr lang="en-US" altLang="en-US" sz="2400"/>
            </a:br>
            <a:r>
              <a:rPr lang="en-US" altLang="en-US" sz="2400" b="1"/>
              <a:t>while</a:t>
            </a:r>
            <a:r>
              <a:rPr lang="en-US" altLang="en-US" sz="2400"/>
              <a:t> there is an unmarked state </a:t>
            </a:r>
            <a:r>
              <a:rPr lang="en-US" altLang="en-US" sz="2400" i="1"/>
              <a:t>T</a:t>
            </a:r>
            <a:r>
              <a:rPr lang="en-US" altLang="en-US" sz="2400"/>
              <a:t> in </a:t>
            </a:r>
            <a:r>
              <a:rPr lang="en-US" altLang="en-US" sz="2400" i="1"/>
              <a:t>Dstates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  <a:br>
              <a:rPr lang="en-US" altLang="en-US" sz="2400" b="1"/>
            </a:br>
            <a:r>
              <a:rPr lang="en-US" altLang="en-US" sz="2400"/>
              <a:t>	mark </a:t>
            </a:r>
            <a:r>
              <a:rPr lang="en-US" altLang="en-US" sz="2400" i="1"/>
              <a:t>T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for</a:t>
            </a:r>
            <a:r>
              <a:rPr lang="en-US" altLang="en-US" sz="2400"/>
              <a:t> each input symbol </a:t>
            </a:r>
            <a:r>
              <a:rPr lang="en-US" altLang="en-US" sz="2400" i="1"/>
              <a:t>a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i="1"/>
              <a:t>U</a:t>
            </a:r>
            <a:r>
              <a:rPr lang="en-US" altLang="en-US" sz="2400"/>
              <a:t> :=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</a:t>
            </a:r>
            <a:r>
              <a:rPr lang="en-US" altLang="en-US" sz="2400" i="1"/>
              <a:t>move</a:t>
            </a:r>
            <a:r>
              <a:rPr lang="en-US" altLang="en-US" sz="2400"/>
              <a:t>(</a:t>
            </a:r>
            <a:r>
              <a:rPr lang="en-US" altLang="en-US" sz="2400" i="1"/>
              <a:t>T,a</a:t>
            </a:r>
            <a:r>
              <a:rPr lang="en-US" altLang="en-US" sz="2400"/>
              <a:t>))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 i="1"/>
              <a:t>U</a:t>
            </a:r>
            <a:r>
              <a:rPr lang="en-US" altLang="en-US" sz="2400"/>
              <a:t> is not in </a:t>
            </a:r>
            <a:r>
              <a:rPr lang="en-US" altLang="en-US" sz="2400" i="1"/>
              <a:t>Dstates</a:t>
            </a:r>
            <a:r>
              <a:rPr lang="en-US" altLang="en-US" sz="2400"/>
              <a:t> </a:t>
            </a:r>
            <a:r>
              <a:rPr lang="en-US" altLang="en-US" sz="2400" b="1"/>
              <a:t>then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	add </a:t>
            </a:r>
            <a:r>
              <a:rPr lang="en-US" altLang="en-US" sz="2400" i="1"/>
              <a:t>U</a:t>
            </a:r>
            <a:r>
              <a:rPr lang="en-US" altLang="en-US" sz="2400"/>
              <a:t> as an unmarked state to </a:t>
            </a:r>
            <a:r>
              <a:rPr lang="en-US" altLang="en-US" sz="2400" i="1"/>
              <a:t>Dstates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b="1"/>
              <a:t>end if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i="1"/>
              <a:t>Dtran</a:t>
            </a:r>
            <a:r>
              <a:rPr lang="en-US" altLang="en-US" sz="2400"/>
              <a:t>[</a:t>
            </a:r>
            <a:r>
              <a:rPr lang="en-US" altLang="en-US" sz="2400" i="1"/>
              <a:t>T</a:t>
            </a:r>
            <a:r>
              <a:rPr lang="en-US" altLang="en-US" sz="2400"/>
              <a:t>,</a:t>
            </a:r>
            <a:r>
              <a:rPr lang="en-US" altLang="en-US" sz="2400" i="1"/>
              <a:t>a</a:t>
            </a:r>
            <a:r>
              <a:rPr lang="en-US" altLang="en-US" sz="2400"/>
              <a:t>] := </a:t>
            </a:r>
            <a:r>
              <a:rPr lang="en-US" altLang="en-US" sz="2400" i="1"/>
              <a:t>U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end do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1"/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10640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Subset Construction Example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DCE6A-7821-4223-8B6E-FD438E61DD5D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6764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066800" y="22860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19812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5699125" y="2362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8077200" y="25146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54282" name="Freeform 11"/>
          <p:cNvSpPr>
            <a:spLocks/>
          </p:cNvSpPr>
          <p:nvPr/>
        </p:nvSpPr>
        <p:spPr bwMode="auto">
          <a:xfrm>
            <a:off x="2339975" y="1371600"/>
            <a:ext cx="2619375" cy="1166813"/>
          </a:xfrm>
          <a:custGeom>
            <a:avLst/>
            <a:gdLst>
              <a:gd name="T0" fmla="*/ 2147483646 w 1650"/>
              <a:gd name="T1" fmla="*/ 2147483646 h 869"/>
              <a:gd name="T2" fmla="*/ 2147483646 w 1650"/>
              <a:gd name="T3" fmla="*/ 2147483646 h 869"/>
              <a:gd name="T4" fmla="*/ 2147483646 w 1650"/>
              <a:gd name="T5" fmla="*/ 2147483646 h 869"/>
              <a:gd name="T6" fmla="*/ 2147483646 w 1650"/>
              <a:gd name="T7" fmla="*/ 2147483646 h 869"/>
              <a:gd name="T8" fmla="*/ 2147483646 w 1650"/>
              <a:gd name="T9" fmla="*/ 2147483646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3"/>
          <p:cNvSpPr>
            <a:spLocks noChangeArrowheads="1"/>
          </p:cNvSpPr>
          <p:nvPr/>
        </p:nvSpPr>
        <p:spPr bwMode="auto">
          <a:xfrm>
            <a:off x="30480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4284" name="Text Box 14"/>
          <p:cNvSpPr txBox="1">
            <a:spLocks noChangeArrowheads="1"/>
          </p:cNvSpPr>
          <p:nvPr/>
        </p:nvSpPr>
        <p:spPr bwMode="auto">
          <a:xfrm>
            <a:off x="6613525" y="2362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285" name="Text Box 15"/>
          <p:cNvSpPr txBox="1">
            <a:spLocks noChangeArrowheads="1"/>
          </p:cNvSpPr>
          <p:nvPr/>
        </p:nvSpPr>
        <p:spPr bwMode="auto">
          <a:xfrm>
            <a:off x="3429000" y="3124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3429000" y="15240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287" name="Freeform 17"/>
          <p:cNvSpPr>
            <a:spLocks/>
          </p:cNvSpPr>
          <p:nvPr/>
        </p:nvSpPr>
        <p:spPr bwMode="auto">
          <a:xfrm>
            <a:off x="1905000" y="2795588"/>
            <a:ext cx="3500438" cy="1166812"/>
          </a:xfrm>
          <a:custGeom>
            <a:avLst/>
            <a:gdLst>
              <a:gd name="T0" fmla="*/ 0 w 2205"/>
              <a:gd name="T1" fmla="*/ 0 h 828"/>
              <a:gd name="T2" fmla="*/ 2147483646 w 2205"/>
              <a:gd name="T3" fmla="*/ 2147483646 h 828"/>
              <a:gd name="T4" fmla="*/ 2147483646 w 2205"/>
              <a:gd name="T5" fmla="*/ 2147483646 h 828"/>
              <a:gd name="T6" fmla="*/ 2147483646 w 2205"/>
              <a:gd name="T7" fmla="*/ 2147483646 h 828"/>
              <a:gd name="T8" fmla="*/ 2147483646 w 2205"/>
              <a:gd name="T9" fmla="*/ 2147483646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8"/>
          <p:cNvSpPr txBox="1">
            <a:spLocks noChangeArrowheads="1"/>
          </p:cNvSpPr>
          <p:nvPr/>
        </p:nvSpPr>
        <p:spPr bwMode="auto">
          <a:xfrm>
            <a:off x="7543800" y="2362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289" name="Oval 19"/>
          <p:cNvSpPr>
            <a:spLocks noChangeArrowheads="1"/>
          </p:cNvSpPr>
          <p:nvPr/>
        </p:nvSpPr>
        <p:spPr bwMode="auto">
          <a:xfrm>
            <a:off x="39624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4290" name="Oval 20"/>
          <p:cNvSpPr>
            <a:spLocks noChangeArrowheads="1"/>
          </p:cNvSpPr>
          <p:nvPr/>
        </p:nvSpPr>
        <p:spPr bwMode="auto">
          <a:xfrm>
            <a:off x="3048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4291" name="Oval 21"/>
          <p:cNvSpPr>
            <a:spLocks noChangeArrowheads="1"/>
          </p:cNvSpPr>
          <p:nvPr/>
        </p:nvSpPr>
        <p:spPr bwMode="auto">
          <a:xfrm>
            <a:off x="39624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4292" name="Oval 22"/>
          <p:cNvSpPr>
            <a:spLocks noChangeArrowheads="1"/>
          </p:cNvSpPr>
          <p:nvPr/>
        </p:nvSpPr>
        <p:spPr bwMode="auto">
          <a:xfrm>
            <a:off x="44196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54293" name="Oval 23"/>
          <p:cNvSpPr>
            <a:spLocks noChangeArrowheads="1"/>
          </p:cNvSpPr>
          <p:nvPr/>
        </p:nvSpPr>
        <p:spPr bwMode="auto">
          <a:xfrm>
            <a:off x="5334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54294" name="Oval 24"/>
          <p:cNvSpPr>
            <a:spLocks noChangeArrowheads="1"/>
          </p:cNvSpPr>
          <p:nvPr/>
        </p:nvSpPr>
        <p:spPr bwMode="auto">
          <a:xfrm>
            <a:off x="62484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54295" name="Oval 25"/>
          <p:cNvSpPr>
            <a:spLocks noChangeArrowheads="1"/>
          </p:cNvSpPr>
          <p:nvPr/>
        </p:nvSpPr>
        <p:spPr bwMode="auto">
          <a:xfrm>
            <a:off x="7162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>
            <a:off x="10668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7"/>
          <p:cNvSpPr>
            <a:spLocks noChangeShapeType="1"/>
          </p:cNvSpPr>
          <p:nvPr/>
        </p:nvSpPr>
        <p:spPr bwMode="auto">
          <a:xfrm flipV="1">
            <a:off x="2819400" y="1981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>
            <a:off x="3352800" y="1828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Line 29"/>
          <p:cNvSpPr>
            <a:spLocks noChangeShapeType="1"/>
          </p:cNvSpPr>
          <p:nvPr/>
        </p:nvSpPr>
        <p:spPr bwMode="auto">
          <a:xfrm flipV="1">
            <a:off x="4191000" y="28194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Line 31"/>
          <p:cNvSpPr>
            <a:spLocks noChangeShapeType="1"/>
          </p:cNvSpPr>
          <p:nvPr/>
        </p:nvSpPr>
        <p:spPr bwMode="auto">
          <a:xfrm>
            <a:off x="4191000" y="1981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Line 32"/>
          <p:cNvSpPr>
            <a:spLocks noChangeShapeType="1"/>
          </p:cNvSpPr>
          <p:nvPr/>
        </p:nvSpPr>
        <p:spPr bwMode="auto">
          <a:xfrm>
            <a:off x="2819400" y="2743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Line 33"/>
          <p:cNvSpPr>
            <a:spLocks noChangeShapeType="1"/>
          </p:cNvSpPr>
          <p:nvPr/>
        </p:nvSpPr>
        <p:spPr bwMode="auto">
          <a:xfrm>
            <a:off x="3352800" y="3429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Line 34"/>
          <p:cNvSpPr>
            <a:spLocks noChangeShapeType="1"/>
          </p:cNvSpPr>
          <p:nvPr/>
        </p:nvSpPr>
        <p:spPr bwMode="auto">
          <a:xfrm>
            <a:off x="47244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Line 35"/>
          <p:cNvSpPr>
            <a:spLocks noChangeShapeType="1"/>
          </p:cNvSpPr>
          <p:nvPr/>
        </p:nvSpPr>
        <p:spPr bwMode="auto">
          <a:xfrm>
            <a:off x="56388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Line 36"/>
          <p:cNvSpPr>
            <a:spLocks noChangeShapeType="1"/>
          </p:cNvSpPr>
          <p:nvPr/>
        </p:nvSpPr>
        <p:spPr bwMode="auto">
          <a:xfrm>
            <a:off x="65532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Line 37"/>
          <p:cNvSpPr>
            <a:spLocks noChangeShapeType="1"/>
          </p:cNvSpPr>
          <p:nvPr/>
        </p:nvSpPr>
        <p:spPr bwMode="auto">
          <a:xfrm>
            <a:off x="74676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7" name="Rectangle 38"/>
          <p:cNvSpPr>
            <a:spLocks noChangeArrowheads="1"/>
          </p:cNvSpPr>
          <p:nvPr/>
        </p:nvSpPr>
        <p:spPr bwMode="auto">
          <a:xfrm>
            <a:off x="2098675" y="22098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08" name="Rectangle 39"/>
          <p:cNvSpPr>
            <a:spLocks noChangeArrowheads="1"/>
          </p:cNvSpPr>
          <p:nvPr/>
        </p:nvSpPr>
        <p:spPr bwMode="auto">
          <a:xfrm>
            <a:off x="2860675" y="21336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09" name="Rectangle 40"/>
          <p:cNvSpPr>
            <a:spLocks noChangeArrowheads="1"/>
          </p:cNvSpPr>
          <p:nvPr/>
        </p:nvSpPr>
        <p:spPr bwMode="auto">
          <a:xfrm>
            <a:off x="2895600" y="26670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0" name="Rectangle 41"/>
          <p:cNvSpPr>
            <a:spLocks noChangeArrowheads="1"/>
          </p:cNvSpPr>
          <p:nvPr/>
        </p:nvSpPr>
        <p:spPr bwMode="auto">
          <a:xfrm>
            <a:off x="4232275" y="29718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1" name="Rectangle 42"/>
          <p:cNvSpPr>
            <a:spLocks noChangeArrowheads="1"/>
          </p:cNvSpPr>
          <p:nvPr/>
        </p:nvSpPr>
        <p:spPr bwMode="auto">
          <a:xfrm>
            <a:off x="4232275" y="18288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2" name="Rectangle 43"/>
          <p:cNvSpPr>
            <a:spLocks noChangeArrowheads="1"/>
          </p:cNvSpPr>
          <p:nvPr/>
        </p:nvSpPr>
        <p:spPr bwMode="auto">
          <a:xfrm>
            <a:off x="4800600" y="22098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3" name="Rectangle 44"/>
          <p:cNvSpPr>
            <a:spLocks noChangeArrowheads="1"/>
          </p:cNvSpPr>
          <p:nvPr/>
        </p:nvSpPr>
        <p:spPr bwMode="auto">
          <a:xfrm>
            <a:off x="3429000" y="9144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4" name="Rectangle 45"/>
          <p:cNvSpPr>
            <a:spLocks noChangeArrowheads="1"/>
          </p:cNvSpPr>
          <p:nvPr/>
        </p:nvSpPr>
        <p:spPr bwMode="auto">
          <a:xfrm>
            <a:off x="3429000" y="35814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5" name="Text Box 75"/>
          <p:cNvSpPr txBox="1">
            <a:spLocks noChangeArrowheads="1"/>
          </p:cNvSpPr>
          <p:nvPr/>
        </p:nvSpPr>
        <p:spPr bwMode="auto">
          <a:xfrm>
            <a:off x="638175" y="4132263"/>
            <a:ext cx="268605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Dstates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A = {0,1,2,4,7}</a:t>
            </a:r>
            <a:br>
              <a:rPr lang="en-US" altLang="en-US" sz="2400"/>
            </a:br>
            <a:r>
              <a:rPr lang="en-US" altLang="en-US" sz="2400"/>
              <a:t>B = {1,2,3,4,6,7,8}</a:t>
            </a:r>
            <a:br>
              <a:rPr lang="en-US" altLang="en-US" sz="2400"/>
            </a:br>
            <a:r>
              <a:rPr lang="en-US" altLang="en-US" sz="2400"/>
              <a:t>C = {1,2,4,5,6,7}</a:t>
            </a:r>
            <a:br>
              <a:rPr lang="en-US" altLang="en-US" sz="2400"/>
            </a:br>
            <a:r>
              <a:rPr lang="en-US" altLang="en-US" sz="2400"/>
              <a:t>D = {1,2,4,5,6,7,9}</a:t>
            </a:r>
            <a:br>
              <a:rPr lang="en-US" altLang="en-US" sz="2400"/>
            </a:br>
            <a:r>
              <a:rPr lang="en-US" altLang="en-US" sz="2400"/>
              <a:t>E = {1,2,4,5,6,7,10}</a:t>
            </a:r>
          </a:p>
        </p:txBody>
      </p:sp>
      <p:graphicFrame>
        <p:nvGraphicFramePr>
          <p:cNvPr id="71" name="Group 57"/>
          <p:cNvGraphicFramePr>
            <a:graphicFrameLocks noGrp="1"/>
          </p:cNvGraphicFramePr>
          <p:nvPr/>
        </p:nvGraphicFramePr>
        <p:xfrm>
          <a:off x="5181600" y="4081463"/>
          <a:ext cx="3416301" cy="2378076"/>
        </p:xfrm>
        <a:graphic>
          <a:graphicData uri="http://schemas.openxmlformats.org/drawingml/2006/table">
            <a:tbl>
              <a:tblPr/>
              <a:tblGrid>
                <a:gridCol w="113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State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Subset Construction Example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9A097-C281-4755-A957-3A99D90F1A61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5300" name="Text Box 75"/>
          <p:cNvSpPr txBox="1">
            <a:spLocks noChangeArrowheads="1"/>
          </p:cNvSpPr>
          <p:nvPr/>
        </p:nvSpPr>
        <p:spPr bwMode="auto">
          <a:xfrm>
            <a:off x="638175" y="4132263"/>
            <a:ext cx="268605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err="1"/>
              <a:t>Dstates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0 = {0,1,2,4,7}</a:t>
            </a:r>
            <a:br>
              <a:rPr lang="en-US" altLang="en-US" sz="2400" dirty="0"/>
            </a:br>
            <a:r>
              <a:rPr lang="en-US" altLang="en-US" sz="2400" dirty="0"/>
              <a:t>1 = {1,2,3,4,6,7,8}</a:t>
            </a:r>
            <a:br>
              <a:rPr lang="en-US" altLang="en-US" sz="2400" dirty="0"/>
            </a:br>
            <a:r>
              <a:rPr lang="en-US" altLang="en-US" sz="2400" dirty="0"/>
              <a:t>2 = {1,2,4,5,6,7}</a:t>
            </a:r>
            <a:br>
              <a:rPr lang="en-US" altLang="en-US" sz="2400" dirty="0"/>
            </a:br>
            <a:r>
              <a:rPr lang="en-US" altLang="en-US" sz="2400" dirty="0"/>
              <a:t>3 = {1,2,4,5,6,7,9}</a:t>
            </a:r>
            <a:br>
              <a:rPr lang="en-US" altLang="en-US" sz="2400" dirty="0"/>
            </a:br>
            <a:r>
              <a:rPr lang="en-US" altLang="en-US" sz="2400" dirty="0"/>
              <a:t>4 = {1,2,4,5,6,7,10}</a:t>
            </a:r>
          </a:p>
        </p:txBody>
      </p:sp>
      <p:graphicFrame>
        <p:nvGraphicFramePr>
          <p:cNvPr id="7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51692"/>
              </p:ext>
            </p:extLst>
          </p:nvPr>
        </p:nvGraphicFramePr>
        <p:xfrm>
          <a:off x="5181600" y="4081463"/>
          <a:ext cx="3416301" cy="2378076"/>
        </p:xfrm>
        <a:graphic>
          <a:graphicData uri="http://schemas.openxmlformats.org/drawingml/2006/table">
            <a:tbl>
              <a:tblPr/>
              <a:tblGrid>
                <a:gridCol w="113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State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31" name="Oval 46"/>
          <p:cNvSpPr>
            <a:spLocks noChangeArrowheads="1"/>
          </p:cNvSpPr>
          <p:nvPr/>
        </p:nvSpPr>
        <p:spPr bwMode="auto">
          <a:xfrm>
            <a:off x="2940050" y="28321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0</a:t>
            </a:r>
          </a:p>
        </p:txBody>
      </p:sp>
      <p:sp>
        <p:nvSpPr>
          <p:cNvPr id="55332" name="Text Box 47"/>
          <p:cNvSpPr txBox="1">
            <a:spLocks noChangeArrowheads="1"/>
          </p:cNvSpPr>
          <p:nvPr/>
        </p:nvSpPr>
        <p:spPr bwMode="auto">
          <a:xfrm>
            <a:off x="2330450" y="26035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5333" name="Line 48"/>
          <p:cNvSpPr>
            <a:spLocks noChangeShapeType="1"/>
          </p:cNvSpPr>
          <p:nvPr/>
        </p:nvSpPr>
        <p:spPr bwMode="auto">
          <a:xfrm>
            <a:off x="2330450" y="2984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Oval 49"/>
          <p:cNvSpPr>
            <a:spLocks noChangeArrowheads="1"/>
          </p:cNvSpPr>
          <p:nvPr/>
        </p:nvSpPr>
        <p:spPr bwMode="auto">
          <a:xfrm>
            <a:off x="3854450" y="28321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1</a:t>
            </a:r>
          </a:p>
        </p:txBody>
      </p:sp>
      <p:sp>
        <p:nvSpPr>
          <p:cNvPr id="55335" name="Oval 50"/>
          <p:cNvSpPr>
            <a:spLocks noChangeArrowheads="1"/>
          </p:cNvSpPr>
          <p:nvPr/>
        </p:nvSpPr>
        <p:spPr bwMode="auto">
          <a:xfrm>
            <a:off x="3854450" y="191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2</a:t>
            </a:r>
          </a:p>
        </p:txBody>
      </p:sp>
      <p:sp>
        <p:nvSpPr>
          <p:cNvPr id="55336" name="Oval 51"/>
          <p:cNvSpPr>
            <a:spLocks noChangeArrowheads="1"/>
          </p:cNvSpPr>
          <p:nvPr/>
        </p:nvSpPr>
        <p:spPr bwMode="auto">
          <a:xfrm>
            <a:off x="4768850" y="28321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3</a:t>
            </a:r>
          </a:p>
        </p:txBody>
      </p:sp>
      <p:sp>
        <p:nvSpPr>
          <p:cNvPr id="55337" name="Oval 53"/>
          <p:cNvSpPr>
            <a:spLocks noChangeArrowheads="1"/>
          </p:cNvSpPr>
          <p:nvPr/>
        </p:nvSpPr>
        <p:spPr bwMode="auto">
          <a:xfrm>
            <a:off x="5683250" y="28321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4</a:t>
            </a:r>
          </a:p>
        </p:txBody>
      </p:sp>
      <p:sp>
        <p:nvSpPr>
          <p:cNvPr id="55338" name="Line 54"/>
          <p:cNvSpPr>
            <a:spLocks noChangeShapeType="1"/>
          </p:cNvSpPr>
          <p:nvPr/>
        </p:nvSpPr>
        <p:spPr bwMode="auto">
          <a:xfrm>
            <a:off x="3244850" y="2984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Line 55"/>
          <p:cNvSpPr>
            <a:spLocks noChangeShapeType="1"/>
          </p:cNvSpPr>
          <p:nvPr/>
        </p:nvSpPr>
        <p:spPr bwMode="auto">
          <a:xfrm>
            <a:off x="4159250" y="2984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56"/>
          <p:cNvSpPr>
            <a:spLocks noChangeShapeType="1"/>
          </p:cNvSpPr>
          <p:nvPr/>
        </p:nvSpPr>
        <p:spPr bwMode="auto">
          <a:xfrm>
            <a:off x="5073650" y="2984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57"/>
          <p:cNvSpPr>
            <a:spLocks noChangeShapeType="1"/>
          </p:cNvSpPr>
          <p:nvPr/>
        </p:nvSpPr>
        <p:spPr bwMode="auto">
          <a:xfrm rot="5400000">
            <a:off x="3702050" y="25273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Freeform 58"/>
          <p:cNvSpPr>
            <a:spLocks/>
          </p:cNvSpPr>
          <p:nvPr/>
        </p:nvSpPr>
        <p:spPr bwMode="auto">
          <a:xfrm>
            <a:off x="4006850" y="15367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3" name="Freeform 59"/>
          <p:cNvSpPr>
            <a:spLocks/>
          </p:cNvSpPr>
          <p:nvPr/>
        </p:nvSpPr>
        <p:spPr bwMode="auto">
          <a:xfrm flipH="1" flipV="1">
            <a:off x="3549650" y="3060700"/>
            <a:ext cx="457200" cy="457200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44" name="AutoShape 62"/>
          <p:cNvCxnSpPr>
            <a:cxnSpLocks noChangeShapeType="1"/>
            <a:stCxn id="55331" idx="7"/>
            <a:endCxn id="55335" idx="3"/>
          </p:cNvCxnSpPr>
          <p:nvPr/>
        </p:nvCxnSpPr>
        <p:spPr bwMode="auto">
          <a:xfrm flipV="1">
            <a:off x="3200400" y="2178050"/>
            <a:ext cx="698500" cy="698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5" name="AutoShape 63"/>
          <p:cNvCxnSpPr>
            <a:cxnSpLocks noChangeShapeType="1"/>
            <a:stCxn id="55337" idx="1"/>
            <a:endCxn id="55335" idx="5"/>
          </p:cNvCxnSpPr>
          <p:nvPr/>
        </p:nvCxnSpPr>
        <p:spPr bwMode="auto">
          <a:xfrm flipH="1" flipV="1">
            <a:off x="4114800" y="2178050"/>
            <a:ext cx="1612900" cy="679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6" name="AutoShape 64"/>
          <p:cNvCxnSpPr>
            <a:cxnSpLocks noChangeShapeType="1"/>
            <a:stCxn id="55337" idx="4"/>
            <a:endCxn id="55334" idx="5"/>
          </p:cNvCxnSpPr>
          <p:nvPr/>
        </p:nvCxnSpPr>
        <p:spPr bwMode="auto">
          <a:xfrm rot="16200000" flipV="1">
            <a:off x="4943475" y="2263775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7" name="AutoShape 65"/>
          <p:cNvCxnSpPr>
            <a:cxnSpLocks noChangeShapeType="1"/>
            <a:stCxn id="55336" idx="3"/>
            <a:endCxn id="55334" idx="5"/>
          </p:cNvCxnSpPr>
          <p:nvPr/>
        </p:nvCxnSpPr>
        <p:spPr bwMode="auto">
          <a:xfrm rot="5400000">
            <a:off x="4463256" y="2743994"/>
            <a:ext cx="1588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8" name="Text Box 66"/>
          <p:cNvSpPr txBox="1">
            <a:spLocks noChangeArrowheads="1"/>
          </p:cNvSpPr>
          <p:nvPr/>
        </p:nvSpPr>
        <p:spPr bwMode="auto">
          <a:xfrm>
            <a:off x="4845050" y="22225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49" name="Text Box 67"/>
          <p:cNvSpPr txBox="1">
            <a:spLocks noChangeArrowheads="1"/>
          </p:cNvSpPr>
          <p:nvPr/>
        </p:nvSpPr>
        <p:spPr bwMode="auto">
          <a:xfrm>
            <a:off x="4235450" y="267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0" name="Text Box 68"/>
          <p:cNvSpPr txBox="1">
            <a:spLocks noChangeArrowheads="1"/>
          </p:cNvSpPr>
          <p:nvPr/>
        </p:nvSpPr>
        <p:spPr bwMode="auto">
          <a:xfrm>
            <a:off x="3244850" y="2298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1" name="Text Box 69"/>
          <p:cNvSpPr txBox="1">
            <a:spLocks noChangeArrowheads="1"/>
          </p:cNvSpPr>
          <p:nvPr/>
        </p:nvSpPr>
        <p:spPr bwMode="auto">
          <a:xfrm>
            <a:off x="4159250" y="1231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2" name="Text Box 70"/>
          <p:cNvSpPr txBox="1">
            <a:spLocks noChangeArrowheads="1"/>
          </p:cNvSpPr>
          <p:nvPr/>
        </p:nvSpPr>
        <p:spPr bwMode="auto">
          <a:xfrm>
            <a:off x="5149850" y="267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3" name="Text Box 71"/>
          <p:cNvSpPr txBox="1">
            <a:spLocks noChangeArrowheads="1"/>
          </p:cNvSpPr>
          <p:nvPr/>
        </p:nvSpPr>
        <p:spPr bwMode="auto">
          <a:xfrm>
            <a:off x="4921250" y="3289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54" name="Text Box 72"/>
          <p:cNvSpPr txBox="1">
            <a:spLocks noChangeArrowheads="1"/>
          </p:cNvSpPr>
          <p:nvPr/>
        </p:nvSpPr>
        <p:spPr bwMode="auto">
          <a:xfrm>
            <a:off x="4540250" y="3060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55" name="Text Box 73"/>
          <p:cNvSpPr txBox="1">
            <a:spLocks noChangeArrowheads="1"/>
          </p:cNvSpPr>
          <p:nvPr/>
        </p:nvSpPr>
        <p:spPr bwMode="auto">
          <a:xfrm>
            <a:off x="3533775" y="3441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56" name="Text Box 74"/>
          <p:cNvSpPr txBox="1">
            <a:spLocks noChangeArrowheads="1"/>
          </p:cNvSpPr>
          <p:nvPr/>
        </p:nvSpPr>
        <p:spPr bwMode="auto">
          <a:xfrm>
            <a:off x="3321050" y="267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57" name="Text Box 76"/>
          <p:cNvSpPr txBox="1">
            <a:spLocks noChangeArrowheads="1"/>
          </p:cNvSpPr>
          <p:nvPr/>
        </p:nvSpPr>
        <p:spPr bwMode="auto">
          <a:xfrm>
            <a:off x="3990975" y="228441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406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EB1F-E525-4E3B-8CD8-732E711D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9D8F7-6CFA-4AB6-8E4F-EC21DE96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the subset construction algorithm in the </a:t>
            </a:r>
            <a:r>
              <a:rPr lang="en-US" altLang="ko-KR" dirty="0" smtClean="0"/>
              <a:t>lab2.py </a:t>
            </a:r>
            <a:r>
              <a:rPr lang="en-US" altLang="ko-KR" dirty="0"/>
              <a:t>file (marked with #TODO) by using the three functions implemented in lab 1.</a:t>
            </a:r>
          </a:p>
        </p:txBody>
      </p:sp>
    </p:spTree>
    <p:extLst>
      <p:ext uri="{BB962C8B-B14F-4D97-AF65-F5344CB8AC3E}">
        <p14:creationId xmlns:p14="http://schemas.microsoft.com/office/powerpoint/2010/main" val="14602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2856D-ED83-4764-BD5B-551967A0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4647D-6318-485A-9AD4-ACD18652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0" y="1600202"/>
            <a:ext cx="264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Input.txt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0,1,a</a:t>
            </a:r>
          </a:p>
          <a:p>
            <a:pPr marL="0" indent="0">
              <a:buNone/>
            </a:pPr>
            <a:r>
              <a:rPr lang="en-US" altLang="ko-KR" sz="2000" dirty="0"/>
              <a:t>0,2,b</a:t>
            </a:r>
          </a:p>
          <a:p>
            <a:pPr marL="0" indent="0">
              <a:buNone/>
            </a:pPr>
            <a:r>
              <a:rPr lang="en-US" altLang="ko-KR" sz="2000" dirty="0"/>
              <a:t>1,1,a</a:t>
            </a:r>
          </a:p>
          <a:p>
            <a:pPr marL="0" indent="0">
              <a:buNone/>
            </a:pPr>
            <a:r>
              <a:rPr lang="en-US" altLang="ko-KR" sz="2000" dirty="0"/>
              <a:t>1,3,b</a:t>
            </a:r>
          </a:p>
          <a:p>
            <a:pPr marL="0" indent="0">
              <a:buNone/>
            </a:pPr>
            <a:r>
              <a:rPr lang="en-US" altLang="ko-KR" sz="2000" dirty="0"/>
              <a:t>2,1,a</a:t>
            </a:r>
          </a:p>
          <a:p>
            <a:pPr marL="0" indent="0">
              <a:buNone/>
            </a:pPr>
            <a:r>
              <a:rPr lang="en-US" altLang="ko-KR" sz="2000" dirty="0"/>
              <a:t>2,2,b</a:t>
            </a:r>
          </a:p>
          <a:p>
            <a:pPr marL="0" indent="0">
              <a:buNone/>
            </a:pPr>
            <a:r>
              <a:rPr lang="en-US" altLang="ko-KR" sz="2000" dirty="0"/>
              <a:t>3,1,a</a:t>
            </a:r>
          </a:p>
          <a:p>
            <a:pPr marL="0" indent="0">
              <a:buNone/>
            </a:pPr>
            <a:r>
              <a:rPr lang="en-US" altLang="ko-KR" sz="2000" dirty="0"/>
              <a:t>3,4,b</a:t>
            </a:r>
          </a:p>
          <a:p>
            <a:pPr marL="0" indent="0">
              <a:buNone/>
            </a:pPr>
            <a:r>
              <a:rPr lang="en-US" altLang="ko-KR" sz="2000" dirty="0"/>
              <a:t>4,1,a</a:t>
            </a:r>
          </a:p>
          <a:p>
            <a:pPr marL="0" indent="0">
              <a:buNone/>
            </a:pPr>
            <a:r>
              <a:rPr lang="en-US" altLang="ko-KR" sz="2000" dirty="0"/>
              <a:t>4,2,b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7B6B3EE-9B15-466B-958E-1B79B05E506D}"/>
              </a:ext>
            </a:extLst>
          </p:cNvPr>
          <p:cNvSpPr txBox="1">
            <a:spLocks/>
          </p:cNvSpPr>
          <p:nvPr/>
        </p:nvSpPr>
        <p:spPr>
          <a:xfrm>
            <a:off x="4787900" y="1600201"/>
            <a:ext cx="3009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Input2.txt</a:t>
            </a:r>
          </a:p>
          <a:p>
            <a:endParaRPr lang="en-US" altLang="ko-KR" sz="20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0,1,a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0,2,b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1,1,a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1,3,b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2,1,a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2,2,b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 dirty="0"/>
              <a:t>3,1,a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/>
              <a:t>3,3,b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09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816</TotalTime>
  <Words>345</Words>
  <Application>Microsoft Office PowerPoint</Application>
  <PresentationFormat>화면 슬라이드 쇼(4:3)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Courier New</vt:lpstr>
      <vt:lpstr>Symbol</vt:lpstr>
      <vt:lpstr>Times</vt:lpstr>
      <vt:lpstr>Office 테마</vt:lpstr>
      <vt:lpstr>CYDF315 - Compiler</vt:lpstr>
      <vt:lpstr>Objective</vt:lpstr>
      <vt:lpstr>Getting Started</vt:lpstr>
      <vt:lpstr>The Subset Construction Algorithm</vt:lpstr>
      <vt:lpstr>Subset Construction Example</vt:lpstr>
      <vt:lpstr>Subset Construction Example</vt:lpstr>
      <vt:lpstr>Lab Assignment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47</cp:revision>
  <dcterms:created xsi:type="dcterms:W3CDTF">2019-02-16T08:44:08Z</dcterms:created>
  <dcterms:modified xsi:type="dcterms:W3CDTF">2022-09-13T07:04:48Z</dcterms:modified>
</cp:coreProperties>
</file>