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70" r:id="rId6"/>
    <p:sldId id="265" r:id="rId7"/>
    <p:sldId id="268" r:id="rId8"/>
    <p:sldId id="264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altLang="en-US" dirty="0"/>
              <a:t>CYDF315 -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3: 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goal of labs </a:t>
            </a:r>
            <a:r>
              <a:rPr lang="en-US" altLang="ko-KR" dirty="0" smtClean="0"/>
              <a:t>3, 4 and 5 </a:t>
            </a:r>
            <a:r>
              <a:rPr lang="en-US" altLang="ko-KR" dirty="0" smtClean="0"/>
              <a:t>is to implement the LL(1) parser.</a:t>
            </a:r>
            <a:endParaRPr lang="en-US" altLang="ko-KR" dirty="0"/>
          </a:p>
          <a:p>
            <a:r>
              <a:rPr lang="en-US" altLang="ko-KR" dirty="0" smtClean="0"/>
              <a:t>The goal of lab3 is to implement FIRST and FOLLOW functions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</a:t>
            </a:r>
            <a:r>
              <a:rPr lang="en-US" altLang="ko-KR" dirty="0" smtClean="0"/>
              <a:t>the template </a:t>
            </a:r>
            <a:r>
              <a:rPr lang="en-US" altLang="ko-KR" dirty="0"/>
              <a:t>file </a:t>
            </a:r>
            <a:r>
              <a:rPr lang="en-US" altLang="ko-KR" dirty="0" smtClean="0"/>
              <a:t>(</a:t>
            </a:r>
            <a:r>
              <a:rPr lang="en-US" altLang="ko-KR" dirty="0" smtClean="0"/>
              <a:t>lab3.py) and input files from </a:t>
            </a:r>
            <a:r>
              <a:rPr lang="en-US" altLang="ko-KR" dirty="0" smtClean="0"/>
              <a:t>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FIRST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914088"/>
            <a:ext cx="84582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the set of terminals that begin all strings derived from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				if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FIRST() = {}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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FIRST()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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all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1, …,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:   FIRST(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add non- in 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to 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all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1, …,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  FIRST(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add  to FIRST(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79BCE-EE0B-466D-B5E4-CCAE37CB21A6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42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FOLLOW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the set of terminals that can immediately follow nonterminal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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)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do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FIRST()\{} to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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)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  FIRST()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≠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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do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to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≠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the start symbol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add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$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FOLLOW(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2CBF5-6D83-4A23-A643-3ABE6C392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0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Represents the production rules of the given grammar</a:t>
            </a:r>
          </a:p>
          <a:p>
            <a:pPr lvl="2"/>
            <a:r>
              <a:rPr lang="en-US" dirty="0" smtClean="0"/>
              <a:t>Rules are stored in a vector</a:t>
            </a:r>
          </a:p>
          <a:p>
            <a:pPr lvl="1"/>
            <a:r>
              <a:rPr lang="en-US" dirty="0" smtClean="0"/>
              <a:t>Read an input file</a:t>
            </a:r>
          </a:p>
          <a:p>
            <a:pPr lvl="2"/>
            <a:r>
              <a:rPr lang="en-US" dirty="0" smtClean="0"/>
              <a:t>Each line of the input file represents a production rule</a:t>
            </a:r>
          </a:p>
          <a:p>
            <a:pPr lvl="2"/>
            <a:r>
              <a:rPr lang="en-US" dirty="0" smtClean="0"/>
              <a:t>The format of one line is “L R” that means a derivation L=&gt;R</a:t>
            </a:r>
          </a:p>
          <a:p>
            <a:r>
              <a:rPr lang="en-US" dirty="0" smtClean="0"/>
              <a:t>Rule format</a:t>
            </a:r>
          </a:p>
          <a:p>
            <a:pPr lvl="1"/>
            <a:r>
              <a:rPr lang="en-US" dirty="0" smtClean="0"/>
              <a:t>The first symbol of the first rule is assumed to be the start symbol</a:t>
            </a:r>
          </a:p>
          <a:p>
            <a:pPr lvl="1"/>
            <a:r>
              <a:rPr lang="en-US" dirty="0" smtClean="0"/>
              <a:t>All symbols are represented by one letter</a:t>
            </a:r>
          </a:p>
          <a:p>
            <a:pPr lvl="1"/>
            <a:r>
              <a:rPr lang="en-US" dirty="0" smtClean="0"/>
              <a:t>An upper letter represents a nonterminal (e.g. L, R, and T)</a:t>
            </a:r>
          </a:p>
          <a:p>
            <a:pPr lvl="1"/>
            <a:r>
              <a:rPr lang="en-US" dirty="0" smtClean="0"/>
              <a:t>A lower letter represents a terminal (e.g. a, b, +, -, [, and ])</a:t>
            </a:r>
          </a:p>
          <a:p>
            <a:pPr lvl="1"/>
            <a:r>
              <a:rPr lang="en-US" dirty="0" smtClean="0"/>
              <a:t>A null string (“”) represents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lvl="1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3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Input</a:t>
            </a:r>
            <a:endParaRPr lang="en-US" dirty="0"/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457200" y="2308982"/>
            <a:ext cx="2511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expr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term rest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rest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term rest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| </a:t>
            </a:r>
            <a:r>
              <a:rPr lang="en-US" altLang="en-US" sz="2400" b="1" dirty="0">
                <a:sym typeface="Symbol" panose="05050102010706020507" pitchFamily="18" charset="2"/>
              </a:rPr>
              <a:t>-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term rest</a:t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| 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i="1" dirty="0">
                <a:sym typeface="Symbol" panose="05050102010706020507" pitchFamily="18" charset="2"/>
              </a:rPr>
              <a:t>term</a:t>
            </a:r>
            <a:r>
              <a:rPr lang="en-US" altLang="en-US" sz="2400" dirty="0">
                <a:sym typeface="Symbol" panose="05050102010706020507" pitchFamily="18" charset="2"/>
              </a:rPr>
              <a:t> 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4384576" y="2308982"/>
            <a:ext cx="13965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 smtClean="0"/>
              <a:t>E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smtClean="0">
                <a:sym typeface="Symbol" panose="05050102010706020507" pitchFamily="18" charset="2"/>
              </a:rPr>
              <a:t>TR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i="1" dirty="0" smtClean="0">
                <a:sym typeface="Symbol" panose="05050102010706020507" pitchFamily="18" charset="2"/>
              </a:rPr>
              <a:t>R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+</a:t>
            </a:r>
            <a:r>
              <a:rPr lang="en-US" altLang="en-US" sz="2400" dirty="0" smtClean="0">
                <a:sym typeface="Symbol" panose="05050102010706020507" pitchFamily="18" charset="2"/>
              </a:rPr>
              <a:t>TR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</a:t>
            </a:r>
            <a:r>
              <a:rPr lang="en-US" altLang="en-US" sz="2400" dirty="0" smtClean="0">
                <a:sym typeface="Symbol" panose="05050102010706020507" pitchFamily="18" charset="2"/>
              </a:rPr>
              <a:t> | </a:t>
            </a:r>
            <a:r>
              <a:rPr lang="en-US" altLang="en-US" sz="2400" b="1" dirty="0" smtClean="0">
                <a:sym typeface="Symbol" panose="05050102010706020507" pitchFamily="18" charset="2"/>
              </a:rPr>
              <a:t>-</a:t>
            </a:r>
            <a:r>
              <a:rPr lang="en-US" altLang="en-US" sz="2400" dirty="0" smtClean="0">
                <a:sym typeface="Symbol" panose="05050102010706020507" pitchFamily="18" charset="2"/>
              </a:rPr>
              <a:t>TR</a:t>
            </a:r>
            <a:r>
              <a:rPr lang="en-US" altLang="en-US" sz="2400" i="1" dirty="0">
                <a:sym typeface="Symbol" panose="05050102010706020507" pitchFamily="18" charset="2"/>
              </a:rPr>
              <a:t/>
            </a:r>
            <a:br>
              <a:rPr lang="en-US" altLang="en-US" sz="2400" i="1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</a:t>
            </a:r>
            <a:r>
              <a:rPr lang="en-US" altLang="en-US" sz="2400" dirty="0" smtClean="0">
                <a:sym typeface="Symbol" panose="05050102010706020507" pitchFamily="18" charset="2"/>
              </a:rPr>
              <a:t>|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i="1" dirty="0" smtClean="0">
                <a:sym typeface="Symbol" panose="05050102010706020507" pitchFamily="18" charset="2"/>
              </a:rPr>
              <a:t>T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i="1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</a:t>
            </a:r>
            <a:r>
              <a:rPr lang="en-US" altLang="en-US" sz="2400" dirty="0" smtClean="0">
                <a:sym typeface="Symbol" panose="05050102010706020507" pitchFamily="18" charset="2"/>
              </a:rPr>
              <a:t>| b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7063" y="2308982"/>
            <a:ext cx="110639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ko-K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the following two functions of the Parser class.</a:t>
            </a:r>
          </a:p>
          <a:p>
            <a:endParaRPr lang="en-US" altLang="ko-KR" dirty="0"/>
          </a:p>
          <a:p>
            <a:pPr marL="600075" lvl="2" indent="0">
              <a:buNone/>
            </a:pP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a_)</a:t>
            </a:r>
          </a:p>
          <a:p>
            <a:pPr marL="600075" lvl="2" indent="0">
              <a:buNone/>
            </a:pP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getFollow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a_)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Those functions return FIRST(a_) and FOLLOW(a_) sets,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094647D-6318-485A-9AD4-ACD18652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343" y="1600202"/>
            <a:ext cx="30806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Input.txt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FIRST(TR) = {</a:t>
            </a:r>
            <a:r>
              <a:rPr lang="en-US" altLang="ko-KR" sz="2000" dirty="0" err="1" smtClean="0"/>
              <a:t>a,b</a:t>
            </a: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r>
              <a:rPr lang="en-US" altLang="ko-KR" sz="2000" dirty="0" smtClean="0"/>
              <a:t>FIRST(+TR) = {+}</a:t>
            </a:r>
          </a:p>
          <a:p>
            <a:pPr marL="0" indent="0">
              <a:buNone/>
            </a:pPr>
            <a:r>
              <a:rPr lang="en-US" altLang="ko-KR" sz="2000" dirty="0" smtClean="0"/>
              <a:t>FIRST(-TR) = {-}</a:t>
            </a:r>
          </a:p>
          <a:p>
            <a:pPr marL="0" indent="0">
              <a:buNone/>
            </a:pPr>
            <a:r>
              <a:rPr lang="en-US" altLang="ko-KR" sz="2000" dirty="0" smtClean="0"/>
              <a:t>FIRST() = {}</a:t>
            </a:r>
          </a:p>
          <a:p>
            <a:pPr marL="0" indent="0">
              <a:buNone/>
            </a:pPr>
            <a:r>
              <a:rPr lang="en-US" altLang="ko-KR" sz="2000" dirty="0" smtClean="0"/>
              <a:t>FIRST(a) = {a}</a:t>
            </a:r>
          </a:p>
          <a:p>
            <a:pPr marL="0" indent="0">
              <a:buNone/>
            </a:pPr>
            <a:r>
              <a:rPr lang="en-US" altLang="ko-KR" sz="2000" dirty="0" smtClean="0"/>
              <a:t>FIRST(b) = {b}</a:t>
            </a:r>
          </a:p>
          <a:p>
            <a:pPr marL="0" indent="0">
              <a:buNone/>
            </a:pPr>
            <a:r>
              <a:rPr lang="en-US" altLang="ko-KR" sz="2000" dirty="0" smtClean="0"/>
              <a:t>FOLLOW(E) = {$}</a:t>
            </a:r>
          </a:p>
          <a:p>
            <a:pPr marL="0" indent="0">
              <a:buNone/>
            </a:pPr>
            <a:r>
              <a:rPr lang="en-US" altLang="ko-KR" sz="2000" dirty="0" smtClean="0"/>
              <a:t>FOLLOW(R) = {$}</a:t>
            </a:r>
          </a:p>
          <a:p>
            <a:pPr marL="0" indent="0">
              <a:buNone/>
            </a:pPr>
            <a:r>
              <a:rPr lang="en-US" altLang="ko-KR" sz="2000" dirty="0" smtClean="0"/>
              <a:t>FOLLOW(T) = {$,+,-}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6B3EE-9B15-466B-958E-1B79B05E506D}"/>
              </a:ext>
            </a:extLst>
          </p:cNvPr>
          <p:cNvSpPr txBox="1">
            <a:spLocks/>
          </p:cNvSpPr>
          <p:nvPr/>
        </p:nvSpPr>
        <p:spPr>
          <a:xfrm>
            <a:off x="4787900" y="1600201"/>
            <a:ext cx="3009900" cy="495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Input2.txt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First(a) = {a}</a:t>
            </a:r>
          </a:p>
          <a:p>
            <a:pPr marL="0" indent="0">
              <a:buNone/>
            </a:pPr>
            <a:r>
              <a:rPr lang="en-US" altLang="ko-KR" sz="2000" dirty="0"/>
              <a:t>First() = {}</a:t>
            </a:r>
          </a:p>
          <a:p>
            <a:pPr marL="0" indent="0">
              <a:buNone/>
            </a:pPr>
            <a:r>
              <a:rPr lang="en-US" altLang="ko-KR" sz="2000" dirty="0"/>
              <a:t>First(</a:t>
            </a:r>
            <a:r>
              <a:rPr lang="en-US" altLang="ko-KR" sz="2000" dirty="0" err="1"/>
              <a:t>bCDEe</a:t>
            </a:r>
            <a:r>
              <a:rPr lang="en-US" altLang="ko-KR" sz="2000" dirty="0"/>
              <a:t>) = {b}</a:t>
            </a:r>
          </a:p>
          <a:p>
            <a:pPr marL="0" indent="0">
              <a:buNone/>
            </a:pPr>
            <a:r>
              <a:rPr lang="en-US" altLang="ko-KR" sz="2000" dirty="0"/>
              <a:t>First(Ac) = {</a:t>
            </a:r>
            <a:r>
              <a:rPr lang="en-US" altLang="ko-KR" sz="2000" dirty="0" err="1"/>
              <a:t>a,c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First(</a:t>
            </a:r>
            <a:r>
              <a:rPr lang="en-US" altLang="ko-KR" sz="2000" dirty="0" err="1"/>
              <a:t>ABd</a:t>
            </a:r>
            <a:r>
              <a:rPr lang="en-US" altLang="ko-KR" sz="2000" dirty="0"/>
              <a:t>) = {</a:t>
            </a:r>
            <a:r>
              <a:rPr lang="en-US" altLang="ko-KR" sz="2000" dirty="0" err="1"/>
              <a:t>a,d,b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First(AB) = {,</a:t>
            </a:r>
            <a:r>
              <a:rPr lang="en-US" altLang="ko-KR" sz="2000" dirty="0" err="1"/>
              <a:t>a,b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Follow(A) = {$,</a:t>
            </a:r>
            <a:r>
              <a:rPr lang="en-US" altLang="ko-KR" sz="2000" dirty="0" err="1"/>
              <a:t>c,d,e,b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Follow(B) = {</a:t>
            </a:r>
            <a:r>
              <a:rPr lang="en-US" altLang="ko-KR" sz="2000" dirty="0" err="1"/>
              <a:t>d,e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Follow(C) = {</a:t>
            </a:r>
            <a:r>
              <a:rPr lang="en-US" altLang="ko-KR" sz="2000" dirty="0" err="1"/>
              <a:t>a,d,b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Follow(D) = {</a:t>
            </a:r>
            <a:r>
              <a:rPr lang="en-US" altLang="ko-KR" sz="2000" dirty="0" err="1"/>
              <a:t>a,e,b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Follow(E) = {e}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8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962</TotalTime>
  <Words>617</Words>
  <Application>Microsoft Office PowerPoint</Application>
  <PresentationFormat>화면 슬라이드 쇼(4:3)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Courier New</vt:lpstr>
      <vt:lpstr>Symbol</vt:lpstr>
      <vt:lpstr>Times</vt:lpstr>
      <vt:lpstr>Times New Roman</vt:lpstr>
      <vt:lpstr>Office 테마</vt:lpstr>
      <vt:lpstr>CYDF315 - Compiler</vt:lpstr>
      <vt:lpstr>Objective</vt:lpstr>
      <vt:lpstr>Getting Started</vt:lpstr>
      <vt:lpstr>FIRST</vt:lpstr>
      <vt:lpstr>FOLLOW</vt:lpstr>
      <vt:lpstr>Given Classes</vt:lpstr>
      <vt:lpstr>Test Input</vt:lpstr>
      <vt:lpstr>Lab Assignment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53</cp:revision>
  <dcterms:created xsi:type="dcterms:W3CDTF">2019-02-16T08:44:08Z</dcterms:created>
  <dcterms:modified xsi:type="dcterms:W3CDTF">2022-08-30T13:15:31Z</dcterms:modified>
</cp:coreProperties>
</file>