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D6DCE5"/>
    <a:srgbClr val="405786"/>
    <a:srgbClr val="B400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1404" y="-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05.09.2025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7921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05.09.2025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7102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05.09.2025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0063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A8E2D6-597E-47D2-87A5-57F74AD9D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9" y="486834"/>
            <a:ext cx="5342083" cy="754737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 sz="2400">
                <a:latin typeface="Consolas" panose="020B0609020204030204" pitchFamily="49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0199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05.09.2025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1326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05.09.2025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840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05.09.2025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990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05.09.2025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2876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05.09.2025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98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05.09.2025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9764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05.09.2025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46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05.09.2025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498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B6569-5EFF-41A8-B6CB-39864A9A9501}" type="datetimeFigureOut">
              <a:rPr lang="de-DE" smtClean="0"/>
              <a:t>05.09.2025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1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BCA66E-2F52-45C2-9912-76CBA2B1C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400" y="2509317"/>
            <a:ext cx="6299200" cy="3310912"/>
          </a:xfrm>
        </p:spPr>
        <p:txBody>
          <a:bodyPr>
            <a:noAutofit/>
          </a:bodyPr>
          <a:lstStyle/>
          <a:p>
            <a:r>
              <a:rPr lang="de-DE" sz="4000">
                <a:latin typeface="Consolas" panose="020B0609020204030204" pitchFamily="49" charset="0"/>
              </a:rPr>
              <a:t>iqb-berlin.github.io/</a:t>
            </a:r>
            <a:br>
              <a:rPr lang="de-DE" sz="4000">
                <a:latin typeface="Consolas" panose="020B0609020204030204" pitchFamily="49" charset="0"/>
              </a:rPr>
            </a:br>
            <a:r>
              <a:rPr lang="de-DE" sz="5400">
                <a:solidFill>
                  <a:srgbClr val="B40036"/>
                </a:solidFill>
                <a:latin typeface="Consolas" panose="020B0609020204030204" pitchFamily="49" charset="0"/>
              </a:rPr>
              <a:t>rising-stars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1D4529E-7050-4378-B76B-AAD0CCF51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400" y="6270170"/>
            <a:ext cx="6299201" cy="899887"/>
          </a:xfrm>
        </p:spPr>
        <p:txBody>
          <a:bodyPr/>
          <a:lstStyle/>
          <a:p>
            <a:r>
              <a:rPr lang="de-DE"/>
              <a:t>Grafische Darstellungen für Quarto-Website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33222F0-B978-446A-ACF0-DC2D72F4E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597" y="445190"/>
            <a:ext cx="1680806" cy="72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14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01AAD-30D1-4DFB-8F62-36BE6398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intro1.png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82FA06FF-CE17-490A-B4D9-06A09C0BF8D7}"/>
              </a:ext>
            </a:extLst>
          </p:cNvPr>
          <p:cNvSpPr/>
          <p:nvPr/>
        </p:nvSpPr>
        <p:spPr>
          <a:xfrm>
            <a:off x="1400627" y="1718124"/>
            <a:ext cx="1187984" cy="318109"/>
          </a:xfrm>
          <a:prstGeom prst="roundRect">
            <a:avLst/>
          </a:prstGeom>
          <a:solidFill>
            <a:srgbClr val="4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Ziele festlegen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E230F1FC-733B-4031-A846-723866F10F8D}"/>
              </a:ext>
            </a:extLst>
          </p:cNvPr>
          <p:cNvSpPr/>
          <p:nvPr/>
        </p:nvSpPr>
        <p:spPr>
          <a:xfrm>
            <a:off x="1024422" y="3105976"/>
            <a:ext cx="1940394" cy="52573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Test durchführen</a:t>
            </a: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CFC464E1-9A47-4D9E-9758-C0A1C3141767}"/>
              </a:ext>
            </a:extLst>
          </p:cNvPr>
          <p:cNvGrpSpPr/>
          <p:nvPr/>
        </p:nvGrpSpPr>
        <p:grpSpPr>
          <a:xfrm>
            <a:off x="186294" y="2312165"/>
            <a:ext cx="3616651" cy="318109"/>
            <a:chOff x="5476395" y="2240107"/>
            <a:chExt cx="4384193" cy="385619"/>
          </a:xfrm>
        </p:grpSpPr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EEF6FF71-514C-4676-8656-6710BEB7C531}"/>
                </a:ext>
              </a:extLst>
            </p:cNvPr>
            <p:cNvSpPr/>
            <p:nvPr/>
          </p:nvSpPr>
          <p:spPr>
            <a:xfrm>
              <a:off x="5476395" y="2240107"/>
              <a:ext cx="2032000" cy="385619"/>
            </a:xfrm>
            <a:prstGeom prst="roundRect">
              <a:avLst/>
            </a:prstGeom>
            <a:solidFill>
              <a:srgbClr val="4057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/>
                <a:t>Testinhalte auswählen</a:t>
              </a:r>
            </a:p>
          </p:txBody>
        </p:sp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043F2165-136D-4CFB-8F42-7C40B1C40E71}"/>
                </a:ext>
              </a:extLst>
            </p:cNvPr>
            <p:cNvSpPr/>
            <p:nvPr/>
          </p:nvSpPr>
          <p:spPr>
            <a:xfrm>
              <a:off x="7828588" y="2240107"/>
              <a:ext cx="2032000" cy="385619"/>
            </a:xfrm>
            <a:prstGeom prst="roundRect">
              <a:avLst/>
            </a:prstGeom>
            <a:solidFill>
              <a:srgbClr val="4057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/>
                <a:t>Testpersonen festlegen</a:t>
              </a:r>
            </a:p>
          </p:txBody>
        </p:sp>
      </p:grp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C3DFAC6-65F1-4831-842C-FDBEFC655E15}"/>
              </a:ext>
            </a:extLst>
          </p:cNvPr>
          <p:cNvCxnSpPr>
            <a:cxnSpLocks/>
          </p:cNvCxnSpPr>
          <p:nvPr/>
        </p:nvCxnSpPr>
        <p:spPr>
          <a:xfrm flipH="1">
            <a:off x="1345070" y="2036232"/>
            <a:ext cx="327632" cy="275932"/>
          </a:xfrm>
          <a:prstGeom prst="straightConnector1">
            <a:avLst/>
          </a:prstGeom>
          <a:ln w="28575">
            <a:solidFill>
              <a:srgbClr val="40578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D954FC19-65D7-4FF6-8000-2C8578F74369}"/>
              </a:ext>
            </a:extLst>
          </p:cNvPr>
          <p:cNvCxnSpPr>
            <a:cxnSpLocks/>
          </p:cNvCxnSpPr>
          <p:nvPr/>
        </p:nvCxnSpPr>
        <p:spPr>
          <a:xfrm>
            <a:off x="2251772" y="2036232"/>
            <a:ext cx="293346" cy="265901"/>
          </a:xfrm>
          <a:prstGeom prst="straightConnector1">
            <a:avLst/>
          </a:prstGeom>
          <a:ln w="28575">
            <a:solidFill>
              <a:srgbClr val="40578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5D73EBC-543B-40E1-A8ED-5E576A912B6E}"/>
              </a:ext>
            </a:extLst>
          </p:cNvPr>
          <p:cNvCxnSpPr>
            <a:cxnSpLocks/>
          </p:cNvCxnSpPr>
          <p:nvPr/>
        </p:nvCxnSpPr>
        <p:spPr>
          <a:xfrm flipH="1">
            <a:off x="2251772" y="2630273"/>
            <a:ext cx="293346" cy="475702"/>
          </a:xfrm>
          <a:prstGeom prst="straightConnector1">
            <a:avLst/>
          </a:prstGeom>
          <a:ln w="28575">
            <a:solidFill>
              <a:srgbClr val="40578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5BB7E91-197A-4D8F-A783-57792062968B}"/>
              </a:ext>
            </a:extLst>
          </p:cNvPr>
          <p:cNvCxnSpPr>
            <a:cxnSpLocks/>
          </p:cNvCxnSpPr>
          <p:nvPr/>
        </p:nvCxnSpPr>
        <p:spPr>
          <a:xfrm>
            <a:off x="1357133" y="2630273"/>
            <a:ext cx="384777" cy="485734"/>
          </a:xfrm>
          <a:prstGeom prst="straightConnector1">
            <a:avLst/>
          </a:prstGeom>
          <a:ln w="28575">
            <a:solidFill>
              <a:srgbClr val="40578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9625DECD-0C9A-4379-BAD7-03259A30CD52}"/>
              </a:ext>
            </a:extLst>
          </p:cNvPr>
          <p:cNvSpPr/>
          <p:nvPr/>
        </p:nvSpPr>
        <p:spPr>
          <a:xfrm>
            <a:off x="1156490" y="4091461"/>
            <a:ext cx="1676257" cy="318109"/>
          </a:xfrm>
          <a:prstGeom prst="roundRect">
            <a:avLst/>
          </a:prstGeom>
          <a:solidFill>
            <a:srgbClr val="4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Antworten kodieren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0F359A76-9ECD-4606-BBC0-D2EDC3A3FF06}"/>
              </a:ext>
            </a:extLst>
          </p:cNvPr>
          <p:cNvSpPr/>
          <p:nvPr/>
        </p:nvSpPr>
        <p:spPr>
          <a:xfrm>
            <a:off x="1156490" y="4701454"/>
            <a:ext cx="1676257" cy="318109"/>
          </a:xfrm>
          <a:prstGeom prst="roundRect">
            <a:avLst/>
          </a:prstGeom>
          <a:solidFill>
            <a:srgbClr val="4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Daten analysieren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2E870002-6C23-4235-9F19-ACEC1BA0CCFD}"/>
              </a:ext>
            </a:extLst>
          </p:cNvPr>
          <p:cNvSpPr/>
          <p:nvPr/>
        </p:nvSpPr>
        <p:spPr>
          <a:xfrm>
            <a:off x="1156490" y="5311448"/>
            <a:ext cx="1676257" cy="318109"/>
          </a:xfrm>
          <a:prstGeom prst="roundRect">
            <a:avLst/>
          </a:prstGeom>
          <a:solidFill>
            <a:srgbClr val="4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Ergebnisse berichten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9FBE4D5C-043B-40AC-82E0-E06811BCCB84}"/>
              </a:ext>
            </a:extLst>
          </p:cNvPr>
          <p:cNvCxnSpPr>
            <a:cxnSpLocks/>
            <a:stCxn id="8" idx="2"/>
            <a:endCxn id="26" idx="0"/>
          </p:cNvCxnSpPr>
          <p:nvPr/>
        </p:nvCxnSpPr>
        <p:spPr>
          <a:xfrm flipH="1">
            <a:off x="1994619" y="3631711"/>
            <a:ext cx="1" cy="459750"/>
          </a:xfrm>
          <a:prstGeom prst="straightConnector1">
            <a:avLst/>
          </a:prstGeom>
          <a:ln w="28575">
            <a:solidFill>
              <a:srgbClr val="40578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98E9F793-48FF-4A5B-B432-C274A97E634B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1994619" y="4409569"/>
            <a:ext cx="0" cy="291885"/>
          </a:xfrm>
          <a:prstGeom prst="straightConnector1">
            <a:avLst/>
          </a:prstGeom>
          <a:ln w="28575">
            <a:solidFill>
              <a:srgbClr val="40578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22E96B1D-AD46-4C04-9138-CB3D76FE4639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1994619" y="5019563"/>
            <a:ext cx="0" cy="291885"/>
          </a:xfrm>
          <a:prstGeom prst="straightConnector1">
            <a:avLst/>
          </a:prstGeom>
          <a:ln w="28575">
            <a:solidFill>
              <a:srgbClr val="40578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D3101B41-FD70-4144-9F1D-076707FAE58E}"/>
              </a:ext>
            </a:extLst>
          </p:cNvPr>
          <p:cNvGrpSpPr/>
          <p:nvPr/>
        </p:nvGrpSpPr>
        <p:grpSpPr>
          <a:xfrm>
            <a:off x="4357836" y="2533652"/>
            <a:ext cx="2266758" cy="3195554"/>
            <a:chOff x="357336" y="2524127"/>
            <a:chExt cx="2266758" cy="3195554"/>
          </a:xfrm>
        </p:grpSpPr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A0A7B701-6983-4CD7-8BF2-096C296B8C62}"/>
                </a:ext>
              </a:extLst>
            </p:cNvPr>
            <p:cNvSpPr/>
            <p:nvPr/>
          </p:nvSpPr>
          <p:spPr>
            <a:xfrm>
              <a:off x="357336" y="2524127"/>
              <a:ext cx="2266758" cy="3195554"/>
            </a:xfrm>
            <a:prstGeom prst="rect">
              <a:avLst/>
            </a:prstGeom>
            <a:solidFill>
              <a:srgbClr val="D6DC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600" b="1">
                  <a:solidFill>
                    <a:srgbClr val="405786"/>
                  </a:solidFill>
                </a:rPr>
                <a:t>Survey Content Package</a:t>
              </a: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3333A75C-F528-4E98-B21A-2ED7E6180BAE}"/>
                </a:ext>
              </a:extLst>
            </p:cNvPr>
            <p:cNvSpPr/>
            <p:nvPr/>
          </p:nvSpPr>
          <p:spPr>
            <a:xfrm>
              <a:off x="471488" y="3214225"/>
              <a:ext cx="2152605" cy="2838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400">
                  <a:solidFill>
                    <a:srgbClr val="405786"/>
                  </a:solidFill>
                </a:rPr>
                <a:t>Aufgaben, Testhefte</a:t>
              </a:r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6BBB1F6F-854F-4A13-9BD2-320FBDBAC954}"/>
                </a:ext>
              </a:extLst>
            </p:cNvPr>
            <p:cNvSpPr/>
            <p:nvPr/>
          </p:nvSpPr>
          <p:spPr>
            <a:xfrm>
              <a:off x="471488" y="4095897"/>
              <a:ext cx="2152605" cy="2838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400">
                  <a:solidFill>
                    <a:srgbClr val="405786"/>
                  </a:solidFill>
                </a:rPr>
                <a:t>Kodiervorschriften</a:t>
              </a:r>
              <a:endParaRPr lang="de-DE" sz="1600">
                <a:solidFill>
                  <a:srgbClr val="405786"/>
                </a:solidFill>
              </a:endParaRP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0045C2F8-8393-4068-905F-BC71083EC3F9}"/>
                </a:ext>
              </a:extLst>
            </p:cNvPr>
            <p:cNvSpPr/>
            <p:nvPr/>
          </p:nvSpPr>
          <p:spPr>
            <a:xfrm>
              <a:off x="471488" y="4705890"/>
              <a:ext cx="2152605" cy="2838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400">
                  <a:solidFill>
                    <a:srgbClr val="405786"/>
                  </a:solidFill>
                </a:rPr>
                <a:t>Skalen</a:t>
              </a:r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C56EA558-E1C2-47E1-AEF8-7813D473A629}"/>
                </a:ext>
              </a:extLst>
            </p:cNvPr>
            <p:cNvSpPr/>
            <p:nvPr/>
          </p:nvSpPr>
          <p:spPr>
            <a:xfrm>
              <a:off x="471488" y="5311268"/>
              <a:ext cx="2152605" cy="2838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400">
                  <a:solidFill>
                    <a:srgbClr val="405786"/>
                  </a:solidFill>
                </a:rPr>
                <a:t>Vergleichswerte</a:t>
              </a:r>
            </a:p>
          </p:txBody>
        </p:sp>
      </p:grp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02E079B6-BCEB-43F1-B283-6F15D72C8FBE}"/>
              </a:ext>
            </a:extLst>
          </p:cNvPr>
          <p:cNvCxnSpPr>
            <a:cxnSpLocks/>
          </p:cNvCxnSpPr>
          <p:nvPr/>
        </p:nvCxnSpPr>
        <p:spPr>
          <a:xfrm>
            <a:off x="3315475" y="3371996"/>
            <a:ext cx="1199375" cy="0"/>
          </a:xfrm>
          <a:prstGeom prst="straightConnector1">
            <a:avLst/>
          </a:prstGeom>
          <a:ln w="22225">
            <a:solidFill>
              <a:srgbClr val="405786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4E89F041-1D7F-40BA-B6C5-52550DDBA935}"/>
              </a:ext>
            </a:extLst>
          </p:cNvPr>
          <p:cNvCxnSpPr>
            <a:cxnSpLocks/>
          </p:cNvCxnSpPr>
          <p:nvPr/>
        </p:nvCxnSpPr>
        <p:spPr>
          <a:xfrm>
            <a:off x="3315475" y="4252030"/>
            <a:ext cx="1199375" cy="0"/>
          </a:xfrm>
          <a:prstGeom prst="straightConnector1">
            <a:avLst/>
          </a:prstGeom>
          <a:ln w="22225">
            <a:solidFill>
              <a:srgbClr val="405786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AE56383E-D8F3-491A-B496-6ECBF3C4CBEB}"/>
              </a:ext>
            </a:extLst>
          </p:cNvPr>
          <p:cNvCxnSpPr>
            <a:cxnSpLocks/>
          </p:cNvCxnSpPr>
          <p:nvPr/>
        </p:nvCxnSpPr>
        <p:spPr>
          <a:xfrm>
            <a:off x="3315475" y="4865388"/>
            <a:ext cx="1198800" cy="0"/>
          </a:xfrm>
          <a:prstGeom prst="straightConnector1">
            <a:avLst/>
          </a:prstGeom>
          <a:ln w="22225">
            <a:solidFill>
              <a:srgbClr val="405786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E9054F2-F452-4AC2-A247-39A9A2801713}"/>
              </a:ext>
            </a:extLst>
          </p:cNvPr>
          <p:cNvCxnSpPr>
            <a:cxnSpLocks/>
          </p:cNvCxnSpPr>
          <p:nvPr/>
        </p:nvCxnSpPr>
        <p:spPr>
          <a:xfrm>
            <a:off x="3315475" y="5478746"/>
            <a:ext cx="1198800" cy="0"/>
          </a:xfrm>
          <a:prstGeom prst="straightConnector1">
            <a:avLst/>
          </a:prstGeom>
          <a:ln w="22225">
            <a:solidFill>
              <a:srgbClr val="405786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079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B373BB0E-CC21-4468-A11B-DA3B56985F35}"/>
              </a:ext>
            </a:extLst>
          </p:cNvPr>
          <p:cNvSpPr/>
          <p:nvPr/>
        </p:nvSpPr>
        <p:spPr>
          <a:xfrm rot="3850881">
            <a:off x="1905879" y="2210141"/>
            <a:ext cx="1065792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664993-9ED6-4670-922B-6DCFB75DA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intro2.png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F4BB3833-2C2A-4D03-85C1-B048B97B60EA}"/>
              </a:ext>
            </a:extLst>
          </p:cNvPr>
          <p:cNvSpPr/>
          <p:nvPr/>
        </p:nvSpPr>
        <p:spPr>
          <a:xfrm>
            <a:off x="4866374" y="3322333"/>
            <a:ext cx="1387562" cy="318109"/>
          </a:xfrm>
          <a:prstGeom prst="roundRect">
            <a:avLst/>
          </a:prstGeom>
          <a:solidFill>
            <a:srgbClr val="4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Dashboard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19FAA75-2688-4E1B-A8A9-97CF000C9D32}"/>
              </a:ext>
            </a:extLst>
          </p:cNvPr>
          <p:cNvSpPr/>
          <p:nvPr/>
        </p:nvSpPr>
        <p:spPr>
          <a:xfrm>
            <a:off x="1802463" y="2185932"/>
            <a:ext cx="912402" cy="256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Testcontent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22" name="Pfeil: nach rechts 21">
            <a:extLst>
              <a:ext uri="{FF2B5EF4-FFF2-40B4-BE49-F238E27FC236}">
                <a16:creationId xmlns:a16="http://schemas.microsoft.com/office/drawing/2014/main" id="{F0ED9A78-65FF-4184-87C8-D2B65CA89911}"/>
              </a:ext>
            </a:extLst>
          </p:cNvPr>
          <p:cNvSpPr/>
          <p:nvPr/>
        </p:nvSpPr>
        <p:spPr>
          <a:xfrm>
            <a:off x="3517112" y="3322438"/>
            <a:ext cx="1349261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Pfeil: nach rechts 24">
            <a:extLst>
              <a:ext uri="{FF2B5EF4-FFF2-40B4-BE49-F238E27FC236}">
                <a16:creationId xmlns:a16="http://schemas.microsoft.com/office/drawing/2014/main" id="{753FC8FE-F56E-45C4-9E72-DDBA99836111}"/>
              </a:ext>
            </a:extLst>
          </p:cNvPr>
          <p:cNvSpPr/>
          <p:nvPr/>
        </p:nvSpPr>
        <p:spPr>
          <a:xfrm rot="17749119" flipH="1">
            <a:off x="3525804" y="2216125"/>
            <a:ext cx="1065792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228CEA52-D8AD-4F8B-9BD6-0786BCDFAE01}"/>
              </a:ext>
            </a:extLst>
          </p:cNvPr>
          <p:cNvGrpSpPr/>
          <p:nvPr/>
        </p:nvGrpSpPr>
        <p:grpSpPr>
          <a:xfrm>
            <a:off x="1218636" y="1679822"/>
            <a:ext cx="4060201" cy="318109"/>
            <a:chOff x="1288215" y="1678108"/>
            <a:chExt cx="4060201" cy="318109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1D19F10A-674D-4908-9A18-FDAD3BD7BEDC}"/>
                </a:ext>
              </a:extLst>
            </p:cNvPr>
            <p:cNvSpPr/>
            <p:nvPr/>
          </p:nvSpPr>
          <p:spPr>
            <a:xfrm>
              <a:off x="1288215" y="1678108"/>
              <a:ext cx="1676257" cy="318109"/>
            </a:xfrm>
            <a:prstGeom prst="roundRect">
              <a:avLst/>
            </a:prstGeom>
            <a:solidFill>
              <a:srgbClr val="4057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/>
                <a:t>IQB-ContentPool</a:t>
              </a:r>
            </a:p>
          </p:txBody>
        </p:sp>
        <p:sp>
          <p:nvSpPr>
            <p:cNvPr id="6" name="Rechteck: abgerundete Ecken 5">
              <a:extLst>
                <a:ext uri="{FF2B5EF4-FFF2-40B4-BE49-F238E27FC236}">
                  <a16:creationId xmlns:a16="http://schemas.microsoft.com/office/drawing/2014/main" id="{2B3200A0-8EF8-4FFF-B02C-41172859B333}"/>
                </a:ext>
              </a:extLst>
            </p:cNvPr>
            <p:cNvSpPr/>
            <p:nvPr/>
          </p:nvSpPr>
          <p:spPr>
            <a:xfrm>
              <a:off x="3548262" y="1678108"/>
              <a:ext cx="1800154" cy="318109"/>
            </a:xfrm>
            <a:prstGeom prst="roundRect">
              <a:avLst/>
            </a:prstGeom>
            <a:solidFill>
              <a:srgbClr val="4057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/>
                <a:t>Schulverwaltungssystem</a:t>
              </a:r>
            </a:p>
          </p:txBody>
        </p:sp>
      </p:grpSp>
      <p:sp>
        <p:nvSpPr>
          <p:cNvPr id="13" name="Rechteck 12">
            <a:extLst>
              <a:ext uri="{FF2B5EF4-FFF2-40B4-BE49-F238E27FC236}">
                <a16:creationId xmlns:a16="http://schemas.microsoft.com/office/drawing/2014/main" id="{A96BB776-D63D-43FB-B470-D03AEB0699BD}"/>
              </a:ext>
            </a:extLst>
          </p:cNvPr>
          <p:cNvSpPr/>
          <p:nvPr/>
        </p:nvSpPr>
        <p:spPr>
          <a:xfrm>
            <a:off x="3861460" y="2129436"/>
            <a:ext cx="1294330" cy="466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Personendaten, Klassendaten</a:t>
            </a:r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45D89B47-52C5-4AD1-841B-8C552476B40A}"/>
              </a:ext>
            </a:extLst>
          </p:cNvPr>
          <p:cNvSpPr/>
          <p:nvPr/>
        </p:nvSpPr>
        <p:spPr>
          <a:xfrm rot="3850881">
            <a:off x="3276646" y="4495745"/>
            <a:ext cx="1527551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E948116F-D3FA-490C-B367-80E0CEF4121F}"/>
              </a:ext>
            </a:extLst>
          </p:cNvPr>
          <p:cNvSpPr/>
          <p:nvPr/>
        </p:nvSpPr>
        <p:spPr>
          <a:xfrm rot="17749119" flipH="1">
            <a:off x="1430695" y="4468969"/>
            <a:ext cx="1543075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Pfeil: nach rechts 30">
            <a:extLst>
              <a:ext uri="{FF2B5EF4-FFF2-40B4-BE49-F238E27FC236}">
                <a16:creationId xmlns:a16="http://schemas.microsoft.com/office/drawing/2014/main" id="{7E1AE68B-0EA4-4E51-B712-345F46C22250}"/>
              </a:ext>
            </a:extLst>
          </p:cNvPr>
          <p:cNvSpPr/>
          <p:nvPr/>
        </p:nvSpPr>
        <p:spPr>
          <a:xfrm rot="3850881" flipH="1" flipV="1">
            <a:off x="3611056" y="4547686"/>
            <a:ext cx="1608578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Pfeil: nach rechts 31">
            <a:extLst>
              <a:ext uri="{FF2B5EF4-FFF2-40B4-BE49-F238E27FC236}">
                <a16:creationId xmlns:a16="http://schemas.microsoft.com/office/drawing/2014/main" id="{77EB62EE-B0EB-405E-A9E7-31819D74898A}"/>
              </a:ext>
            </a:extLst>
          </p:cNvPr>
          <p:cNvSpPr/>
          <p:nvPr/>
        </p:nvSpPr>
        <p:spPr>
          <a:xfrm rot="17749119" flipV="1">
            <a:off x="1637146" y="4707528"/>
            <a:ext cx="1581085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C650F3AC-0BB7-413D-9A58-24EF66CF2B4F}"/>
              </a:ext>
            </a:extLst>
          </p:cNvPr>
          <p:cNvSpPr/>
          <p:nvPr/>
        </p:nvSpPr>
        <p:spPr>
          <a:xfrm>
            <a:off x="3784333" y="5357746"/>
            <a:ext cx="1676257" cy="318109"/>
          </a:xfrm>
          <a:prstGeom prst="roundRect">
            <a:avLst/>
          </a:prstGeom>
          <a:solidFill>
            <a:srgbClr val="4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IQB-CodingService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9E9FFAC-5BDD-4619-B944-B410E0D4B7C9}"/>
              </a:ext>
            </a:extLst>
          </p:cNvPr>
          <p:cNvSpPr/>
          <p:nvPr/>
        </p:nvSpPr>
        <p:spPr>
          <a:xfrm>
            <a:off x="2129550" y="2762250"/>
            <a:ext cx="2238375" cy="143827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Management-Portal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C5C6E94-3059-4E24-8C1A-34FE1F4BF7F0}"/>
              </a:ext>
            </a:extLst>
          </p:cNvPr>
          <p:cNvSpPr/>
          <p:nvPr/>
        </p:nvSpPr>
        <p:spPr>
          <a:xfrm>
            <a:off x="4253878" y="4323322"/>
            <a:ext cx="1294330" cy="466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Personen-fähigkeitswerte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BC0748C-9234-4B45-8D10-CBF7EEE1374C}"/>
              </a:ext>
            </a:extLst>
          </p:cNvPr>
          <p:cNvSpPr/>
          <p:nvPr/>
        </p:nvSpPr>
        <p:spPr>
          <a:xfrm>
            <a:off x="2245213" y="4866477"/>
            <a:ext cx="866143" cy="275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Antworten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18BE632D-9126-48FC-ABAA-B1E77D0C6B0D}"/>
              </a:ext>
            </a:extLst>
          </p:cNvPr>
          <p:cNvSpPr/>
          <p:nvPr/>
        </p:nvSpPr>
        <p:spPr>
          <a:xfrm>
            <a:off x="3222584" y="4356059"/>
            <a:ext cx="951451" cy="466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Antworten, Skalen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5BFC3D8-81AB-4B6E-AC39-A38E82FEDBCA}"/>
              </a:ext>
            </a:extLst>
          </p:cNvPr>
          <p:cNvSpPr/>
          <p:nvPr/>
        </p:nvSpPr>
        <p:spPr>
          <a:xfrm>
            <a:off x="1489393" y="4134614"/>
            <a:ext cx="912402" cy="493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Aufgaben, Testhefte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CA9A0AFC-CDCE-4998-A4B7-46F43B78EA44}"/>
              </a:ext>
            </a:extLst>
          </p:cNvPr>
          <p:cNvSpPr/>
          <p:nvPr/>
        </p:nvSpPr>
        <p:spPr>
          <a:xfrm>
            <a:off x="1197445" y="5338674"/>
            <a:ext cx="1676257" cy="318109"/>
          </a:xfrm>
          <a:prstGeom prst="roundRect">
            <a:avLst/>
          </a:prstGeom>
          <a:solidFill>
            <a:srgbClr val="4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IQB-Testcenter</a:t>
            </a:r>
          </a:p>
        </p:txBody>
      </p:sp>
    </p:spTree>
    <p:extLst>
      <p:ext uri="{BB962C8B-B14F-4D97-AF65-F5344CB8AC3E}">
        <p14:creationId xmlns:p14="http://schemas.microsoft.com/office/powerpoint/2010/main" val="4177106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59</Words>
  <Application>Microsoft Office PowerPoint</Application>
  <PresentationFormat>Bildschirmpräsentation (4:3)</PresentationFormat>
  <Paragraphs>28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</vt:lpstr>
      <vt:lpstr>iqb-berlin.github.io/ rising-stars</vt:lpstr>
      <vt:lpstr>intro1.png</vt:lpstr>
      <vt:lpstr>intro2.png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iqb-berlin.github.io/ rising-stars</dc:title>
  <dc:creator>Martin</dc:creator>
  <cp:lastModifiedBy>Martin</cp:lastModifiedBy>
  <cp:revision>12</cp:revision>
  <dcterms:created xsi:type="dcterms:W3CDTF">2025-09-05T05:36:38Z</dcterms:created>
  <dcterms:modified xsi:type="dcterms:W3CDTF">2025-09-05T07:11:44Z</dcterms:modified>
</cp:coreProperties>
</file>