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3" r:id="rId8"/>
    <p:sldId id="265" r:id="rId9"/>
    <p:sldId id="271" r:id="rId10"/>
    <p:sldId id="279" r:id="rId11"/>
    <p:sldId id="280" r:id="rId12"/>
    <p:sldId id="277" r:id="rId13"/>
  </p:sldIdLst>
  <p:sldSz cx="18288000" cy="10287000"/>
  <p:notesSz cx="6858000" cy="9144000"/>
  <p:embeddedFontLst>
    <p:embeddedFont>
      <p:font typeface="Aileron Heavy" panose="020B0604020202020204" charset="0"/>
      <p:regular r:id="rId14"/>
    </p:embeddedFont>
    <p:embeddedFont>
      <p:font typeface="Aileron Heavy Italics" panose="020B0604020202020204" charset="0"/>
      <p:regular r:id="rId15"/>
    </p:embeddedFont>
    <p:embeddedFont>
      <p:font typeface="Aileron Regular" panose="020B0604020202020204" charset="0"/>
      <p:regular r:id="rId16"/>
    </p:embeddedFont>
    <p:embeddedFont>
      <p:font typeface="Aileron Regular Italics" panose="020B0604020202020204" charset="0"/>
      <p:regular r:id="rId17"/>
    </p:embeddedFont>
    <p:embeddedFont>
      <p:font typeface="Arimo" panose="020B0604020202020204" charset="0"/>
      <p:regular r:id="rId18"/>
    </p:embeddedFont>
    <p:embeddedFont>
      <p:font typeface="Bookman Old Style" panose="02050604050505020204" pitchFamily="18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2" autoAdjust="0"/>
  </p:normalViewPr>
  <p:slideViewPr>
    <p:cSldViewPr>
      <p:cViewPr varScale="1">
        <p:scale>
          <a:sx n="47" d="100"/>
          <a:sy n="47" d="100"/>
        </p:scale>
        <p:origin x="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904" y="1683545"/>
            <a:ext cx="13502193" cy="35814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904" y="5403057"/>
            <a:ext cx="1350219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434059"/>
            <a:ext cx="15551346" cy="1229033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709" y="931982"/>
            <a:ext cx="15551346" cy="506960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48997" cy="1023708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5137289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6307230"/>
            <a:ext cx="15530642" cy="238827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640218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6307232"/>
            <a:ext cx="15530643" cy="23795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4918" y="110286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6934" y="445814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5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10" y="3190414"/>
            <a:ext cx="15532991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975834"/>
            <a:ext cx="15530645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1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1" y="3132479"/>
            <a:ext cx="4948434" cy="123495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1" y="4367436"/>
            <a:ext cx="4948434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7317" y="3132480"/>
            <a:ext cx="494783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7318" y="4367436"/>
            <a:ext cx="4949732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3132480"/>
            <a:ext cx="493681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64520" y="4367436"/>
            <a:ext cx="4936817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6293849"/>
            <a:ext cx="4948433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8030" y="3448481"/>
            <a:ext cx="4410075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7158242"/>
            <a:ext cx="4948433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052" y="6293849"/>
            <a:ext cx="4948475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3495" y="3448481"/>
            <a:ext cx="4395788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58240"/>
            <a:ext cx="4950504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0135" y="6293849"/>
            <a:ext cx="4934850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29205" y="3448481"/>
            <a:ext cx="4398170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947" y="7158242"/>
            <a:ext cx="4941387" cy="1528556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33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14399"/>
            <a:ext cx="3813986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2" y="914399"/>
            <a:ext cx="11488058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66" y="985840"/>
            <a:ext cx="14600268" cy="4279106"/>
          </a:xfrm>
        </p:spPr>
        <p:txBody>
          <a:bodyPr anchor="b">
            <a:normAutofit/>
          </a:bodyPr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866" y="5403058"/>
            <a:ext cx="14600268" cy="2250281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3132479"/>
            <a:ext cx="7659006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105" y="3132479"/>
            <a:ext cx="7641231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707" y="3132480"/>
            <a:ext cx="7318799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693" y="4368348"/>
            <a:ext cx="7660812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3005" y="3132480"/>
            <a:ext cx="7298331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368348"/>
            <a:ext cx="7643036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3" y="914400"/>
            <a:ext cx="5898356" cy="354330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096" y="914400"/>
            <a:ext cx="9284238" cy="7772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5843" y="4457700"/>
            <a:ext cx="5898356" cy="4229099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1" y="914400"/>
            <a:ext cx="8894660" cy="35433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6" y="1138322"/>
            <a:ext cx="4883034" cy="732455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4457700"/>
            <a:ext cx="8902425" cy="42291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3144096"/>
            <a:ext cx="15530643" cy="554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2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1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8367" y="2835854"/>
            <a:ext cx="14575418" cy="383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561"/>
              </a:lnSpc>
            </a:pP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Penerapan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>
                <a:solidFill>
                  <a:srgbClr val="3776FF"/>
                </a:solidFill>
                <a:latin typeface="Aileron Heavy Italics"/>
              </a:rPr>
              <a:t>Data Mining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Untuk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Menentukan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Penerima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Bantuan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Sosial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Dengan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"/>
              </a:rPr>
              <a:t>Metode</a:t>
            </a:r>
            <a:r>
              <a:rPr lang="en-US" sz="6000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00" dirty="0">
                <a:solidFill>
                  <a:srgbClr val="3776FF"/>
                </a:solidFill>
                <a:latin typeface="Aileron Heavy Italics"/>
              </a:rPr>
              <a:t>Naive Bayes Classifier</a:t>
            </a:r>
          </a:p>
          <a:p>
            <a:pPr algn="r">
              <a:lnSpc>
                <a:spcPts val="7561"/>
              </a:lnSpc>
            </a:pPr>
            <a:r>
              <a:rPr lang="en-US" sz="6000" dirty="0" err="1">
                <a:solidFill>
                  <a:srgbClr val="3776FF"/>
                </a:solidFill>
                <a:latin typeface="Aileron Heavy Italics"/>
              </a:rPr>
              <a:t>Studi</a:t>
            </a:r>
            <a:r>
              <a:rPr lang="en-US" sz="6000" dirty="0">
                <a:solidFill>
                  <a:srgbClr val="3776FF"/>
                </a:solidFill>
                <a:latin typeface="Aileron Heavy Italics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 Italics"/>
              </a:rPr>
              <a:t>kasus</a:t>
            </a:r>
            <a:r>
              <a:rPr lang="en-US" sz="6000" dirty="0">
                <a:solidFill>
                  <a:srgbClr val="3776FF"/>
                </a:solidFill>
                <a:latin typeface="Aileron Heavy Italics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 Italics"/>
              </a:rPr>
              <a:t>desa</a:t>
            </a:r>
            <a:r>
              <a:rPr lang="en-US" sz="6000" dirty="0">
                <a:solidFill>
                  <a:srgbClr val="3776FF"/>
                </a:solidFill>
                <a:latin typeface="Aileron Heavy Italics"/>
              </a:rPr>
              <a:t> 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3776FF"/>
                </a:solidFill>
                <a:latin typeface="Aileron Heavy Italics"/>
              </a:rPr>
              <a:t>Kasokandel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6000" dirty="0">
              <a:solidFill>
                <a:srgbClr val="3776FF"/>
              </a:solidFill>
              <a:latin typeface="Aileron Heavy Italics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429743">
            <a:off x="-4029799" y="6729313"/>
            <a:ext cx="13107423" cy="491528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5400000">
            <a:off x="-249604" y="5405"/>
            <a:ext cx="6755942" cy="6745132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97025" y="419100"/>
            <a:ext cx="1369394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13"/>
              </a:lnSpc>
            </a:pPr>
            <a:r>
              <a:rPr lang="en-US" sz="4800" dirty="0">
                <a:solidFill>
                  <a:srgbClr val="EFEFEF"/>
                </a:solidFill>
                <a:latin typeface="Aileron Heavy"/>
              </a:rPr>
              <a:t>Proses training (</a:t>
            </a:r>
            <a:r>
              <a:rPr lang="en-US" sz="4800" dirty="0" err="1">
                <a:solidFill>
                  <a:srgbClr val="EFEFEF"/>
                </a:solidFill>
                <a:latin typeface="Aileron Heavy"/>
              </a:rPr>
              <a:t>algoritma</a:t>
            </a:r>
            <a:r>
              <a:rPr lang="en-US" sz="4800" dirty="0">
                <a:solidFill>
                  <a:srgbClr val="EFEFEF"/>
                </a:solidFill>
                <a:latin typeface="Aileron Heavy"/>
              </a:rPr>
              <a:t>)</a:t>
            </a:r>
            <a:endParaRPr lang="en-US" sz="4677" dirty="0">
              <a:solidFill>
                <a:srgbClr val="EFEFEF"/>
              </a:solidFill>
              <a:latin typeface="Aileron Heavy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401B-49EA-4BF6-ABB6-1A700BC4EC1C}"/>
              </a:ext>
            </a:extLst>
          </p:cNvPr>
          <p:cNvSpPr txBox="1"/>
          <p:nvPr/>
        </p:nvSpPr>
        <p:spPr>
          <a:xfrm>
            <a:off x="1943099" y="1638300"/>
            <a:ext cx="14401800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ctr">
              <a:lnSpc>
                <a:spcPct val="150000"/>
              </a:lnSpc>
              <a:spcAft>
                <a:spcPts val="800"/>
              </a:spcAft>
            </a:pPr>
            <a:r>
              <a:rPr lang="en-AU" sz="4000" dirty="0">
                <a:latin typeface="Times New Roman" panose="02020603050405020304" pitchFamily="18" charset="0"/>
              </a:rPr>
              <a:t>Gambar </a:t>
            </a:r>
            <a:r>
              <a:rPr lang="en-AU" sz="4000" dirty="0" err="1">
                <a:latin typeface="Times New Roman" panose="02020603050405020304" pitchFamily="18" charset="0"/>
              </a:rPr>
              <a:t>hasil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presos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traning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br>
              <a:rPr lang="en-AU" sz="4000" dirty="0">
                <a:latin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22761-FD6E-4A90-B3A2-5D0C7193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78" b="8334"/>
          <a:stretch/>
        </p:blipFill>
        <p:spPr>
          <a:xfrm>
            <a:off x="2638425" y="3466686"/>
            <a:ext cx="13011150" cy="472481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337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97025" y="419100"/>
            <a:ext cx="13693949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13"/>
              </a:lnSpc>
            </a:pPr>
            <a:r>
              <a:rPr lang="en-US" sz="4800" dirty="0">
                <a:solidFill>
                  <a:srgbClr val="EFEFEF"/>
                </a:solidFill>
                <a:latin typeface="Aileron Heavy"/>
              </a:rPr>
              <a:t>Hasil </a:t>
            </a:r>
            <a:r>
              <a:rPr lang="en-US" sz="4800" dirty="0" err="1">
                <a:solidFill>
                  <a:srgbClr val="EFEFEF"/>
                </a:solidFill>
                <a:latin typeface="Aileron Heavy"/>
              </a:rPr>
              <a:t>akhir</a:t>
            </a:r>
            <a:endParaRPr lang="en-US" sz="4800" dirty="0">
              <a:solidFill>
                <a:srgbClr val="EFEFEF"/>
              </a:solidFill>
              <a:latin typeface="Aileron Heavy"/>
            </a:endParaRPr>
          </a:p>
          <a:p>
            <a:pPr algn="ctr">
              <a:lnSpc>
                <a:spcPts val="5613"/>
              </a:lnSpc>
            </a:pPr>
            <a:endParaRPr lang="en-US" sz="4677" dirty="0">
              <a:solidFill>
                <a:srgbClr val="EFEFEF"/>
              </a:solidFill>
              <a:latin typeface="Aileron Heavy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401B-49EA-4BF6-ABB6-1A700BC4EC1C}"/>
              </a:ext>
            </a:extLst>
          </p:cNvPr>
          <p:cNvSpPr txBox="1"/>
          <p:nvPr/>
        </p:nvSpPr>
        <p:spPr>
          <a:xfrm>
            <a:off x="228600" y="7045955"/>
            <a:ext cx="17907000" cy="285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Dari 10 Data Testing </a:t>
            </a:r>
            <a:r>
              <a:rPr lang="en-US" sz="4000" dirty="0" err="1">
                <a:latin typeface="Times New Roman" panose="02020603050405020304" pitchFamily="18" charset="0"/>
              </a:rPr>
              <a:t>Terdapat</a:t>
            </a:r>
            <a:r>
              <a:rPr lang="en-US" sz="4000" dirty="0">
                <a:latin typeface="Times New Roman" panose="02020603050405020304" pitchFamily="18" charset="0"/>
              </a:rPr>
              <a:t> 5 Orang Yang </a:t>
            </a:r>
            <a:r>
              <a:rPr lang="en-US" sz="4000" dirty="0" err="1">
                <a:latin typeface="Times New Roman" panose="02020603050405020304" pitchFamily="18" charset="0"/>
              </a:rPr>
              <a:t>Layak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Untuk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Menerima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bantuan</a:t>
            </a:r>
            <a:r>
              <a:rPr lang="en-US" sz="4000" dirty="0">
                <a:latin typeface="Times New Roman" panose="02020603050405020304" pitchFamily="18" charset="0"/>
              </a:rPr>
              <a:t> Dan 5 Orang </a:t>
            </a:r>
            <a:r>
              <a:rPr lang="en-US" sz="4000" dirty="0" err="1">
                <a:latin typeface="Times New Roman" panose="02020603050405020304" pitchFamily="18" charset="0"/>
              </a:rPr>
              <a:t>Tidak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Layak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Untuk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Menerima</a:t>
            </a:r>
            <a:r>
              <a:rPr lang="en-US" sz="4000" dirty="0">
                <a:latin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</a:rPr>
              <a:t>Bantuan</a:t>
            </a:r>
            <a:r>
              <a:rPr lang="en-US" sz="4000" dirty="0">
                <a:latin typeface="Times New Roman" panose="02020603050405020304" pitchFamily="18" charset="0"/>
              </a:rPr>
              <a:t>.</a:t>
            </a:r>
          </a:p>
          <a:p>
            <a:pPr marL="457200" indent="457200" algn="ctr">
              <a:lnSpc>
                <a:spcPct val="150000"/>
              </a:lnSpc>
              <a:spcAft>
                <a:spcPts val="800"/>
              </a:spcAft>
            </a:pPr>
            <a:endParaRPr 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4562-6E0C-4937-8D4F-4942A77C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7" b="8334"/>
          <a:stretch/>
        </p:blipFill>
        <p:spPr>
          <a:xfrm>
            <a:off x="2438400" y="1714500"/>
            <a:ext cx="130111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4212" y="3873674"/>
            <a:ext cx="9802888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310"/>
              </a:lnSpc>
              <a:spcBef>
                <a:spcPct val="0"/>
              </a:spcBef>
            </a:pPr>
            <a:r>
              <a:rPr lang="en-US" sz="11925">
                <a:solidFill>
                  <a:srgbClr val="3776FF"/>
                </a:solidFill>
                <a:latin typeface="Aileron Heavy"/>
              </a:rPr>
              <a:t>Terima kasih!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700000">
            <a:off x="9205814" y="-1595415"/>
            <a:ext cx="13107423" cy="491528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6384084"/>
            <a:ext cx="4028425" cy="402197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89A356-52C5-4024-A076-798553D3F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700000">
            <a:off x="9205814" y="-1595415"/>
            <a:ext cx="13107423" cy="4915283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1EAF018-66B4-441A-B9F6-BF37850CE598}"/>
              </a:ext>
            </a:extLst>
          </p:cNvPr>
          <p:cNvGrpSpPr/>
          <p:nvPr/>
        </p:nvGrpSpPr>
        <p:grpSpPr>
          <a:xfrm rot="-5400000">
            <a:off x="11537463" y="3536463"/>
            <a:ext cx="6755942" cy="6745132"/>
            <a:chOff x="0" y="0"/>
            <a:chExt cx="6350000" cy="633984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3E44E48-5888-4413-8AD4-74C76365C445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5701965-3E8E-420E-9BE3-51A9FEF75B03}"/>
              </a:ext>
            </a:extLst>
          </p:cNvPr>
          <p:cNvSpPr txBox="1"/>
          <p:nvPr/>
        </p:nvSpPr>
        <p:spPr>
          <a:xfrm>
            <a:off x="5296100" y="509446"/>
            <a:ext cx="1126874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30"/>
              </a:lnSpc>
              <a:spcBef>
                <a:spcPct val="0"/>
              </a:spcBef>
            </a:pPr>
            <a:r>
              <a:rPr lang="en-US" sz="6025" dirty="0" err="1">
                <a:solidFill>
                  <a:srgbClr val="3776FF"/>
                </a:solidFill>
                <a:latin typeface="Aileron Heavy"/>
              </a:rPr>
              <a:t>Topik</a:t>
            </a:r>
            <a:r>
              <a:rPr lang="en-US" sz="6025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25" dirty="0" err="1">
                <a:solidFill>
                  <a:srgbClr val="3776FF"/>
                </a:solidFill>
                <a:latin typeface="Aileron Heavy"/>
              </a:rPr>
              <a:t>Pembahasan</a:t>
            </a:r>
            <a:endParaRPr lang="en-US" sz="6025" dirty="0">
              <a:solidFill>
                <a:srgbClr val="3776FF"/>
              </a:solidFill>
              <a:latin typeface="Aileron Heavy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90BC044-43C0-4566-A1C8-D9860B56690B}"/>
              </a:ext>
            </a:extLst>
          </p:cNvPr>
          <p:cNvSpPr txBox="1"/>
          <p:nvPr/>
        </p:nvSpPr>
        <p:spPr>
          <a:xfrm>
            <a:off x="1335545" y="3371850"/>
            <a:ext cx="1126874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1. Eka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Kurnia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Hidayat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 - Kaizen</a:t>
            </a:r>
          </a:p>
          <a:p>
            <a:pPr>
              <a:lnSpc>
                <a:spcPts val="5400"/>
              </a:lnSpc>
            </a:pPr>
            <a:endParaRPr lang="en-US" sz="4800" dirty="0">
              <a:solidFill>
                <a:srgbClr val="EFEFEF"/>
              </a:solidFill>
              <a:latin typeface="Aileron Regular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 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5CCD795-EBEA-46C8-A02C-121D164D54CE}"/>
              </a:ext>
            </a:extLst>
          </p:cNvPr>
          <p:cNvSpPr txBox="1"/>
          <p:nvPr/>
        </p:nvSpPr>
        <p:spPr>
          <a:xfrm>
            <a:off x="1335546" y="4791075"/>
            <a:ext cx="1020732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2.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Andry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Rivai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 Fernando -Kaizen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F848053-EC44-41D7-BA14-BD482B5423F2}"/>
              </a:ext>
            </a:extLst>
          </p:cNvPr>
          <p:cNvSpPr txBox="1"/>
          <p:nvPr/>
        </p:nvSpPr>
        <p:spPr>
          <a:xfrm>
            <a:off x="1335546" y="6204179"/>
            <a:ext cx="1020732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3. Iqbal Alan Abdullah -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Devalopa</a:t>
            </a:r>
            <a:endParaRPr lang="en-US" sz="4500" dirty="0">
              <a:solidFill>
                <a:srgbClr val="EFEFEF"/>
              </a:solidFill>
              <a:latin typeface="Aileron Heavy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7397BA-46CB-48CF-94D7-DBBEC0C6AD7A}"/>
              </a:ext>
            </a:extLst>
          </p:cNvPr>
          <p:cNvSpPr txBox="1"/>
          <p:nvPr/>
        </p:nvSpPr>
        <p:spPr>
          <a:xfrm>
            <a:off x="1335546" y="7432527"/>
            <a:ext cx="913000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4. Santi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oktaviani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-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Ragnarok</a:t>
            </a:r>
            <a:endParaRPr lang="en-US" sz="4500" dirty="0">
              <a:solidFill>
                <a:srgbClr val="EFEFEF"/>
              </a:solidFill>
              <a:latin typeface="Aileron Heav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DBFE4-3E52-48DA-A886-3D5825039E1E}"/>
              </a:ext>
            </a:extLst>
          </p:cNvPr>
          <p:cNvSpPr txBox="1"/>
          <p:nvPr/>
        </p:nvSpPr>
        <p:spPr>
          <a:xfrm>
            <a:off x="1211974" y="8509965"/>
            <a:ext cx="110663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5. Mohamad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Adjie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Prayoga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- Kaizen</a:t>
            </a:r>
          </a:p>
        </p:txBody>
      </p:sp>
    </p:spTree>
    <p:extLst>
      <p:ext uri="{BB962C8B-B14F-4D97-AF65-F5344CB8AC3E}">
        <p14:creationId xmlns:p14="http://schemas.microsoft.com/office/powerpoint/2010/main" val="100830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700000">
            <a:off x="9205814" y="-1595415"/>
            <a:ext cx="13107423" cy="49152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11537463" y="3536463"/>
            <a:ext cx="6755942" cy="6745132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1019175"/>
            <a:ext cx="1126874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30"/>
              </a:lnSpc>
              <a:spcBef>
                <a:spcPct val="0"/>
              </a:spcBef>
            </a:pPr>
            <a:r>
              <a:rPr lang="en-US" sz="6025" dirty="0" err="1">
                <a:solidFill>
                  <a:srgbClr val="3776FF"/>
                </a:solidFill>
                <a:latin typeface="Aileron Heavy"/>
              </a:rPr>
              <a:t>Topik</a:t>
            </a:r>
            <a:r>
              <a:rPr lang="en-US" sz="6025" dirty="0">
                <a:solidFill>
                  <a:srgbClr val="3776FF"/>
                </a:solidFill>
                <a:latin typeface="Aileron Heavy"/>
              </a:rPr>
              <a:t> </a:t>
            </a:r>
            <a:r>
              <a:rPr lang="en-US" sz="6025" dirty="0" err="1">
                <a:solidFill>
                  <a:srgbClr val="3776FF"/>
                </a:solidFill>
                <a:latin typeface="Aileron Heavy"/>
              </a:rPr>
              <a:t>Pembahasan</a:t>
            </a:r>
            <a:endParaRPr lang="en-US" sz="6025" dirty="0">
              <a:solidFill>
                <a:srgbClr val="3776FF"/>
              </a:solidFill>
              <a:latin typeface="Aileron Heav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5546" y="3371850"/>
            <a:ext cx="6338882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FEFEF"/>
                </a:solidFill>
                <a:latin typeface="Aileron Heavy"/>
              </a:rPr>
              <a:t>1. Pendahuluan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5546" y="4791075"/>
            <a:ext cx="8570454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2. Proses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pengumpulan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 data</a:t>
            </a:r>
          </a:p>
          <a:p>
            <a:pPr>
              <a:lnSpc>
                <a:spcPts val="5400"/>
              </a:lnSpc>
            </a:pPr>
            <a:endParaRPr lang="en-US" sz="4500" dirty="0">
              <a:solidFill>
                <a:srgbClr val="EFEFEF"/>
              </a:solidFill>
              <a:latin typeface="Aileron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5546" y="6204179"/>
            <a:ext cx="9130004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3. Proses training (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algoritma</a:t>
            </a:r>
            <a:r>
              <a:rPr lang="en-US" sz="4500" dirty="0">
                <a:solidFill>
                  <a:srgbClr val="EFEFEF"/>
                </a:solidFill>
                <a:latin typeface="Aileron Heavy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5546" y="7432527"/>
            <a:ext cx="9130004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EFEFEF"/>
                </a:solidFill>
                <a:latin typeface="Aileron Heavy"/>
              </a:rPr>
              <a:t>4. Hasil </a:t>
            </a:r>
            <a:r>
              <a:rPr lang="en-US" sz="4500" dirty="0" err="1">
                <a:solidFill>
                  <a:srgbClr val="EFEFEF"/>
                </a:solidFill>
                <a:latin typeface="Aileron Heavy"/>
              </a:rPr>
              <a:t>akhir</a:t>
            </a:r>
            <a:endParaRPr lang="en-US" sz="4500" dirty="0">
              <a:solidFill>
                <a:srgbClr val="EFEFEF"/>
              </a:solidFill>
              <a:latin typeface="Aileron Heavy"/>
            </a:endParaRPr>
          </a:p>
          <a:p>
            <a:pPr algn="l">
              <a:lnSpc>
                <a:spcPts val="5400"/>
              </a:lnSpc>
            </a:pPr>
            <a:endParaRPr lang="en-US" sz="4500" dirty="0">
              <a:solidFill>
                <a:srgbClr val="EFEFEF"/>
              </a:solidFill>
              <a:latin typeface="Aileron Heavy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38639"/>
            <a:ext cx="16230600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10"/>
              </a:lnSpc>
              <a:spcBef>
                <a:spcPct val="0"/>
              </a:spcBef>
            </a:pPr>
            <a:r>
              <a:rPr lang="en-US" sz="8925">
                <a:solidFill>
                  <a:srgbClr val="3776FF"/>
                </a:solidFill>
                <a:latin typeface="Aileron Heavy"/>
              </a:rPr>
              <a:t>Pendahuluan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7307133"/>
            <a:ext cx="15610735" cy="0"/>
          </a:xfrm>
          <a:prstGeom prst="line">
            <a:avLst/>
          </a:prstGeom>
          <a:ln w="9525" cap="rnd">
            <a:solidFill>
              <a:srgbClr val="EFEF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7149970"/>
            <a:ext cx="323850" cy="3238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611755" y="7140445"/>
            <a:ext cx="323850" cy="32385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894375" y="7140445"/>
            <a:ext cx="323850" cy="3238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190625" y="5454256"/>
            <a:ext cx="2560159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EFEFEF"/>
                </a:solidFill>
                <a:latin typeface="Aileron Heavy"/>
              </a:rPr>
              <a:t>Latar Belakang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16609" y="5454256"/>
            <a:ext cx="3854782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  <a:spcBef>
                <a:spcPct val="0"/>
              </a:spcBef>
            </a:pPr>
            <a:r>
              <a:rPr lang="en-US" sz="3999" dirty="0" err="1">
                <a:solidFill>
                  <a:srgbClr val="EFEFEF"/>
                </a:solidFill>
                <a:latin typeface="Aileron Heavy"/>
              </a:rPr>
              <a:t>Identifikasi</a:t>
            </a:r>
            <a:r>
              <a:rPr lang="en-US" sz="3999" dirty="0">
                <a:solidFill>
                  <a:srgbClr val="EFEFEF"/>
                </a:solidFill>
                <a:latin typeface="Aileron Heavy"/>
              </a:rPr>
              <a:t> </a:t>
            </a:r>
            <a:r>
              <a:rPr lang="en-US" sz="3999" dirty="0" err="1">
                <a:solidFill>
                  <a:srgbClr val="EFEFEF"/>
                </a:solidFill>
                <a:latin typeface="Aileron Heavy"/>
              </a:rPr>
              <a:t>Masalah</a:t>
            </a:r>
            <a:endParaRPr lang="en-US" sz="3999" dirty="0">
              <a:solidFill>
                <a:srgbClr val="EFEFEF"/>
              </a:solidFill>
              <a:latin typeface="Aileron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894375" y="5792394"/>
            <a:ext cx="336492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EFEFEF"/>
                </a:solidFill>
                <a:latin typeface="Aileron Heavy"/>
              </a:rPr>
              <a:t>Tujuan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6670" y="409575"/>
            <a:ext cx="777466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30"/>
              </a:lnSpc>
              <a:spcBef>
                <a:spcPct val="0"/>
              </a:spcBef>
            </a:pPr>
            <a:r>
              <a:rPr lang="en-US" sz="8025" dirty="0" err="1">
                <a:solidFill>
                  <a:srgbClr val="EFEFEF"/>
                </a:solidFill>
                <a:latin typeface="Aileron Heavy"/>
              </a:rPr>
              <a:t>Latar</a:t>
            </a:r>
            <a:r>
              <a:rPr lang="en-US" sz="8025" dirty="0">
                <a:solidFill>
                  <a:srgbClr val="EFEFEF"/>
                </a:solidFill>
                <a:latin typeface="Aileron Heavy"/>
              </a:rPr>
              <a:t> </a:t>
            </a:r>
            <a:r>
              <a:rPr lang="en-US" sz="8025" dirty="0" err="1">
                <a:solidFill>
                  <a:srgbClr val="EFEFEF"/>
                </a:solidFill>
                <a:latin typeface="Aileron Heavy"/>
              </a:rPr>
              <a:t>Belakang</a:t>
            </a:r>
            <a:endParaRPr lang="en-US" sz="8025" dirty="0">
              <a:solidFill>
                <a:srgbClr val="EFEFEF"/>
              </a:solidFill>
              <a:latin typeface="Aileron Heav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90408" y="3015767"/>
            <a:ext cx="15907184" cy="6206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3" lvl="1" algn="just">
              <a:lnSpc>
                <a:spcPts val="6999"/>
              </a:lnSpc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Kasokandel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pendataan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layak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menerima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bantuan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manual yang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tentunya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memerlukan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dan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cukup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lama.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mempercepat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pengambilan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penerima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bantuan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menganalisis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mengklasifikasikan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079486" lvl="1" indent="-539743" algn="just">
              <a:lnSpc>
                <a:spcPts val="6999"/>
              </a:lnSpc>
              <a:buFont typeface="Arial"/>
              <a:buChar char="•"/>
            </a:pPr>
            <a:endParaRPr lang="en-US" sz="4999" dirty="0">
              <a:solidFill>
                <a:srgbClr val="EFEFEF"/>
              </a:solidFill>
              <a:latin typeface="Ailero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49522" y="409575"/>
            <a:ext cx="1018895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30"/>
              </a:lnSpc>
              <a:spcBef>
                <a:spcPct val="0"/>
              </a:spcBef>
            </a:pPr>
            <a:r>
              <a:rPr lang="en-US" sz="8025">
                <a:solidFill>
                  <a:srgbClr val="EFEFEF"/>
                </a:solidFill>
                <a:latin typeface="Aileron Heavy"/>
              </a:rPr>
              <a:t>Identifikasi Masalah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21233"/>
            <a:ext cx="16230600" cy="631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ileron Regular"/>
              </a:rPr>
              <a:t>1.    Pendataan masyarakat penerima bantuan sosial masih dilakukan secara manual, sehingga memerlukan waktu yang lama.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EFEFEF"/>
              </a:solidFill>
              <a:latin typeface="Aileron Regular"/>
            </a:endParaR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rimo"/>
              </a:rPr>
              <a:t>2.   Belum adanya sistem yang dapat membantu pemerintah daerah dalam penentuan masyarakat yang layak mendapat bantuan sosial.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EFEFEF"/>
              </a:solidFill>
              <a:latin typeface="Arimo"/>
            </a:endParaR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rimo"/>
              </a:rPr>
              <a:t>3.   Bagaimana menerapkan metode Naïve Bayes Classifier untuk  penentuan penerima bantuan sosial?</a:t>
            </a:r>
          </a:p>
          <a:p>
            <a:pPr marL="0" lvl="0" indent="0" algn="just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EFEFEF"/>
              </a:solidFill>
              <a:latin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21068" y="409575"/>
            <a:ext cx="364586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30"/>
              </a:lnSpc>
              <a:spcBef>
                <a:spcPct val="0"/>
              </a:spcBef>
            </a:pPr>
            <a:r>
              <a:rPr lang="en-US" sz="8025">
                <a:solidFill>
                  <a:srgbClr val="EFEFEF"/>
                </a:solidFill>
                <a:latin typeface="Aileron Heavy"/>
              </a:rPr>
              <a:t>Tujuan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83587"/>
            <a:ext cx="16230600" cy="561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ileron Regular"/>
              </a:rPr>
              <a:t>1.   Menghasilkan aplikasi yang menerapkan metode </a:t>
            </a:r>
            <a:r>
              <a:rPr lang="en-US" sz="3999">
                <a:solidFill>
                  <a:srgbClr val="EFEFEF"/>
                </a:solidFill>
                <a:latin typeface="Aileron Regular Italics"/>
              </a:rPr>
              <a:t>Naïve Bayes Classifier</a:t>
            </a:r>
            <a:r>
              <a:rPr lang="en-US" sz="3999">
                <a:solidFill>
                  <a:srgbClr val="EFEFEF"/>
                </a:solidFill>
                <a:latin typeface="Aileron Regular"/>
              </a:rPr>
              <a:t> dalam menentukan penerima bantuan sosial.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EFEFEF"/>
              </a:solidFill>
              <a:latin typeface="Aileron Regular"/>
            </a:endParaR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EFEFEF"/>
                </a:solidFill>
                <a:latin typeface="Arimo"/>
              </a:rPr>
              <a:t>2.   Membantu pemerintah daerah dalam menentukan penerima bantuan sosial yang termasuk diprogram DTKS.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EFEFEF"/>
              </a:solidFill>
              <a:latin typeface="Arimo"/>
            </a:endParaRPr>
          </a:p>
          <a:p>
            <a:pPr marL="0" lvl="0" indent="0"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FEFEF"/>
                </a:solidFill>
                <a:latin typeface="Arimo"/>
              </a:rPr>
              <a:t>3.   Menghasilkan laporan data masyarakat yang layak mendapat bantuan sosial.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409575"/>
            <a:ext cx="1630679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8800" dirty="0">
                <a:solidFill>
                  <a:srgbClr val="EFEFEF"/>
                </a:solidFill>
                <a:latin typeface="Aileron Heavy"/>
              </a:rPr>
              <a:t>Proses </a:t>
            </a:r>
            <a:r>
              <a:rPr lang="en-US" sz="8800" dirty="0" err="1">
                <a:solidFill>
                  <a:srgbClr val="EFEFEF"/>
                </a:solidFill>
                <a:latin typeface="Aileron Heavy"/>
              </a:rPr>
              <a:t>pengumpulan</a:t>
            </a:r>
            <a:r>
              <a:rPr lang="en-US" sz="8800" dirty="0">
                <a:solidFill>
                  <a:srgbClr val="EFEFEF"/>
                </a:solidFill>
                <a:latin typeface="Aileron Heavy"/>
              </a:rPr>
              <a:t> data</a:t>
            </a:r>
          </a:p>
          <a:p>
            <a:pPr marL="0" lvl="0" indent="0" algn="ctr">
              <a:lnSpc>
                <a:spcPts val="9630"/>
              </a:lnSpc>
              <a:spcBef>
                <a:spcPct val="0"/>
              </a:spcBef>
            </a:pPr>
            <a:endParaRPr lang="en-US" sz="8025" dirty="0">
              <a:solidFill>
                <a:srgbClr val="EFEFEF"/>
              </a:solidFill>
              <a:latin typeface="Aileron Heav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90408" y="2454274"/>
            <a:ext cx="15907184" cy="617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3" lvl="1" algn="just">
              <a:lnSpc>
                <a:spcPts val="6999"/>
              </a:lnSpc>
            </a:pPr>
            <a:r>
              <a:rPr lang="en-US" sz="4000" dirty="0" err="1">
                <a:latin typeface="Times New Roman" panose="02020603050405020304" pitchFamily="18" charset="0"/>
              </a:rPr>
              <a:t>Dalam</a:t>
            </a:r>
            <a:r>
              <a:rPr lang="en-US" sz="4000" dirty="0">
                <a:latin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</a:rPr>
              <a:t>Projek</a:t>
            </a:r>
            <a:r>
              <a:rPr lang="en-US" sz="4000" dirty="0">
                <a:latin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</a:rPr>
              <a:t>Ini</a:t>
            </a:r>
            <a:r>
              <a:rPr lang="en-US" sz="4000" dirty="0">
                <a:latin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</a:rPr>
              <a:t>Pengumpulan</a:t>
            </a:r>
            <a:r>
              <a:rPr lang="en-US" sz="4000" dirty="0">
                <a:latin typeface="Times New Roman" panose="02020603050405020304" pitchFamily="18" charset="0"/>
              </a:rPr>
              <a:t> Data </a:t>
            </a:r>
            <a:r>
              <a:rPr lang="en-US" sz="4000" dirty="0" err="1">
                <a:latin typeface="Times New Roman" panose="02020603050405020304" pitchFamily="18" charset="0"/>
              </a:rPr>
              <a:t>Didapat</a:t>
            </a:r>
            <a:r>
              <a:rPr lang="en-US" sz="4000" dirty="0">
                <a:latin typeface="Times New Roman" panose="02020603050405020304" pitchFamily="18" charset="0"/>
              </a:rPr>
              <a:t> Dari </a:t>
            </a:r>
            <a:r>
              <a:rPr lang="en-AU" sz="4000" dirty="0">
                <a:latin typeface="Times New Roman" panose="02020603050405020304" pitchFamily="18" charset="0"/>
              </a:rPr>
              <a:t>Data Training </a:t>
            </a:r>
            <a:r>
              <a:rPr lang="en-AU" sz="4000" dirty="0" err="1">
                <a:latin typeface="Times New Roman" panose="02020603050405020304" pitchFamily="18" charset="0"/>
              </a:rPr>
              <a:t>Yaitu</a:t>
            </a:r>
            <a:r>
              <a:rPr lang="en-AU" sz="4000" dirty="0">
                <a:latin typeface="Times New Roman" panose="02020603050405020304" pitchFamily="18" charset="0"/>
              </a:rPr>
              <a:t> Data </a:t>
            </a:r>
            <a:r>
              <a:rPr lang="en-AU" sz="4000" dirty="0" err="1">
                <a:latin typeface="Times New Roman" panose="02020603050405020304" pitchFamily="18" charset="0"/>
              </a:rPr>
              <a:t>Data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Terpadu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Kesejahteraan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Sosial</a:t>
            </a:r>
            <a:r>
              <a:rPr lang="en-AU" sz="4000" dirty="0">
                <a:latin typeface="Times New Roman" panose="02020603050405020304" pitchFamily="18" charset="0"/>
              </a:rPr>
              <a:t> (DTKS) </a:t>
            </a:r>
            <a:r>
              <a:rPr lang="en-AU" sz="4000" dirty="0" err="1">
                <a:latin typeface="Times New Roman" panose="02020603050405020304" pitchFamily="18" charset="0"/>
              </a:rPr>
              <a:t>Penerima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Bantuan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Sosial</a:t>
            </a:r>
            <a:r>
              <a:rPr lang="en-AU" sz="4000" dirty="0">
                <a:latin typeface="Times New Roman" panose="02020603050405020304" pitchFamily="18" charset="0"/>
              </a:rPr>
              <a:t> Pada </a:t>
            </a:r>
            <a:r>
              <a:rPr lang="en-AU" sz="4000" dirty="0" err="1">
                <a:latin typeface="Times New Roman" panose="02020603050405020304" pitchFamily="18" charset="0"/>
              </a:rPr>
              <a:t>Tahun</a:t>
            </a:r>
            <a:r>
              <a:rPr lang="en-AU" sz="4000" dirty="0">
                <a:latin typeface="Times New Roman" panose="02020603050405020304" pitchFamily="18" charset="0"/>
              </a:rPr>
              <a:t> 2021 </a:t>
            </a:r>
            <a:r>
              <a:rPr lang="en-AU" sz="4000" dirty="0" err="1">
                <a:latin typeface="Times New Roman" panose="02020603050405020304" pitchFamily="18" charset="0"/>
              </a:rPr>
              <a:t>Sebanyak</a:t>
            </a:r>
            <a:r>
              <a:rPr lang="en-AU" sz="4000" dirty="0">
                <a:latin typeface="Times New Roman" panose="02020603050405020304" pitchFamily="18" charset="0"/>
              </a:rPr>
              <a:t> 110 Orang </a:t>
            </a:r>
            <a:r>
              <a:rPr lang="en-AU" sz="4000" dirty="0" err="1">
                <a:latin typeface="Times New Roman" panose="02020603050405020304" pitchFamily="18" charset="0"/>
              </a:rPr>
              <a:t>Berdasarkan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Kriteria</a:t>
            </a:r>
            <a:r>
              <a:rPr lang="en-AU" sz="4000" dirty="0">
                <a:latin typeface="Times New Roman" panose="02020603050405020304" pitchFamily="18" charset="0"/>
              </a:rPr>
              <a:t> Dari DTKS </a:t>
            </a:r>
            <a:r>
              <a:rPr lang="en-AU" sz="4000" dirty="0" err="1">
                <a:latin typeface="Times New Roman" panose="02020603050405020304" pitchFamily="18" charset="0"/>
              </a:rPr>
              <a:t>Sendiri</a:t>
            </a:r>
            <a:r>
              <a:rPr lang="en-AU" sz="4000" dirty="0">
                <a:latin typeface="Times New Roman" panose="02020603050405020304" pitchFamily="18" charset="0"/>
              </a:rPr>
              <a:t>, Dan 10 Data Testing</a:t>
            </a:r>
            <a:r>
              <a:rPr lang="en-US" sz="4000" dirty="0">
                <a:latin typeface="Times New Roman" panose="02020603050405020304" pitchFamily="18" charset="0"/>
              </a:rPr>
              <a:t>. Data Yang </a:t>
            </a:r>
            <a:r>
              <a:rPr lang="en-US" sz="4000" dirty="0" err="1">
                <a:latin typeface="Times New Roman" panose="02020603050405020304" pitchFamily="18" charset="0"/>
              </a:rPr>
              <a:t>Diambil</a:t>
            </a:r>
            <a:r>
              <a:rPr lang="en-US" sz="4000" dirty="0">
                <a:latin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</a:rPr>
              <a:t>Merupakan</a:t>
            </a:r>
            <a:r>
              <a:rPr lang="en-US" sz="4000" dirty="0">
                <a:latin typeface="Times New Roman" panose="02020603050405020304" pitchFamily="18" charset="0"/>
              </a:rPr>
              <a:t> Data </a:t>
            </a:r>
            <a:r>
              <a:rPr lang="en-AU" sz="4000" dirty="0">
                <a:latin typeface="Times New Roman" panose="02020603050405020304" pitchFamily="18" charset="0"/>
              </a:rPr>
              <a:t>Dari </a:t>
            </a:r>
            <a:r>
              <a:rPr lang="en-AU" sz="4000" dirty="0" err="1">
                <a:latin typeface="Times New Roman" panose="02020603050405020304" pitchFamily="18" charset="0"/>
              </a:rPr>
              <a:t>Kriteria</a:t>
            </a:r>
            <a:r>
              <a:rPr lang="en-AU" sz="4000" dirty="0">
                <a:latin typeface="Times New Roman" panose="02020603050405020304" pitchFamily="18" charset="0"/>
              </a:rPr>
              <a:t> DTKS Di </a:t>
            </a:r>
            <a:r>
              <a:rPr lang="en-AU" sz="4000" dirty="0" err="1">
                <a:latin typeface="Times New Roman" panose="02020603050405020304" pitchFamily="18" charset="0"/>
              </a:rPr>
              <a:t>Antaranya</a:t>
            </a:r>
            <a:r>
              <a:rPr lang="en-AU" sz="4000" dirty="0">
                <a:latin typeface="Times New Roman" panose="02020603050405020304" pitchFamily="18" charset="0"/>
              </a:rPr>
              <a:t> Nama, </a:t>
            </a:r>
            <a:r>
              <a:rPr lang="en-AU" sz="4000" dirty="0" err="1">
                <a:latin typeface="Times New Roman" panose="02020603050405020304" pitchFamily="18" charset="0"/>
              </a:rPr>
              <a:t>Tanggungan</a:t>
            </a:r>
            <a:r>
              <a:rPr lang="en-AU" sz="4000" dirty="0">
                <a:latin typeface="Times New Roman" panose="02020603050405020304" pitchFamily="18" charset="0"/>
              </a:rPr>
              <a:t>, </a:t>
            </a:r>
            <a:r>
              <a:rPr lang="en-AU" sz="4000" dirty="0" err="1">
                <a:latin typeface="Times New Roman" panose="02020603050405020304" pitchFamily="18" charset="0"/>
              </a:rPr>
              <a:t>Pekerjaan</a:t>
            </a:r>
            <a:r>
              <a:rPr lang="en-AU" sz="4000" dirty="0">
                <a:latin typeface="Times New Roman" panose="02020603050405020304" pitchFamily="18" charset="0"/>
              </a:rPr>
              <a:t>, </a:t>
            </a:r>
            <a:r>
              <a:rPr lang="en-AU" sz="4000" dirty="0" err="1">
                <a:latin typeface="Times New Roman" panose="02020603050405020304" pitchFamily="18" charset="0"/>
              </a:rPr>
              <a:t>Penghasilan</a:t>
            </a:r>
            <a:r>
              <a:rPr lang="en-AU" sz="4000" dirty="0">
                <a:latin typeface="Times New Roman" panose="02020603050405020304" pitchFamily="18" charset="0"/>
              </a:rPr>
              <a:t>, </a:t>
            </a:r>
            <a:r>
              <a:rPr lang="en-AU" sz="4000" dirty="0" err="1">
                <a:latin typeface="Times New Roman" panose="02020603050405020304" pitchFamily="18" charset="0"/>
              </a:rPr>
              <a:t>Jenis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Lantai</a:t>
            </a:r>
            <a:r>
              <a:rPr lang="en-AU" sz="4000" dirty="0">
                <a:latin typeface="Times New Roman" panose="02020603050405020304" pitchFamily="18" charset="0"/>
              </a:rPr>
              <a:t>, </a:t>
            </a:r>
            <a:r>
              <a:rPr lang="en-AU" sz="4000" dirty="0" err="1">
                <a:latin typeface="Times New Roman" panose="02020603050405020304" pitchFamily="18" charset="0"/>
              </a:rPr>
              <a:t>Jenis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Dinding</a:t>
            </a:r>
            <a:r>
              <a:rPr lang="en-AU" sz="4000" dirty="0">
                <a:latin typeface="Times New Roman" panose="02020603050405020304" pitchFamily="18" charset="0"/>
              </a:rPr>
              <a:t>, </a:t>
            </a:r>
            <a:r>
              <a:rPr lang="en-AU" sz="4000" dirty="0" err="1">
                <a:latin typeface="Times New Roman" panose="02020603050405020304" pitchFamily="18" charset="0"/>
              </a:rPr>
              <a:t>Sumber</a:t>
            </a:r>
            <a:r>
              <a:rPr lang="en-AU" sz="4000" dirty="0">
                <a:latin typeface="Times New Roman" panose="02020603050405020304" pitchFamily="18" charset="0"/>
              </a:rPr>
              <a:t> Listrik, </a:t>
            </a:r>
            <a:r>
              <a:rPr lang="en-AU" sz="4000" dirty="0" err="1">
                <a:latin typeface="Times New Roman" panose="02020603050405020304" pitchFamily="18" charset="0"/>
              </a:rPr>
              <a:t>Sumber</a:t>
            </a:r>
            <a:r>
              <a:rPr lang="en-AU" sz="4000" dirty="0">
                <a:latin typeface="Times New Roman" panose="02020603050405020304" pitchFamily="18" charset="0"/>
              </a:rPr>
              <a:t> Air, </a:t>
            </a:r>
            <a:r>
              <a:rPr lang="en-AU" sz="4000" dirty="0" err="1">
                <a:latin typeface="Times New Roman" panose="02020603050405020304" pitchFamily="18" charset="0"/>
              </a:rPr>
              <a:t>Sk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Mck</a:t>
            </a:r>
            <a:r>
              <a:rPr lang="en-AU" sz="4000" dirty="0">
                <a:latin typeface="Times New Roman" panose="02020603050405020304" pitchFamily="18" charset="0"/>
              </a:rPr>
              <a:t>, </a:t>
            </a:r>
            <a:r>
              <a:rPr lang="en-AU" sz="4000" dirty="0" err="1">
                <a:latin typeface="Times New Roman" panose="02020603050405020304" pitchFamily="18" charset="0"/>
              </a:rPr>
              <a:t>Sk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Rumah</a:t>
            </a:r>
            <a:r>
              <a:rPr lang="en-AU" sz="4000" dirty="0">
                <a:latin typeface="Times New Roman" panose="02020603050405020304" pitchFamily="18" charset="0"/>
              </a:rPr>
              <a:t>, Dan Status </a:t>
            </a:r>
            <a:r>
              <a:rPr lang="en-AU" sz="4000" dirty="0" err="1">
                <a:latin typeface="Times New Roman" panose="02020603050405020304" pitchFamily="18" charset="0"/>
              </a:rPr>
              <a:t>Tempat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Tinggal</a:t>
            </a:r>
            <a:r>
              <a:rPr lang="en-US" sz="4000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97025" y="419100"/>
            <a:ext cx="1369394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13"/>
              </a:lnSpc>
            </a:pPr>
            <a:r>
              <a:rPr lang="en-US" sz="4800" dirty="0">
                <a:solidFill>
                  <a:srgbClr val="EFEFEF"/>
                </a:solidFill>
                <a:latin typeface="Aileron Heavy"/>
              </a:rPr>
              <a:t>Proses training (</a:t>
            </a:r>
            <a:r>
              <a:rPr lang="en-US" sz="4800" dirty="0" err="1">
                <a:solidFill>
                  <a:srgbClr val="EFEFEF"/>
                </a:solidFill>
                <a:latin typeface="Aileron Heavy"/>
              </a:rPr>
              <a:t>algoritma</a:t>
            </a:r>
            <a:r>
              <a:rPr lang="en-US" sz="4800" dirty="0">
                <a:solidFill>
                  <a:srgbClr val="EFEFEF"/>
                </a:solidFill>
                <a:latin typeface="Aileron Heavy"/>
              </a:rPr>
              <a:t>)</a:t>
            </a:r>
            <a:endParaRPr lang="en-US" sz="4677" dirty="0">
              <a:solidFill>
                <a:srgbClr val="EFEFEF"/>
              </a:solidFill>
              <a:latin typeface="Aileron Heavy Itali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401B-49EA-4BF6-ABB6-1A700BC4EC1C}"/>
              </a:ext>
            </a:extLst>
          </p:cNvPr>
          <p:cNvSpPr txBox="1"/>
          <p:nvPr/>
        </p:nvSpPr>
        <p:spPr>
          <a:xfrm>
            <a:off x="1943099" y="1638300"/>
            <a:ext cx="14401800" cy="6445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n-AU" sz="4000" dirty="0">
                <a:latin typeface="Times New Roman" panose="02020603050405020304" pitchFamily="18" charset="0"/>
              </a:rPr>
              <a:t>Dari </a:t>
            </a:r>
            <a:r>
              <a:rPr lang="en-AU" sz="4000" dirty="0" err="1">
                <a:latin typeface="Times New Roman" panose="02020603050405020304" pitchFamily="18" charset="0"/>
              </a:rPr>
              <a:t>hasil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traning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didapatkan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jumlah</a:t>
            </a:r>
            <a:r>
              <a:rPr lang="en-AU" sz="4000" dirty="0">
                <a:latin typeface="Times New Roman" panose="02020603050405020304" pitchFamily="18" charset="0"/>
              </a:rPr>
              <a:t> True Positive (TP) 65, True Negative (TN) 22, False Positive (FP) 1, False Negative (FN) 0, </a:t>
            </a:r>
            <a:r>
              <a:rPr lang="en-AU" sz="4000" dirty="0" err="1">
                <a:latin typeface="Times New Roman" panose="02020603050405020304" pitchFamily="18" charset="0"/>
              </a:rPr>
              <a:t>serta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menghasilkan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nilai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akurasi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sebanyak</a:t>
            </a:r>
            <a:r>
              <a:rPr lang="en-AU" sz="4000" dirty="0">
                <a:latin typeface="Times New Roman" panose="02020603050405020304" pitchFamily="18" charset="0"/>
              </a:rPr>
              <a:t> 90%. </a:t>
            </a:r>
            <a:r>
              <a:rPr lang="en-AU" sz="4000" dirty="0" err="1">
                <a:latin typeface="Times New Roman" panose="02020603050405020304" pitchFamily="18" charset="0"/>
              </a:rPr>
              <a:t>Berdasarkan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hasil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evaluasi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tersebut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metode</a:t>
            </a:r>
            <a:r>
              <a:rPr lang="en-AU" sz="4000" dirty="0">
                <a:latin typeface="Times New Roman" panose="02020603050405020304" pitchFamily="18" charset="0"/>
              </a:rPr>
              <a:t> Naive Bayes yang </a:t>
            </a:r>
            <a:r>
              <a:rPr lang="en-AU" sz="4000" dirty="0" err="1">
                <a:latin typeface="Times New Roman" panose="02020603050405020304" pitchFamily="18" charset="0"/>
              </a:rPr>
              <a:t>digunakan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dalam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menentukan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penerima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bantuan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sosial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memiliki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nilai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akurasi</a:t>
            </a:r>
            <a:r>
              <a:rPr lang="en-AU" sz="4000" dirty="0">
                <a:latin typeface="Times New Roman" panose="02020603050405020304" pitchFamily="18" charset="0"/>
              </a:rPr>
              <a:t> yang </a:t>
            </a:r>
            <a:r>
              <a:rPr lang="en-AU" sz="4000" dirty="0" err="1">
                <a:latin typeface="Times New Roman" panose="02020603050405020304" pitchFamily="18" charset="0"/>
              </a:rPr>
              <a:t>baik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sehingga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metode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ini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tepat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untuk</a:t>
            </a:r>
            <a:r>
              <a:rPr lang="en-AU" sz="4000" dirty="0">
                <a:latin typeface="Times New Roman" panose="02020603050405020304" pitchFamily="18" charset="0"/>
              </a:rPr>
              <a:t> </a:t>
            </a:r>
            <a:r>
              <a:rPr lang="en-AU" sz="4000" dirty="0" err="1">
                <a:latin typeface="Times New Roman" panose="02020603050405020304" pitchFamily="18" charset="0"/>
              </a:rPr>
              <a:t>digunakan</a:t>
            </a:r>
            <a:r>
              <a:rPr lang="en-AU" sz="4000" dirty="0">
                <a:latin typeface="Times New Roman" panose="02020603050405020304" pitchFamily="18" charset="0"/>
              </a:rPr>
              <a:t>. </a:t>
            </a:r>
            <a:br>
              <a:rPr lang="en-AU" sz="4000" dirty="0">
                <a:latin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423</Words>
  <Application>Microsoft Office PowerPoint</Application>
  <PresentationFormat>Custom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Aileron Heavy</vt:lpstr>
      <vt:lpstr>Bookman Old Style</vt:lpstr>
      <vt:lpstr>Aileron Regular Italics</vt:lpstr>
      <vt:lpstr>Aileron Regular</vt:lpstr>
      <vt:lpstr>Times New Roman</vt:lpstr>
      <vt:lpstr>Arial</vt:lpstr>
      <vt:lpstr>Aileron Heavy Italics</vt:lpstr>
      <vt:lpstr>Arimo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Dasar Sederhana Biru Putih Blok Diagonal</dc:title>
  <dc:creator>Eka Kurnia</dc:creator>
  <cp:lastModifiedBy>Iqbal Alan A</cp:lastModifiedBy>
  <cp:revision>6</cp:revision>
  <dcterms:created xsi:type="dcterms:W3CDTF">2006-08-16T00:00:00Z</dcterms:created>
  <dcterms:modified xsi:type="dcterms:W3CDTF">2022-06-17T11:59:24Z</dcterms:modified>
  <dc:identifier>DAFCLhnnGyw</dc:identifier>
</cp:coreProperties>
</file>