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70" r:id="rId6"/>
    <p:sldId id="271" r:id="rId7"/>
    <p:sldId id="260" r:id="rId8"/>
    <p:sldId id="265" r:id="rId9"/>
    <p:sldId id="266" r:id="rId10"/>
    <p:sldId id="267" r:id="rId11"/>
    <p:sldId id="268" r:id="rId12"/>
    <p:sldId id="269" r:id="rId13"/>
    <p:sldId id="261"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24" autoAdjust="0"/>
  </p:normalViewPr>
  <p:slideViewPr>
    <p:cSldViewPr>
      <p:cViewPr varScale="1">
        <p:scale>
          <a:sx n="37" d="100"/>
          <a:sy n="37" d="100"/>
        </p:scale>
        <p:origin x="-22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14600"/>
            <a:ext cx="7772400" cy="1470025"/>
          </a:xfrm>
        </p:spPr>
        <p:txBody>
          <a:bodyPr/>
          <a:lstStyle/>
          <a:p>
            <a:r>
              <a:rPr lang="en-US" b="1" dirty="0" smtClean="0"/>
              <a:t>Thesis Report Guidelines</a:t>
            </a:r>
            <a:endParaRPr lang="en-US" b="1" dirty="0"/>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Research Methodology</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1400" dirty="0" smtClean="0"/>
              <a:t>This chapter includes the research methodology of the dissertation. In more details, in this part the author outlines the research strategy, the research method, the research approach, the methods of data collection, the selection of the sample, the research process, the type of data analysis, the ethical considerations and the research limitations of the project.</a:t>
            </a:r>
          </a:p>
          <a:p>
            <a:r>
              <a:rPr lang="en-US" sz="1400" dirty="0" smtClean="0"/>
              <a:t>The fundamental belongings in the methodology sections are: </a:t>
            </a:r>
          </a:p>
          <a:p>
            <a:pPr lvl="0"/>
            <a:r>
              <a:rPr lang="en-US" sz="1400" dirty="0" smtClean="0"/>
              <a:t>Information to allow the reader to assess the believability of your results.</a:t>
            </a:r>
          </a:p>
          <a:p>
            <a:pPr lvl="0"/>
            <a:r>
              <a:rPr lang="en-US" sz="1400" dirty="0" smtClean="0"/>
              <a:t>Information needed by another researcher to replicate your experiment. </a:t>
            </a:r>
          </a:p>
          <a:p>
            <a:pPr lvl="0"/>
            <a:r>
              <a:rPr lang="en-US" sz="1400" dirty="0" smtClean="0"/>
              <a:t>Description of your materials, procedure, and theory. </a:t>
            </a:r>
          </a:p>
          <a:p>
            <a:pPr lvl="0"/>
            <a:r>
              <a:rPr lang="en-US" sz="1400" dirty="0" smtClean="0"/>
              <a:t>Calculations, technique, and range of validity. </a:t>
            </a:r>
          </a:p>
          <a:p>
            <a:pPr lvl="0"/>
            <a:r>
              <a:rPr lang="en-US" sz="1400" dirty="0" smtClean="0"/>
              <a:t>Limitations, assumptions, and range of validity. </a:t>
            </a:r>
          </a:p>
          <a:p>
            <a:pPr lvl="0"/>
            <a:r>
              <a:rPr lang="en-US" sz="1400" dirty="0" smtClean="0"/>
              <a:t>Description of your analytical methods, including reference to any specialized statistical software. </a:t>
            </a:r>
          </a:p>
          <a:p>
            <a:r>
              <a:rPr lang="en-US" sz="1400" dirty="0" smtClean="0"/>
              <a:t>This section should answer the following questions: </a:t>
            </a:r>
          </a:p>
          <a:p>
            <a:pPr lvl="0"/>
            <a:r>
              <a:rPr lang="en-US" sz="1400" dirty="0" smtClean="0"/>
              <a:t>Is there enough information provided about any instruments (e.g., sampling technique, data collection procedure, etc.) used so that a functionally equivalent instrument could be used to repeat the experiment? </a:t>
            </a:r>
          </a:p>
          <a:p>
            <a:pPr lvl="0"/>
            <a:r>
              <a:rPr lang="en-US" sz="1400" dirty="0" smtClean="0"/>
              <a:t>If the data are in the public domain, could another researcher lay his/her hands on the identical dataset. </a:t>
            </a:r>
          </a:p>
          <a:p>
            <a:pPr lvl="0"/>
            <a:r>
              <a:rPr lang="en-US" sz="1400" dirty="0" smtClean="0"/>
              <a:t>Could one replicate any laboratory analyses that were used?</a:t>
            </a:r>
          </a:p>
          <a:p>
            <a:pPr lvl="0"/>
            <a:r>
              <a:rPr lang="en-US" sz="1400" dirty="0" smtClean="0"/>
              <a:t>Could another researcher approximately replicate the key algorithms of any computer software? </a:t>
            </a:r>
          </a:p>
          <a:p>
            <a:r>
              <a:rPr lang="en-US" sz="1400" dirty="0" smtClean="0"/>
              <a:t>If you want to give any tables, figures and equations you need to follow the formatting procedure described in </a:t>
            </a:r>
            <a:r>
              <a:rPr lang="en-US" sz="1400" b="1" dirty="0" smtClean="0"/>
              <a:t>Section 3.4.</a:t>
            </a:r>
            <a:endParaRPr lang="en-US" sz="1400" dirty="0" smtClean="0"/>
          </a:p>
          <a:p>
            <a:r>
              <a:rPr lang="en-US" sz="1400" dirty="0" smtClean="0"/>
              <a:t>Citations in this section should be limited to data sources and references of where to find more complete descriptions of procedures. Citations and references should be given following the guideline given in </a:t>
            </a:r>
            <a:r>
              <a:rPr lang="en-US" sz="1400" b="1" dirty="0" smtClean="0"/>
              <a:t>Section 2.3.1</a:t>
            </a:r>
            <a:r>
              <a:rPr lang="en-US" sz="1400" dirty="0" smtClean="0"/>
              <a:t>. Here, you cannot include the descriptions of your result. This chapter should be completed within 10 to 15 pages. </a:t>
            </a:r>
          </a:p>
          <a:p>
            <a:endParaRPr lang="en-US" sz="1400" dirty="0"/>
          </a:p>
        </p:txBody>
      </p:sp>
    </p:spTree>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Result And Discussion</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chapter, Results and Discussion, are actually the true statements of observations, that includes statistics, tables and graph. It actually indicates to information on range of variation. Here, the author should mention negative results as well as positive. Once the author finishes his/her result parts, then he/she can interpret results, which belongs to discussion of the results. The author needs to present sufficient details so that others can draw their own inferences and construct their own explanations. Then, authors need to break results into logical segments using subheadings. Important and key results should be stated in clear sentences at the beginning of paragraphs. This chapter has no page limitations. The pages required for the explanation of this chapter may vary in topics.</a:t>
            </a:r>
          </a:p>
          <a:p>
            <a:endParaRPr lang="en-US" dirty="0"/>
          </a:p>
        </p:txBody>
      </p:sp>
    </p:spTree>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this section, authors need to state what you have done and what you have found. Then, summarization of the achievements from the results is to be mentioned. Here, the authors should mention about the strongest point and most important statement that you can make from your observations. Do not repeat words from abstract, introduction and discussion. Then the author should present the limitations and future scopes of the study. Some recommendations can also be given to give a clear picture about expected future studies on the same topic. Conclusion can be of 5 to 8 pages to end the line.    </a:t>
            </a:r>
          </a:p>
          <a:p>
            <a:endParaRPr lang="en-US" dirty="0"/>
          </a:p>
        </p:txBody>
      </p:sp>
    </p:spTree>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79718"/>
            <a:ext cx="8458200" cy="1384995"/>
          </a:xfrm>
          <a:prstGeom prst="rect">
            <a:avLst/>
          </a:prstGeom>
          <a:noFill/>
        </p:spPr>
        <p:txBody>
          <a:bodyPr wrap="square" rtlCol="0">
            <a:spAutoFit/>
          </a:bodyPr>
          <a:lstStyle/>
          <a:p>
            <a:pPr>
              <a:buFont typeface="Arial" pitchFamily="34" charset="0"/>
              <a:buChar char="•"/>
            </a:pPr>
            <a:r>
              <a:rPr lang="en-US" sz="2800" b="1" dirty="0" smtClean="0"/>
              <a:t>References/Bibliography/End Notes</a:t>
            </a:r>
          </a:p>
          <a:p>
            <a:pPr>
              <a:buFont typeface="Arial" pitchFamily="34" charset="0"/>
              <a:buChar char="•"/>
            </a:pPr>
            <a:r>
              <a:rPr lang="en-US" sz="2800" b="1" dirty="0" smtClean="0"/>
              <a:t>Appendices</a:t>
            </a:r>
          </a:p>
          <a:p>
            <a:pPr>
              <a:buFont typeface="Arial" pitchFamily="34" charset="0"/>
              <a:buChar char="•"/>
            </a:pPr>
            <a:r>
              <a:rPr lang="en-US" sz="2800" b="1" dirty="0" smtClean="0"/>
              <a:t>List of Publication(s)</a:t>
            </a:r>
          </a:p>
        </p:txBody>
      </p:sp>
      <p:sp>
        <p:nvSpPr>
          <p:cNvPr id="4" name="TextBox 3"/>
          <p:cNvSpPr txBox="1"/>
          <p:nvPr/>
        </p:nvSpPr>
        <p:spPr>
          <a:xfrm>
            <a:off x="304800" y="206514"/>
            <a:ext cx="84582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b="1" dirty="0" smtClean="0">
                <a:solidFill>
                  <a:schemeClr val="tx2"/>
                </a:solidFill>
              </a:rPr>
              <a:t>Back Matter</a:t>
            </a:r>
            <a:endParaRPr lang="en-US" sz="2400" b="1" dirty="0">
              <a:solidFill>
                <a:schemeClr val="tx2"/>
              </a:solidFill>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2292"/>
            <a:ext cx="9144000" cy="6463308"/>
          </a:xfrm>
          <a:prstGeom prst="rect">
            <a:avLst/>
          </a:prstGeom>
          <a:noFill/>
        </p:spPr>
        <p:txBody>
          <a:bodyPr wrap="square" rtlCol="0">
            <a:spAutoFit/>
          </a:bodyPr>
          <a:lstStyle/>
          <a:p>
            <a:pPr algn="ctr"/>
            <a:r>
              <a:rPr lang="en-US" sz="13800" b="1" dirty="0" smtClean="0">
                <a:effectLst>
                  <a:outerShdw blurRad="38100" dist="38100" dir="2700000" algn="tl">
                    <a:srgbClr val="000000">
                      <a:alpha val="43137"/>
                    </a:srgbClr>
                  </a:outerShdw>
                </a:effectLst>
              </a:rPr>
              <a:t>THANK</a:t>
            </a:r>
          </a:p>
          <a:p>
            <a:pPr algn="ctr"/>
            <a:r>
              <a:rPr lang="en-US" sz="13800" b="1" dirty="0" smtClean="0">
                <a:effectLst>
                  <a:outerShdw blurRad="38100" dist="38100" dir="2700000" algn="tl">
                    <a:srgbClr val="000000">
                      <a:alpha val="43137"/>
                    </a:srgbClr>
                  </a:outerShdw>
                </a:effectLst>
              </a:rPr>
              <a:t>YOU</a:t>
            </a:r>
          </a:p>
          <a:p>
            <a:pPr algn="ctr"/>
            <a:r>
              <a:rPr lang="en-US" sz="13800" b="1" dirty="0" smtClean="0">
                <a:effectLst>
                  <a:outerShdw blurRad="38100" dist="38100" dir="2700000" algn="tl">
                    <a:srgbClr val="000000">
                      <a:alpha val="43137"/>
                    </a:srgbClr>
                  </a:outerShdw>
                </a:effectLst>
              </a:rPr>
              <a:t>ALL</a:t>
            </a:r>
            <a:endParaRPr lang="en-US" sz="13800" b="1" dirty="0">
              <a:effectLst>
                <a:outerShdw blurRad="38100" dist="38100" dir="2700000" algn="tl">
                  <a:srgbClr val="000000">
                    <a:alpha val="43137"/>
                  </a:srgbClr>
                </a:outerShdw>
              </a:effectLst>
            </a:endParaRPr>
          </a:p>
        </p:txBody>
      </p:sp>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06514"/>
            <a:ext cx="84582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b="1" dirty="0" smtClean="0">
                <a:solidFill>
                  <a:schemeClr val="tx2"/>
                </a:solidFill>
              </a:rPr>
              <a:t>Guidelines For Structuring Content</a:t>
            </a:r>
            <a:endParaRPr lang="en-US" sz="4000" b="1" dirty="0">
              <a:solidFill>
                <a:schemeClr val="tx2"/>
              </a:solidFill>
            </a:endParaRPr>
          </a:p>
        </p:txBody>
      </p:sp>
      <p:sp>
        <p:nvSpPr>
          <p:cNvPr id="5" name="TextBox 4"/>
          <p:cNvSpPr txBox="1"/>
          <p:nvPr/>
        </p:nvSpPr>
        <p:spPr>
          <a:xfrm>
            <a:off x="304800" y="1143000"/>
            <a:ext cx="8458200" cy="2246769"/>
          </a:xfrm>
          <a:prstGeom prst="rect">
            <a:avLst/>
          </a:prstGeom>
          <a:noFill/>
        </p:spPr>
        <p:txBody>
          <a:bodyPr wrap="square" rtlCol="0">
            <a:spAutoFit/>
          </a:bodyPr>
          <a:lstStyle/>
          <a:p>
            <a:pPr algn="just"/>
            <a:r>
              <a:rPr lang="en-US" sz="2800" b="1" dirty="0" smtClean="0"/>
              <a:t>The word length of the thesis excluding appendices, table, diagrams, bibliography and references shall not exceed 20,000 words for undergraduate  thesis. The thesis should incorporate in the following order.</a:t>
            </a:r>
          </a:p>
          <a:p>
            <a:pPr algn="just"/>
            <a:endParaRPr lang="en-US" sz="2800" b="1" dirty="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06514"/>
            <a:ext cx="84582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b="1" dirty="0" smtClean="0">
                <a:solidFill>
                  <a:schemeClr val="tx2"/>
                </a:solidFill>
              </a:rPr>
              <a:t>Contents</a:t>
            </a:r>
            <a:endParaRPr lang="en-US" sz="4000" b="1" dirty="0">
              <a:solidFill>
                <a:schemeClr val="tx2"/>
              </a:solidFill>
            </a:endParaRPr>
          </a:p>
        </p:txBody>
      </p:sp>
      <p:sp>
        <p:nvSpPr>
          <p:cNvPr id="3" name="TextBox 2"/>
          <p:cNvSpPr txBox="1"/>
          <p:nvPr/>
        </p:nvSpPr>
        <p:spPr>
          <a:xfrm>
            <a:off x="304800" y="1135082"/>
            <a:ext cx="8458200" cy="5693866"/>
          </a:xfrm>
          <a:prstGeom prst="rect">
            <a:avLst/>
          </a:prstGeom>
          <a:noFill/>
        </p:spPr>
        <p:txBody>
          <a:bodyPr wrap="square" rtlCol="0">
            <a:spAutoFit/>
          </a:bodyPr>
          <a:lstStyle/>
          <a:p>
            <a:pPr marL="514350" indent="-514350">
              <a:buFont typeface="+mj-lt"/>
              <a:buAutoNum type="arabicPeriod"/>
            </a:pPr>
            <a:r>
              <a:rPr lang="en-US" sz="2800" b="1" dirty="0" smtClean="0"/>
              <a:t>Title</a:t>
            </a:r>
          </a:p>
          <a:p>
            <a:pPr marL="514350" indent="-514350">
              <a:buFont typeface="+mj-lt"/>
              <a:buAutoNum type="arabicPeriod"/>
            </a:pPr>
            <a:r>
              <a:rPr lang="en-US" sz="2800" b="1" dirty="0" smtClean="0"/>
              <a:t>Introduction Or Background </a:t>
            </a:r>
          </a:p>
          <a:p>
            <a:pPr marL="514350" indent="-514350">
              <a:buFont typeface="+mj-lt"/>
              <a:buAutoNum type="arabicPeriod"/>
            </a:pPr>
            <a:r>
              <a:rPr lang="en-US" sz="2800" b="1" dirty="0" smtClean="0"/>
              <a:t>Literature Review</a:t>
            </a:r>
          </a:p>
          <a:p>
            <a:pPr marL="514350" indent="-514350">
              <a:buFont typeface="+mj-lt"/>
              <a:buAutoNum type="arabicPeriod"/>
            </a:pPr>
            <a:r>
              <a:rPr lang="en-US" sz="2800" b="1" dirty="0" smtClean="0"/>
              <a:t>Research Methodology</a:t>
            </a:r>
          </a:p>
          <a:p>
            <a:pPr marL="971550" lvl="1" indent="-514350">
              <a:buFont typeface="Wingdings" pitchFamily="2" charset="2"/>
              <a:buChar char="v"/>
            </a:pPr>
            <a:r>
              <a:rPr lang="en-US" sz="2800" b="1" dirty="0" smtClean="0"/>
              <a:t>Data Collection Procedure</a:t>
            </a:r>
          </a:p>
          <a:p>
            <a:pPr marL="971550" lvl="1" indent="-514350">
              <a:buFont typeface="Wingdings" pitchFamily="2" charset="2"/>
              <a:buChar char="v"/>
            </a:pPr>
            <a:r>
              <a:rPr lang="en-US" sz="2800" b="1" dirty="0" smtClean="0"/>
              <a:t>Methods</a:t>
            </a:r>
          </a:p>
          <a:p>
            <a:pPr marL="514350" indent="-514350">
              <a:buFont typeface="+mj-lt"/>
              <a:buAutoNum type="arabicPeriod"/>
            </a:pPr>
            <a:r>
              <a:rPr lang="en-US" sz="2800" b="1" dirty="0" smtClean="0"/>
              <a:t>Result And Discussion</a:t>
            </a:r>
          </a:p>
          <a:p>
            <a:pPr marL="514350" indent="-514350">
              <a:buFont typeface="+mj-lt"/>
              <a:buAutoNum type="arabicPeriod"/>
            </a:pPr>
            <a:r>
              <a:rPr lang="en-US" sz="2800" b="1" dirty="0" smtClean="0"/>
              <a:t>Conclusion</a:t>
            </a:r>
          </a:p>
          <a:p>
            <a:pPr marL="514350" indent="-514350">
              <a:buFont typeface="+mj-lt"/>
              <a:buAutoNum type="arabicPeriod"/>
            </a:pPr>
            <a:r>
              <a:rPr lang="en-US" sz="2800" b="1" dirty="0" smtClean="0"/>
              <a:t>References/Bibliography/End Notes</a:t>
            </a:r>
          </a:p>
          <a:p>
            <a:pPr marL="514350" indent="-514350">
              <a:buFont typeface="+mj-lt"/>
              <a:buAutoNum type="arabicPeriod"/>
            </a:pPr>
            <a:r>
              <a:rPr lang="en-US" sz="2800" b="1" dirty="0" smtClean="0"/>
              <a:t>Appendices</a:t>
            </a:r>
          </a:p>
          <a:p>
            <a:pPr marL="514350" indent="-514350">
              <a:buFont typeface="+mj-lt"/>
              <a:buAutoNum type="arabicPeriod"/>
            </a:pPr>
            <a:r>
              <a:rPr lang="en-US" sz="2800" b="1" dirty="0" smtClean="0"/>
              <a:t>List of Publication(s)</a:t>
            </a:r>
          </a:p>
          <a:p>
            <a:pPr marL="514350" indent="-514350">
              <a:buFont typeface="+mj-lt"/>
              <a:buAutoNum type="arabicPeriod"/>
            </a:pPr>
            <a:endParaRPr lang="en-US" sz="2800" b="1" dirty="0" smtClean="0"/>
          </a:p>
          <a:p>
            <a:pPr marL="514350" indent="-514350">
              <a:buFont typeface="+mj-lt"/>
              <a:buAutoNum type="arabicPeriod"/>
            </a:pPr>
            <a:endParaRPr lang="en-US" sz="2800" b="1" dirty="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79718"/>
            <a:ext cx="8458200" cy="4401205"/>
          </a:xfrm>
          <a:prstGeom prst="rect">
            <a:avLst/>
          </a:prstGeom>
          <a:noFill/>
        </p:spPr>
        <p:txBody>
          <a:bodyPr wrap="square" rtlCol="0">
            <a:spAutoFit/>
          </a:bodyPr>
          <a:lstStyle/>
          <a:p>
            <a:pPr>
              <a:buFont typeface="Arial" pitchFamily="34" charset="0"/>
              <a:buChar char="•"/>
            </a:pPr>
            <a:r>
              <a:rPr lang="en-US" sz="2800" b="1" dirty="0" smtClean="0"/>
              <a:t>Title Page </a:t>
            </a:r>
            <a:r>
              <a:rPr lang="en-US" sz="2000" b="1" dirty="0" smtClean="0"/>
              <a:t>(Title Should Be Capitalized And Not Underlined; No Italics)</a:t>
            </a:r>
          </a:p>
          <a:p>
            <a:pPr>
              <a:buFont typeface="Arial" pitchFamily="34" charset="0"/>
              <a:buChar char="•"/>
            </a:pPr>
            <a:r>
              <a:rPr lang="en-US" sz="2800" b="1" dirty="0" smtClean="0"/>
              <a:t>Approval By The Supervisor</a:t>
            </a:r>
          </a:p>
          <a:p>
            <a:pPr>
              <a:buFont typeface="Arial" pitchFamily="34" charset="0"/>
              <a:buChar char="•"/>
            </a:pPr>
            <a:r>
              <a:rPr lang="en-US" sz="2800" b="1" dirty="0" smtClean="0"/>
              <a:t>Author’s Declaration</a:t>
            </a:r>
          </a:p>
          <a:p>
            <a:pPr>
              <a:buFont typeface="Arial" pitchFamily="34" charset="0"/>
              <a:buChar char="•"/>
            </a:pPr>
            <a:r>
              <a:rPr lang="en-US" sz="2800" b="1" dirty="0" smtClean="0"/>
              <a:t>Acknowledgements </a:t>
            </a:r>
            <a:r>
              <a:rPr lang="en-US" sz="2000" b="1" dirty="0" smtClean="0"/>
              <a:t>(Optional)</a:t>
            </a:r>
          </a:p>
          <a:p>
            <a:pPr>
              <a:buFont typeface="Arial" pitchFamily="34" charset="0"/>
              <a:buChar char="•"/>
            </a:pPr>
            <a:r>
              <a:rPr lang="en-US" sz="2800" b="1" dirty="0" smtClean="0"/>
              <a:t>Abstract</a:t>
            </a:r>
          </a:p>
          <a:p>
            <a:pPr>
              <a:buFont typeface="Arial" pitchFamily="34" charset="0"/>
              <a:buChar char="•"/>
            </a:pPr>
            <a:r>
              <a:rPr lang="en-US" sz="2800" b="1" dirty="0" smtClean="0"/>
              <a:t>Table Of Contents</a:t>
            </a:r>
          </a:p>
          <a:p>
            <a:pPr>
              <a:buFont typeface="Arial" pitchFamily="34" charset="0"/>
              <a:buChar char="•"/>
            </a:pPr>
            <a:r>
              <a:rPr lang="en-US" sz="2800" b="1" dirty="0" smtClean="0"/>
              <a:t>List Of Tables </a:t>
            </a:r>
            <a:endParaRPr lang="en-US" sz="2000" b="1" dirty="0" smtClean="0"/>
          </a:p>
          <a:p>
            <a:pPr>
              <a:buFont typeface="Arial" pitchFamily="34" charset="0"/>
              <a:buChar char="•"/>
            </a:pPr>
            <a:r>
              <a:rPr lang="en-US" sz="2800" b="1" dirty="0" smtClean="0"/>
              <a:t>List Of Figures </a:t>
            </a:r>
            <a:endParaRPr lang="en-US" sz="2000" b="1" dirty="0" smtClean="0"/>
          </a:p>
          <a:p>
            <a:pPr>
              <a:buFont typeface="Arial" pitchFamily="34" charset="0"/>
              <a:buChar char="•"/>
            </a:pPr>
            <a:r>
              <a:rPr lang="en-US" sz="2800" b="1" dirty="0" smtClean="0"/>
              <a:t>List Of Acronyms </a:t>
            </a:r>
            <a:endParaRPr lang="en-US" sz="2000" b="1" dirty="0" smtClean="0"/>
          </a:p>
          <a:p>
            <a:pPr>
              <a:buFont typeface="Arial" pitchFamily="34" charset="0"/>
              <a:buChar char="•"/>
            </a:pPr>
            <a:r>
              <a:rPr lang="en-US" sz="2800" b="1" dirty="0" smtClean="0"/>
              <a:t>List Of Appendices </a:t>
            </a:r>
            <a:endParaRPr lang="en-US" sz="2000" b="1" dirty="0" smtClean="0"/>
          </a:p>
        </p:txBody>
      </p:sp>
      <p:sp>
        <p:nvSpPr>
          <p:cNvPr id="4" name="TextBox 3"/>
          <p:cNvSpPr txBox="1"/>
          <p:nvPr/>
        </p:nvSpPr>
        <p:spPr>
          <a:xfrm>
            <a:off x="304800" y="206514"/>
            <a:ext cx="84582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b="1" dirty="0" smtClean="0">
                <a:solidFill>
                  <a:schemeClr val="tx2"/>
                </a:solidFill>
              </a:rPr>
              <a:t>Front Matter</a:t>
            </a:r>
            <a:r>
              <a:rPr lang="en-US" sz="2400" b="1" dirty="0" smtClean="0">
                <a:solidFill>
                  <a:schemeClr val="tx2"/>
                </a:solidFill>
              </a:rPr>
              <a:t>( Preliminary Pages )</a:t>
            </a:r>
            <a:endParaRPr lang="en-US" sz="2400" b="1" dirty="0">
              <a:solidFill>
                <a:schemeClr val="tx2"/>
              </a:solidFill>
            </a:endParaRPr>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Title</a:t>
            </a:r>
            <a:endParaRPr lang="en-US" dirty="0"/>
          </a:p>
        </p:txBody>
      </p:sp>
      <p:sp>
        <p:nvSpPr>
          <p:cNvPr id="3" name="Content Placeholder 2"/>
          <p:cNvSpPr>
            <a:spLocks noGrp="1"/>
          </p:cNvSpPr>
          <p:nvPr>
            <p:ph idx="1"/>
          </p:nvPr>
        </p:nvSpPr>
        <p:spPr/>
        <p:txBody>
          <a:bodyPr/>
          <a:lstStyle/>
          <a:p>
            <a:r>
              <a:rPr lang="en-US" dirty="0" smtClean="0"/>
              <a:t>A title page giving the title of the thesis in full, the name of the student as it is recorded in the IUBAT university admission office, the name of university associated with this work and the date (month or year) when submitted for the degree. </a:t>
            </a:r>
            <a:endParaRPr lang="en-US" dirty="0"/>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Abstract</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good abstract explains why the thesis is important. It then goes to give a summary of the major results with error limits. The end sentences give the major implications of the thesis work. A good abstract is concise, readable and quantitative. The length of an abstract should be 1~2 paragraphs and words length should be of maximum 500 words. One thing is important here not to repeat the information in the title. In an abstract the reader should find the answers of the following questions: </a:t>
            </a:r>
          </a:p>
          <a:p>
            <a:pPr lvl="0"/>
            <a:r>
              <a:rPr lang="en-US" dirty="0" smtClean="0"/>
              <a:t>What did you do?</a:t>
            </a:r>
          </a:p>
          <a:p>
            <a:pPr lvl="0"/>
            <a:r>
              <a:rPr lang="en-US" dirty="0" smtClean="0"/>
              <a:t>Why did you do? What question were you trying to answer?</a:t>
            </a:r>
          </a:p>
          <a:p>
            <a:pPr lvl="0"/>
            <a:r>
              <a:rPr lang="en-US" dirty="0" smtClean="0"/>
              <a:t>How did you do it? State if any specific methodology is used.</a:t>
            </a:r>
          </a:p>
          <a:p>
            <a:pPr lvl="0"/>
            <a:r>
              <a:rPr lang="en-US" dirty="0" smtClean="0"/>
              <a:t>What did you learn and what were the major findings?</a:t>
            </a:r>
          </a:p>
          <a:p>
            <a:pPr lvl="0"/>
            <a:r>
              <a:rPr lang="en-US" dirty="0" smtClean="0"/>
              <a:t>Why does it matter? Point out at least one implications.</a:t>
            </a:r>
          </a:p>
          <a:p>
            <a:endParaRPr lang="en-US" dirty="0"/>
          </a:p>
        </p:txBody>
      </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79718"/>
            <a:ext cx="8458200" cy="2246769"/>
          </a:xfrm>
          <a:prstGeom prst="rect">
            <a:avLst/>
          </a:prstGeom>
          <a:noFill/>
        </p:spPr>
        <p:txBody>
          <a:bodyPr wrap="square" rtlCol="0">
            <a:spAutoFit/>
          </a:bodyPr>
          <a:lstStyle/>
          <a:p>
            <a:pPr>
              <a:buFont typeface="Arial" pitchFamily="34" charset="0"/>
              <a:buChar char="•"/>
            </a:pPr>
            <a:r>
              <a:rPr lang="en-US" sz="2800" b="1" dirty="0" smtClean="0"/>
              <a:t>Introduction Of Background</a:t>
            </a:r>
          </a:p>
          <a:p>
            <a:pPr>
              <a:buFont typeface="Arial" pitchFamily="34" charset="0"/>
              <a:buChar char="•"/>
            </a:pPr>
            <a:r>
              <a:rPr lang="en-US" sz="2800" b="1" dirty="0" smtClean="0"/>
              <a:t>Literature Review</a:t>
            </a:r>
          </a:p>
          <a:p>
            <a:pPr>
              <a:buFont typeface="Arial" pitchFamily="34" charset="0"/>
              <a:buChar char="•"/>
            </a:pPr>
            <a:r>
              <a:rPr lang="en-US" sz="2800" b="1" dirty="0" smtClean="0"/>
              <a:t>Research Methodology</a:t>
            </a:r>
          </a:p>
          <a:p>
            <a:pPr>
              <a:buFont typeface="Arial" pitchFamily="34" charset="0"/>
              <a:buChar char="•"/>
            </a:pPr>
            <a:r>
              <a:rPr lang="en-US" sz="2800" b="1" dirty="0" smtClean="0"/>
              <a:t>Result And Discussion</a:t>
            </a:r>
          </a:p>
          <a:p>
            <a:pPr>
              <a:buFont typeface="Arial" pitchFamily="34" charset="0"/>
              <a:buChar char="•"/>
            </a:pPr>
            <a:r>
              <a:rPr lang="en-US" sz="2800" b="1" dirty="0" smtClean="0"/>
              <a:t>Conclusion</a:t>
            </a:r>
          </a:p>
        </p:txBody>
      </p:sp>
      <p:sp>
        <p:nvSpPr>
          <p:cNvPr id="4" name="TextBox 3"/>
          <p:cNvSpPr txBox="1"/>
          <p:nvPr/>
        </p:nvSpPr>
        <p:spPr>
          <a:xfrm>
            <a:off x="304800" y="206514"/>
            <a:ext cx="84582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b="1" dirty="0" smtClean="0">
                <a:solidFill>
                  <a:schemeClr val="tx2"/>
                </a:solidFill>
              </a:rPr>
              <a:t>Description of Text</a:t>
            </a:r>
            <a:r>
              <a:rPr lang="en-US" sz="2400" b="1" dirty="0" smtClean="0">
                <a:solidFill>
                  <a:schemeClr val="tx2"/>
                </a:solidFill>
              </a:rPr>
              <a:t>( Main Body )</a:t>
            </a:r>
            <a:endParaRPr lang="en-US" sz="2400" b="1" dirty="0">
              <a:solidFill>
                <a:schemeClr val="tx2"/>
              </a:solidFill>
            </a:endParaRPr>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52600"/>
            <a:ext cx="8382000" cy="1200329"/>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a:p>
        </p:txBody>
      </p:sp>
      <p:sp>
        <p:nvSpPr>
          <p:cNvPr id="21509" name="Rectangle 5"/>
          <p:cNvSpPr>
            <a:spLocks noChangeArrowheads="1"/>
          </p:cNvSpPr>
          <p:nvPr/>
        </p:nvSpPr>
        <p:spPr bwMode="auto">
          <a:xfrm>
            <a:off x="0" y="1524000"/>
            <a:ext cx="9144000" cy="27084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introductory sections the goal of the paper (i.e., why the study was undertaken and why the study was written, etc) should be present. You need to include the hook at the beginning of the introduction. The initial statements are important to motivate the readers to read the rest of the thesis book. As </a:t>
            </a:r>
            <a:r>
              <a:rPr kumimoji="0" lang="en-US" sz="2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Introduction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the first chapter, so it should contain a brief statement of the problem investigated. It should outline the scope, aim, general character of the research and the reasons for the students</a:t>
            </a:r>
            <a:r>
              <a:rPr kumimoji="0" lang="en-US"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interest in the problem. An introduction chapter should be written within 4 to 8 pages.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200"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Box 8"/>
          <p:cNvSpPr txBox="1"/>
          <p:nvPr/>
        </p:nvSpPr>
        <p:spPr>
          <a:xfrm>
            <a:off x="609600" y="605135"/>
            <a:ext cx="7924800" cy="461665"/>
          </a:xfrm>
          <a:prstGeom prst="rect">
            <a:avLst/>
          </a:prstGeom>
          <a:noFill/>
        </p:spPr>
        <p:txBody>
          <a:bodyPr wrap="square" rtlCol="0">
            <a:spAutoFit/>
          </a:bodyPr>
          <a:lstStyle/>
          <a:p>
            <a:pPr algn="ctr"/>
            <a:r>
              <a:rPr lang="en-US" sz="2400" b="1" dirty="0" smtClean="0"/>
              <a:t>Introduction / Background</a:t>
            </a:r>
          </a:p>
        </p:txBody>
      </p:sp>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Literature Review</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40000" lnSpcReduction="20000"/>
          </a:bodyPr>
          <a:lstStyle/>
          <a:p>
            <a:r>
              <a:rPr lang="en-US" sz="4200" dirty="0" smtClean="0"/>
              <a:t>In this section, the author should cite previous research related to his/her thesis topic area. It should cite those who had the idea or ideas first, and should also cite those who have done the most recent and relevant works. You should then go to an explanation why more works are necessary particularly for this field of research (your work, of course). Proper acknowledgement of the previous work should be given. Sufficient explanations of the literature should be given so that a reader can achieve a sophisticated understanding of the context and significance of the thesis area. In the literature review, the author should contain problem statement, solution, limitations of each of the cited literature. In this way, the author actually can differentiate his/her thesis work with others. </a:t>
            </a:r>
          </a:p>
          <a:p>
            <a:endParaRPr lang="en-US" sz="4200" dirty="0" smtClean="0"/>
          </a:p>
          <a:p>
            <a:r>
              <a:rPr lang="en-US" sz="4200" dirty="0" smtClean="0"/>
              <a:t>Note: In literature review, the authors need to give many citations. The format of writing main body citation is given in </a:t>
            </a:r>
            <a:r>
              <a:rPr lang="en-US" sz="4200" b="1" dirty="0" smtClean="0"/>
              <a:t>Section 2.3.1</a:t>
            </a:r>
            <a:r>
              <a:rPr lang="en-US" sz="4200" dirty="0" smtClean="0"/>
              <a:t>. Also, when the author would read different papers and literatures, whatever they want to write about those papers inside the thesis, they need to rephrase the sentences of the papers without affecting the meaning. The author cannot directly copy-paste the whole sentence in the literature review section. This would be regarded as PLAGIARISM. About 8 to 15 pages should contain literature review chapter.</a:t>
            </a:r>
          </a:p>
          <a:p>
            <a:endParaRPr lang="en-US" dirty="0"/>
          </a:p>
        </p:txBody>
      </p:sp>
    </p:spTree>
  </p:cSld>
  <p:clrMapOvr>
    <a:masterClrMapping/>
  </p:clrMapOvr>
  <p:transition>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1266</Words>
  <Application>Microsoft Office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Thesis Report Guidelines</vt:lpstr>
      <vt:lpstr>Slide 2</vt:lpstr>
      <vt:lpstr>Slide 3</vt:lpstr>
      <vt:lpstr>Slide 4</vt:lpstr>
      <vt:lpstr>Title</vt:lpstr>
      <vt:lpstr>Abstract </vt:lpstr>
      <vt:lpstr>Slide 7</vt:lpstr>
      <vt:lpstr>Slide 8</vt:lpstr>
      <vt:lpstr>Literature Review </vt:lpstr>
      <vt:lpstr>Research Methodology </vt:lpstr>
      <vt:lpstr>Result And Discussion </vt:lpstr>
      <vt:lpstr>Conclusion </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Report Contents</dc:title>
  <dc:creator>TA PC</dc:creator>
  <cp:lastModifiedBy>Sukesh Sarker</cp:lastModifiedBy>
  <cp:revision>27</cp:revision>
  <dcterms:created xsi:type="dcterms:W3CDTF">2006-08-16T00:00:00Z</dcterms:created>
  <dcterms:modified xsi:type="dcterms:W3CDTF">2020-10-16T15:28:12Z</dcterms:modified>
</cp:coreProperties>
</file>