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261" autoAdjust="0"/>
  </p:normalViewPr>
  <p:slideViewPr>
    <p:cSldViewPr>
      <p:cViewPr varScale="1">
        <p:scale>
          <a:sx n="76" d="100"/>
          <a:sy n="76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9F093-4916-4778-A552-5DD8B0A3DB8B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0A48D-A689-49C1-8078-F1111C202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A48D-A689-49C1-8078-F1111C2023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b="0" dirty="0" smtClean="0"/>
              <a:t>User access EC2</a:t>
            </a:r>
            <a:r>
              <a:rPr lang="en-US" sz="1100" b="0" baseline="0" dirty="0" smtClean="0"/>
              <a:t> instances in </a:t>
            </a:r>
            <a:r>
              <a:rPr lang="en-US" sz="1100" b="0" dirty="0" smtClean="0"/>
              <a:t>private subnet</a:t>
            </a:r>
          </a:p>
          <a:p>
            <a:r>
              <a:rPr lang="en-US" sz="1100" b="0" dirty="0" smtClean="0"/>
              <a:t>3 Security</a:t>
            </a:r>
            <a:r>
              <a:rPr lang="en-US" sz="1100" b="0" baseline="0" dirty="0" smtClean="0"/>
              <a:t> concerns from previous iteration are resolved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A48D-A689-49C1-8078-F1111C2023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environment in AWS with VPC peering </a:t>
            </a:r>
          </a:p>
          <a:p>
            <a:pPr marL="228600" indent="-228600">
              <a:buAutoNum type="arabicPeriod"/>
            </a:pP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reated a trust relationship between AWS managed MS AD and another on-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Controller</a:t>
            </a:r>
          </a:p>
          <a:p>
            <a:pPr marL="228600" indent="-228600">
              <a:buAutoNum type="arabicPeriod"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managers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federate identities with on-premises 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A48D-A689-49C1-8078-F1111C2023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62BD-7E02-4CDD-958D-34E02F285E6F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B6D1-80F3-45A1-8657-3A79031B5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qbal-faisal788/terraform_hello_wor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819400"/>
            <a:ext cx="4325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" pitchFamily="34" charset="0"/>
              </a:rPr>
              <a:t>GCS Mentorship Program: </a:t>
            </a:r>
          </a:p>
          <a:p>
            <a:r>
              <a:rPr lang="en-US" dirty="0" smtClean="0">
                <a:latin typeface="Lucida Sans" pitchFamily="34" charset="0"/>
              </a:rPr>
              <a:t>The Hello Mars Hybrid Cloud Journey</a:t>
            </a:r>
          </a:p>
          <a:p>
            <a:endParaRPr lang="en-US" dirty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Mentor: Irina </a:t>
            </a:r>
            <a:r>
              <a:rPr lang="en-US" dirty="0" err="1" smtClean="0">
                <a:latin typeface="Lucida Sans" pitchFamily="34" charset="0"/>
              </a:rPr>
              <a:t>Geiman</a:t>
            </a:r>
            <a:endParaRPr lang="en-US" dirty="0" smtClean="0">
              <a:latin typeface="Lucida Sans" pitchFamily="34" charset="0"/>
            </a:endParaRPr>
          </a:p>
          <a:p>
            <a:r>
              <a:rPr lang="en-US" dirty="0" smtClean="0">
                <a:latin typeface="Lucida Sans" pitchFamily="34" charset="0"/>
              </a:rPr>
              <a:t>Mentee: Faisal </a:t>
            </a:r>
            <a:r>
              <a:rPr lang="en-US" dirty="0" err="1" smtClean="0">
                <a:latin typeface="Lucida Sans" pitchFamily="34" charset="0"/>
              </a:rPr>
              <a:t>Iqbal</a:t>
            </a:r>
            <a:endParaRPr lang="en-US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1" y="1066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was to create a simple application in a hybrid cloud that contains the best-in-class</a:t>
            </a:r>
            <a:r>
              <a:rPr lang="en-US" baseline="0" dirty="0" smtClean="0"/>
              <a:t> security features.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1:  2 tier 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Public subnet EC2 instances &amp; Private subnet database deploying using </a:t>
            </a:r>
            <a:r>
              <a:rPr lang="en-US" dirty="0" err="1" smtClean="0"/>
              <a:t>Terraform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Simple Hello World Application</a:t>
            </a:r>
          </a:p>
          <a:p>
            <a:endParaRPr lang="en-US" dirty="0"/>
          </a:p>
          <a:p>
            <a:r>
              <a:rPr lang="en-US" dirty="0" smtClean="0"/>
              <a:t>Version 2:  3-tier design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Private subnet EC2 instances and private subnet database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Public subnet bastion host.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Internal users to can remote login into private instances, whether EC2 or DB.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Hybrid Cloud Python Flask Hello Mars Application</a:t>
            </a:r>
            <a:endParaRPr lang="en-US" dirty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Version 3: Site-to-site VPN and authentication via federation for corporate identities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miro.medium.com/max/591/1*KJuP2yGKCNFrm5kfUmIpPA.jpeg"/>
          <p:cNvPicPr/>
          <p:nvPr/>
        </p:nvPicPr>
        <p:blipFill>
          <a:blip r:embed="rId2"/>
          <a:srcRect l="4738" t="1051" r="6430" b="5254"/>
          <a:stretch>
            <a:fillRect/>
          </a:stretch>
        </p:blipFill>
        <p:spPr bwMode="auto">
          <a:xfrm>
            <a:off x="0" y="1524000"/>
            <a:ext cx="50006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r="37179"/>
          <a:stretch>
            <a:fillRect/>
          </a:stretch>
        </p:blipFill>
        <p:spPr bwMode="auto">
          <a:xfrm>
            <a:off x="5410200" y="3505200"/>
            <a:ext cx="3733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81600" y="1524000"/>
            <a:ext cx="396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Security Concerns: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Public subnet EC2 instances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No NAT-</a:t>
            </a:r>
            <a:r>
              <a:rPr lang="en-US" sz="1400" dirty="0" err="1" smtClean="0"/>
              <a:t>ing</a:t>
            </a:r>
            <a:r>
              <a:rPr lang="en-US" sz="14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 of production EC2 to remote into private subnet DB instance.</a:t>
            </a:r>
            <a:r>
              <a:rPr lang="en-US" sz="1400" b="1" dirty="0" smtClean="0"/>
              <a:t> </a:t>
            </a:r>
          </a:p>
          <a:p>
            <a:pPr marL="342900" indent="-342900"/>
            <a:r>
              <a:rPr lang="en-US" sz="1400" dirty="0" smtClean="0"/>
              <a:t>Benefits: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Terraform</a:t>
            </a:r>
            <a:r>
              <a:rPr lang="en-US" sz="1400" dirty="0" smtClean="0"/>
              <a:t> practice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Logical separation of infrastructure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04800"/>
            <a:ext cx="212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Version 1:  2 tier app</a:t>
            </a:r>
          </a:p>
        </p:txBody>
      </p:sp>
      <p:pic>
        <p:nvPicPr>
          <p:cNvPr id="4" name="Picture 3"/>
          <p:cNvPicPr/>
          <p:nvPr/>
        </p:nvPicPr>
        <p:blipFill>
          <a:blip r:embed="rId4"/>
          <a:srcRect r="11475" b="14005"/>
          <a:stretch>
            <a:fillRect/>
          </a:stretch>
        </p:blipFill>
        <p:spPr bwMode="auto">
          <a:xfrm>
            <a:off x="5029200" y="5693596"/>
            <a:ext cx="4114800" cy="93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66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15399" cy="68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28600"/>
            <a:ext cx="239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Version 2:  3-tier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724400"/>
            <a:ext cx="304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New Security Concerns: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Audit trail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Shared Passwords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Multiple account domains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37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Deployment and Database</a:t>
            </a:r>
          </a:p>
        </p:txBody>
      </p:sp>
      <p:pic>
        <p:nvPicPr>
          <p:cNvPr id="3" name="Picture 2" descr="Deployment of Flask App|Gunicorn| Nginx|AWS-EC2 | by Chachrayatin | Mediu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696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b="44786"/>
          <a:stretch>
            <a:fillRect/>
          </a:stretch>
        </p:blipFill>
        <p:spPr bwMode="auto">
          <a:xfrm>
            <a:off x="4876800" y="3124200"/>
            <a:ext cx="3943350" cy="3076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887682"/>
            <a:ext cx="487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Application Deployment</a:t>
            </a:r>
          </a:p>
          <a:p>
            <a:pPr lvl="0">
              <a:buFont typeface="Arial" charset="0"/>
              <a:buChar char="•"/>
            </a:pPr>
            <a:r>
              <a:rPr lang="en-US" sz="1600" dirty="0" smtClean="0"/>
              <a:t> Flask </a:t>
            </a:r>
            <a:r>
              <a:rPr lang="en-US" sz="1600" dirty="0"/>
              <a:t>is running in </a:t>
            </a:r>
            <a:r>
              <a:rPr lang="en-US" sz="1600" dirty="0" smtClean="0"/>
              <a:t>dev mode in the terminal </a:t>
            </a:r>
          </a:p>
          <a:p>
            <a:pPr lvl="0">
              <a:buFont typeface="Arial" charset="0"/>
              <a:buChar char="•"/>
            </a:pPr>
            <a:r>
              <a:rPr lang="en-US" sz="1600" dirty="0" smtClean="0"/>
              <a:t> App running </a:t>
            </a:r>
            <a:r>
              <a:rPr lang="en-US" sz="1600" dirty="0"/>
              <a:t>in </a:t>
            </a:r>
            <a:r>
              <a:rPr lang="en-US" sz="1600" dirty="0" smtClean="0"/>
              <a:t>foreground; Ctrl </a:t>
            </a:r>
            <a:r>
              <a:rPr lang="en-US" sz="1600" dirty="0"/>
              <a:t>+ </a:t>
            </a:r>
            <a:r>
              <a:rPr lang="en-US" sz="1600" dirty="0" smtClean="0"/>
              <a:t>C bring </a:t>
            </a:r>
            <a:r>
              <a:rPr lang="en-US" sz="1600" dirty="0"/>
              <a:t>down the </a:t>
            </a:r>
            <a:r>
              <a:rPr lang="en-US" sz="1600" dirty="0" smtClean="0"/>
              <a:t>app</a:t>
            </a:r>
          </a:p>
          <a:p>
            <a:pPr lvl="0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Web </a:t>
            </a:r>
            <a:r>
              <a:rPr lang="en-US" sz="1600" dirty="0"/>
              <a:t>server </a:t>
            </a:r>
            <a:r>
              <a:rPr lang="en-US" sz="1600" dirty="0" smtClean="0"/>
              <a:t>(</a:t>
            </a:r>
            <a:r>
              <a:rPr lang="en-US" sz="1600" dirty="0" err="1" smtClean="0"/>
              <a:t>Nginx</a:t>
            </a:r>
            <a:r>
              <a:rPr lang="en-US" sz="1600" dirty="0" smtClean="0"/>
              <a:t>) and WSGI (</a:t>
            </a:r>
            <a:r>
              <a:rPr lang="en-US" sz="1600" dirty="0" err="1" smtClean="0"/>
              <a:t>Gunicorn</a:t>
            </a:r>
            <a:r>
              <a:rPr lang="en-US" sz="1600" dirty="0" smtClean="0"/>
              <a:t>) </a:t>
            </a:r>
          </a:p>
          <a:p>
            <a:pPr lvl="0">
              <a:buFont typeface="Arial" charset="0"/>
              <a:buChar char="•"/>
            </a:pPr>
            <a:r>
              <a:rPr lang="en-US" sz="1600" dirty="0" smtClean="0"/>
              <a:t> Demonize </a:t>
            </a:r>
            <a:r>
              <a:rPr lang="en-US" sz="1600" dirty="0"/>
              <a:t>the execution </a:t>
            </a:r>
            <a:r>
              <a:rPr lang="en-US" sz="1600" dirty="0" smtClean="0"/>
              <a:t>to run in the background</a:t>
            </a:r>
            <a:endParaRPr lang="en-US" sz="1600" dirty="0"/>
          </a:p>
          <a:p>
            <a:pPr lvl="0"/>
            <a:endParaRPr lang="en-US" sz="1600" dirty="0" smtClean="0"/>
          </a:p>
          <a:p>
            <a:pPr lvl="0"/>
            <a:r>
              <a:rPr lang="en-US" sz="1600" b="1" dirty="0" smtClean="0"/>
              <a:t>Database </a:t>
            </a:r>
            <a:r>
              <a:rPr lang="en-US" sz="1600" b="1" dirty="0"/>
              <a:t>secrets management </a:t>
            </a:r>
            <a:endParaRPr lang="en-US" sz="1600" b="1" dirty="0" smtClean="0"/>
          </a:p>
          <a:p>
            <a:pPr lvl="0">
              <a:buFont typeface="Arial" charset="0"/>
              <a:buChar char="•"/>
            </a:pPr>
            <a:r>
              <a:rPr lang="en-US" sz="1600" dirty="0" smtClean="0"/>
              <a:t> Currently</a:t>
            </a:r>
            <a:r>
              <a:rPr lang="en-US" sz="1600" dirty="0"/>
              <a:t>, it is hardcoded into TF files </a:t>
            </a:r>
            <a:endParaRPr lang="en-US" sz="1600" dirty="0" smtClean="0"/>
          </a:p>
          <a:p>
            <a:pPr lvl="0">
              <a:buFont typeface="Arial" charset="0"/>
              <a:buChar char="•"/>
            </a:pPr>
            <a:r>
              <a:rPr lang="en-US" sz="1600" dirty="0" smtClean="0"/>
              <a:t> TFVARS </a:t>
            </a:r>
            <a:r>
              <a:rPr lang="en-US" sz="1600" dirty="0"/>
              <a:t>file is an </a:t>
            </a:r>
            <a:r>
              <a:rPr lang="en-US" sz="1600" dirty="0" smtClean="0"/>
              <a:t>option with </a:t>
            </a:r>
            <a:r>
              <a:rPr lang="en-US" sz="1600" dirty="0" err="1" smtClean="0"/>
              <a:t>gitignore</a:t>
            </a:r>
            <a:endParaRPr lang="en-US" sz="1600" dirty="0" smtClean="0"/>
          </a:p>
          <a:p>
            <a:pPr lvl="0">
              <a:buFont typeface="Arial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Best practice </a:t>
            </a:r>
            <a:r>
              <a:rPr lang="en-US" sz="1600" dirty="0"/>
              <a:t>to use any of the </a:t>
            </a:r>
            <a:r>
              <a:rPr lang="en-US" sz="1600" dirty="0" smtClean="0"/>
              <a:t>following: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KeyVault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 KMS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Hashicorp</a:t>
            </a:r>
            <a:r>
              <a:rPr lang="en-US" sz="1600" dirty="0" smtClean="0"/>
              <a:t> Vault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 AWS Secrets Manager</a:t>
            </a:r>
            <a:endParaRPr lang="en-US" sz="1600" dirty="0"/>
          </a:p>
        </p:txBody>
      </p:sp>
      <p:pic>
        <p:nvPicPr>
          <p:cNvPr id="7" name="Picture 6" descr="https://miro.medium.com/v2/resize:fit:629/1*GFyBjB08etGcPQez0JeVy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5334000"/>
            <a:ext cx="41279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6684"/>
            <a:ext cx="9144000" cy="623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640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Version 3: Site-to-site VPN and authentication via federation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fault-tolerant, more scalable</a:t>
            </a:r>
          </a:p>
          <a:p>
            <a:pPr lvl="1"/>
            <a:r>
              <a:rPr lang="en-US" dirty="0" smtClean="0"/>
              <a:t>Multi-OS environment (Linux, Windows)</a:t>
            </a:r>
          </a:p>
          <a:p>
            <a:pPr lvl="1"/>
            <a:r>
              <a:rPr lang="en-US" dirty="0" smtClean="0"/>
              <a:t>Availability </a:t>
            </a:r>
          </a:p>
          <a:p>
            <a:r>
              <a:rPr lang="en-US" dirty="0" smtClean="0"/>
              <a:t>Implement standby DB instance  </a:t>
            </a:r>
          </a:p>
          <a:p>
            <a:r>
              <a:rPr lang="en-US" dirty="0" smtClean="0"/>
              <a:t>Ability to thwart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code and MOPs are available on </a:t>
            </a:r>
            <a:r>
              <a:rPr lang="en-US" dirty="0" err="1" smtClean="0"/>
              <a:t>GitHub</a:t>
            </a:r>
            <a:r>
              <a:rPr lang="en-US" dirty="0" smtClean="0"/>
              <a:t> Repo: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iqbal-faisal788/</a:t>
            </a:r>
            <a:r>
              <a:rPr lang="en-US" dirty="0" err="1" smtClean="0">
                <a:hlinkClick r:id="rId2"/>
              </a:rPr>
              <a:t>terraform_hello_world</a:t>
            </a:r>
            <a:r>
              <a:rPr lang="en-US" dirty="0" smtClean="0">
                <a:hlinkClick r:id="rId2"/>
              </a:rPr>
              <a:t> (github.com)</a:t>
            </a:r>
            <a:endParaRPr lang="en-US" dirty="0" smtClean="0"/>
          </a:p>
          <a:p>
            <a:r>
              <a:rPr lang="en-US" dirty="0" smtClean="0"/>
              <a:t>Thanks to Irina for encouraging me to think outside the box!!!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368</Words>
  <Application>Microsoft Office PowerPoint</Application>
  <PresentationFormat>On-screen Show (4:3)</PresentationFormat>
  <Paragraphs>68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Future Enhancements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18</cp:revision>
  <dcterms:created xsi:type="dcterms:W3CDTF">2023-03-23T19:59:08Z</dcterms:created>
  <dcterms:modified xsi:type="dcterms:W3CDTF">2023-03-24T01:39:38Z</dcterms:modified>
</cp:coreProperties>
</file>