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30"/>
  </p:notesMasterIdLst>
  <p:handoutMasterIdLst>
    <p:handoutMasterId r:id="rId31"/>
  </p:handoutMasterIdLst>
  <p:sldIdLst>
    <p:sldId id="256" r:id="rId2"/>
    <p:sldId id="333" r:id="rId3"/>
    <p:sldId id="303" r:id="rId4"/>
    <p:sldId id="301" r:id="rId5"/>
    <p:sldId id="323" r:id="rId6"/>
    <p:sldId id="324" r:id="rId7"/>
    <p:sldId id="304" r:id="rId8"/>
    <p:sldId id="328" r:id="rId9"/>
    <p:sldId id="305" r:id="rId10"/>
    <p:sldId id="307" r:id="rId11"/>
    <p:sldId id="311" r:id="rId12"/>
    <p:sldId id="325" r:id="rId13"/>
    <p:sldId id="329" r:id="rId14"/>
    <p:sldId id="330" r:id="rId15"/>
    <p:sldId id="326" r:id="rId16"/>
    <p:sldId id="327" r:id="rId17"/>
    <p:sldId id="312" r:id="rId18"/>
    <p:sldId id="313" r:id="rId19"/>
    <p:sldId id="316" r:id="rId20"/>
    <p:sldId id="314" r:id="rId21"/>
    <p:sldId id="317" r:id="rId22"/>
    <p:sldId id="318" r:id="rId23"/>
    <p:sldId id="319" r:id="rId24"/>
    <p:sldId id="334" r:id="rId25"/>
    <p:sldId id="320" r:id="rId26"/>
    <p:sldId id="332" r:id="rId27"/>
    <p:sldId id="321" r:id="rId28"/>
    <p:sldId id="322" r:id="rId29"/>
  </p:sldIdLst>
  <p:sldSz cx="9144000" cy="6858000" type="screen4x3"/>
  <p:notesSz cx="6858000" cy="9144000"/>
  <p:custDataLst>
    <p:tags r:id="rId3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8">
          <p15:clr>
            <a:srgbClr val="A4A3A4"/>
          </p15:clr>
        </p15:guide>
        <p15:guide id="2" orient="horz" pos="1706">
          <p15:clr>
            <a:srgbClr val="A4A3A4"/>
          </p15:clr>
        </p15:guide>
        <p15:guide id="3" orient="horz" pos="2840">
          <p15:clr>
            <a:srgbClr val="A4A3A4"/>
          </p15:clr>
        </p15:guide>
        <p15:guide id="4" orient="horz" pos="3884">
          <p15:clr>
            <a:srgbClr val="A4A3A4"/>
          </p15:clr>
        </p15:guide>
        <p15:guide id="5" pos="208">
          <p15:clr>
            <a:srgbClr val="A4A3A4"/>
          </p15:clr>
        </p15:guide>
        <p15:guide id="6" pos="2018">
          <p15:clr>
            <a:srgbClr val="A4A3A4"/>
          </p15:clr>
        </p15:guide>
        <p15:guide id="7" pos="5556">
          <p15:clr>
            <a:srgbClr val="A4A3A4"/>
          </p15:clr>
        </p15:guide>
        <p15:guide id="8" pos="37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CC0000"/>
    <a:srgbClr val="E5F5F7"/>
    <a:srgbClr val="E9D1DD"/>
    <a:srgbClr val="F2EF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3" autoAdjust="0"/>
    <p:restoredTop sz="92680" autoAdjust="0"/>
  </p:normalViewPr>
  <p:slideViewPr>
    <p:cSldViewPr>
      <p:cViewPr varScale="1">
        <p:scale>
          <a:sx n="79" d="100"/>
          <a:sy n="79" d="100"/>
        </p:scale>
        <p:origin x="1507" y="62"/>
      </p:cViewPr>
      <p:guideLst>
        <p:guide orient="horz" pos="578"/>
        <p:guide orient="horz" pos="1706"/>
        <p:guide orient="horz" pos="2840"/>
        <p:guide orient="horz" pos="3884"/>
        <p:guide pos="208"/>
        <p:guide pos="2018"/>
        <p:guide pos="5556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70D43F-9801-C944-857E-4E63B0818CCA}" type="datetimeFigureOut">
              <a:rPr lang="en-US" smtClean="0">
                <a:latin typeface="Calibri" charset="0"/>
              </a:rPr>
              <a:t>6/20/2016</a:t>
            </a:fld>
            <a:endParaRPr lang="en-US" dirty="0">
              <a:latin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36E259-5109-9C41-B918-287B1D693E7F}" type="slidenum">
              <a:rPr lang="en-US" smtClean="0">
                <a:latin typeface="Calibri" charset="0"/>
              </a:rPr>
              <a:t>‹#›</a:t>
            </a:fld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827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charset="0"/>
              </a:defRPr>
            </a:lvl1pPr>
          </a:lstStyle>
          <a:p>
            <a:fld id="{7C950B3A-278E-E14F-AA7C-CB76387CDB7F}" type="datetimeFigureOut">
              <a:rPr lang="en-US" smtClean="0"/>
              <a:pPr/>
              <a:t>6/20/2016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charset="0"/>
              </a:defRPr>
            </a:lvl1pPr>
          </a:lstStyle>
          <a:p>
            <a:fld id="{C462F9D7-AAB2-8643-B9C1-029682DF4A0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404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2F9D7-AAB2-8643-B9C1-029682DF4A0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8518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2F9D7-AAB2-8643-B9C1-029682DF4A0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694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2F9D7-AAB2-8643-B9C1-029682DF4A0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819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2F9D7-AAB2-8643-B9C1-029682DF4A0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3405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2F9D7-AAB2-8643-B9C1-029682DF4A0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0664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2F9D7-AAB2-8643-B9C1-029682DF4A0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3889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2F9D7-AAB2-8643-B9C1-029682DF4A0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9096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2F9D7-AAB2-8643-B9C1-029682DF4A0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9476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2F9D7-AAB2-8643-B9C1-029682DF4A0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868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2F9D7-AAB2-8643-B9C1-029682DF4A0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1707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2F9D7-AAB2-8643-B9C1-029682DF4A04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38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2F9D7-AAB2-8643-B9C1-029682DF4A0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0895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2F9D7-AAB2-8643-B9C1-029682DF4A04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101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2F9D7-AAB2-8643-B9C1-029682DF4A0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117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2F9D7-AAB2-8643-B9C1-029682DF4A0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097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2F9D7-AAB2-8643-B9C1-029682DF4A0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714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2F9D7-AAB2-8643-B9C1-029682DF4A0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524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2F9D7-AAB2-8643-B9C1-029682DF4A0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600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2F9D7-AAB2-8643-B9C1-029682DF4A0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7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2F9D7-AAB2-8643-B9C1-029682DF4A0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407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484313"/>
            <a:ext cx="8496300" cy="13684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068638"/>
            <a:ext cx="8496300" cy="309721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" y="6245225"/>
            <a:ext cx="8496300" cy="476250"/>
          </a:xfrm>
          <a:prstGeom prst="rect">
            <a:avLst/>
          </a:prstGeom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alibri" charset="0"/>
              </a:defRPr>
            </a:lvl1pPr>
          </a:lstStyle>
          <a:p>
            <a:endParaRPr lang="en-US" dirty="0"/>
          </a:p>
        </p:txBody>
      </p:sp>
      <p:pic>
        <p:nvPicPr>
          <p:cNvPr id="4109" name="Picture 13" descr="DarkBlue102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4pPr>
              <a:defRPr>
                <a:latin typeface="Calibri" charset="0"/>
              </a:defRPr>
            </a:lvl4pPr>
            <a:lvl5pPr>
              <a:defRPr>
                <a:latin typeface="Calibri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7738CEE-2DDB-1843-A825-3345490EB9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9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63" y="908050"/>
            <a:ext cx="2122487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0200" y="908050"/>
            <a:ext cx="6215063" cy="5257800"/>
          </a:xfrm>
        </p:spPr>
        <p:txBody>
          <a:bodyPr vert="eaVert"/>
          <a:lstStyle>
            <a:lvl4pPr>
              <a:defRPr>
                <a:latin typeface="Calibri" charset="0"/>
              </a:defRPr>
            </a:lvl4pPr>
            <a:lvl5pPr>
              <a:defRPr>
                <a:latin typeface="Calibri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CB0430D-9E69-C644-B0B7-3D1C6786AC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4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>
                <a:latin typeface="Calibri" charset="0"/>
              </a:defRPr>
            </a:lvl4pPr>
            <a:lvl5pPr>
              <a:defRPr>
                <a:latin typeface="Calibri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E1DB17-7EE7-9945-AC2E-651F594AB5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B067523-B772-AC4F-87B6-0B8D2F8D03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6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200" y="2708275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>
                <a:latin typeface="Calibri" charset="0"/>
              </a:defRPr>
            </a:lvl4pPr>
            <a:lvl5pPr>
              <a:defRPr sz="1800">
                <a:latin typeface="Calibri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2708275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>
                <a:latin typeface="Calibri" charset="0"/>
              </a:defRPr>
            </a:lvl4pPr>
            <a:lvl5pPr>
              <a:defRPr sz="1800">
                <a:latin typeface="Calibri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C20802C-3070-2147-8F26-5D3AB40678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52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>
                <a:latin typeface="Calibri" charset="0"/>
              </a:defRPr>
            </a:lvl4pPr>
            <a:lvl5pPr>
              <a:defRPr sz="1600">
                <a:latin typeface="Calibri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>
                <a:latin typeface="Calibri" charset="0"/>
              </a:defRPr>
            </a:lvl4pPr>
            <a:lvl5pPr>
              <a:defRPr sz="1600">
                <a:latin typeface="Calibri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6B243CE-1E8E-9549-93CB-753E85E761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50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F2E5602-AD51-FA4D-AA9A-9A0121D45E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45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1840CA9-B2A3-0149-A205-311CDF056E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9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>
                <a:latin typeface="Calibri" charset="0"/>
              </a:defRPr>
            </a:lvl4pPr>
            <a:lvl5pPr>
              <a:defRPr sz="2000">
                <a:latin typeface="Calibri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98C2769-83F4-FD4D-B53E-25EFB4FEEF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13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52DF0F6-8FC3-8049-9A34-D6E7E1E545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79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908050"/>
            <a:ext cx="8489950" cy="12969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2708275"/>
            <a:ext cx="8489950" cy="34575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088" y="6337300"/>
            <a:ext cx="1008062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libri" charset="0"/>
              </a:defRPr>
            </a:lvl1pPr>
          </a:lstStyle>
          <a:p>
            <a:fld id="{6A89C6B4-D485-7544-8F0C-A935BD09C29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085" name="Picture 13" descr="DarkBlue1024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alibri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Calibri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charset="0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alibri" charset="0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iff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tiff"/><Relationship Id="rId3" Type="http://schemas.openxmlformats.org/officeDocument/2006/relationships/image" Target="../media/image15.png"/><Relationship Id="rId7" Type="http://schemas.openxmlformats.org/officeDocument/2006/relationships/image" Target="../media/image19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9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1.png"/><Relationship Id="rId7" Type="http://schemas.openxmlformats.org/officeDocument/2006/relationships/image" Target="../media/image22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7.png"/><Relationship Id="rId5" Type="http://schemas.openxmlformats.org/officeDocument/2006/relationships/image" Target="../media/image15.png"/><Relationship Id="rId10" Type="http://schemas.openxmlformats.org/officeDocument/2006/relationships/image" Target="../media/image25.png"/><Relationship Id="rId4" Type="http://schemas.openxmlformats.org/officeDocument/2006/relationships/image" Target="../media/image7.png"/><Relationship Id="rId9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1.png"/><Relationship Id="rId7" Type="http://schemas.openxmlformats.org/officeDocument/2006/relationships/image" Target="../media/image27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11" Type="http://schemas.openxmlformats.org/officeDocument/2006/relationships/image" Target="../media/image29.png"/><Relationship Id="rId5" Type="http://schemas.openxmlformats.org/officeDocument/2006/relationships/image" Target="../media/image15.png"/><Relationship Id="rId10" Type="http://schemas.openxmlformats.org/officeDocument/2006/relationships/image" Target="../media/image281.png"/><Relationship Id="rId4" Type="http://schemas.openxmlformats.org/officeDocument/2006/relationships/image" Target="../media/image19.png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3" Type="http://schemas.openxmlformats.org/officeDocument/2006/relationships/image" Target="../media/image6.png"/><Relationship Id="rId7" Type="http://schemas.openxmlformats.org/officeDocument/2006/relationships/image" Target="../media/image28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8.tif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png"/><Relationship Id="rId3" Type="http://schemas.openxmlformats.org/officeDocument/2006/relationships/image" Target="../media/image21.png"/><Relationship Id="rId7" Type="http://schemas.openxmlformats.org/officeDocument/2006/relationships/image" Target="../media/image31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0.png"/><Relationship Id="rId5" Type="http://schemas.openxmlformats.org/officeDocument/2006/relationships/image" Target="../media/image15.png"/><Relationship Id="rId10" Type="http://schemas.openxmlformats.org/officeDocument/2006/relationships/image" Target="../media/image32.png"/><Relationship Id="rId4" Type="http://schemas.openxmlformats.org/officeDocument/2006/relationships/image" Target="../media/image19.png"/><Relationship Id="rId9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5.png"/><Relationship Id="rId7" Type="http://schemas.openxmlformats.org/officeDocument/2006/relationships/image" Target="../media/image3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0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tiff"/><Relationship Id="rId3" Type="http://schemas.openxmlformats.org/officeDocument/2006/relationships/image" Target="../media/image5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4.png"/><Relationship Id="rId5" Type="http://schemas.openxmlformats.org/officeDocument/2006/relationships/image" Target="../media/image40.png"/><Relationship Id="rId10" Type="http://schemas.openxmlformats.org/officeDocument/2006/relationships/image" Target="../media/image43.png"/><Relationship Id="rId4" Type="http://schemas.openxmlformats.org/officeDocument/2006/relationships/image" Target="../media/image15.png"/><Relationship Id="rId9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8.tiff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 smtClean="0"/>
              <a:t/>
            </a:r>
            <a:br>
              <a:rPr lang="en-GB" dirty="0" smtClean="0"/>
            </a:br>
            <a:r>
              <a:rPr lang="en-GB" sz="3600" dirty="0" smtClean="0"/>
              <a:t>Foundations of Fully Dynamic Group Signatures</a:t>
            </a:r>
            <a:endParaRPr lang="en-GB" sz="36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689493"/>
            <a:ext cx="8496300" cy="1401329"/>
          </a:xfrm>
        </p:spPr>
        <p:txBody>
          <a:bodyPr/>
          <a:lstStyle/>
          <a:p>
            <a:r>
              <a:rPr lang="en-US" sz="2000" dirty="0"/>
              <a:t>Jonathan </a:t>
            </a:r>
            <a:r>
              <a:rPr lang="en-US" sz="2000" dirty="0" err="1"/>
              <a:t>Bootle</a:t>
            </a:r>
            <a:r>
              <a:rPr lang="en-US" sz="2000" dirty="0"/>
              <a:t>, </a:t>
            </a:r>
            <a:r>
              <a:rPr lang="en-US" sz="2000" i="1" dirty="0"/>
              <a:t>Andrea </a:t>
            </a:r>
            <a:r>
              <a:rPr lang="en-US" sz="2000" i="1" dirty="0" err="1"/>
              <a:t>Cerulli</a:t>
            </a:r>
            <a:r>
              <a:rPr lang="en-US" sz="2000" dirty="0"/>
              <a:t>, </a:t>
            </a:r>
            <a:r>
              <a:rPr lang="en-US" sz="2000" dirty="0" err="1"/>
              <a:t>Pyrros</a:t>
            </a:r>
            <a:r>
              <a:rPr lang="en-US" sz="2000" dirty="0"/>
              <a:t> </a:t>
            </a:r>
            <a:r>
              <a:rPr lang="en-US" sz="2000" dirty="0" err="1" smtClean="0"/>
              <a:t>Chaidos</a:t>
            </a:r>
            <a:r>
              <a:rPr lang="en-US" sz="2000" dirty="0" smtClean="0"/>
              <a:t>, </a:t>
            </a:r>
            <a:r>
              <a:rPr lang="en-US" sz="2000" dirty="0" err="1"/>
              <a:t>Essam</a:t>
            </a:r>
            <a:r>
              <a:rPr lang="en-US" sz="2000" dirty="0"/>
              <a:t> </a:t>
            </a:r>
            <a:r>
              <a:rPr lang="en-US" sz="2000" dirty="0" err="1" smtClean="0"/>
              <a:t>Ghadafi</a:t>
            </a:r>
            <a:r>
              <a:rPr lang="en-US" sz="2000" dirty="0"/>
              <a:t> </a:t>
            </a:r>
            <a:r>
              <a:rPr lang="en-US" sz="2000" dirty="0" smtClean="0"/>
              <a:t>and </a:t>
            </a:r>
            <a:r>
              <a:rPr lang="en-US" sz="2000" dirty="0"/>
              <a:t>Jens </a:t>
            </a:r>
            <a:r>
              <a:rPr lang="en-US" sz="2000" dirty="0" err="1" smtClean="0"/>
              <a:t>Groth</a:t>
            </a:r>
            <a:endParaRPr lang="en-US" sz="2000" dirty="0" smtClean="0"/>
          </a:p>
          <a:p>
            <a:endParaRPr lang="en-US" sz="2000" dirty="0"/>
          </a:p>
          <a:p>
            <a:pPr algn="ctr"/>
            <a:r>
              <a:rPr lang="en-GB" b="1" dirty="0" smtClean="0"/>
              <a:t>University College London</a:t>
            </a:r>
          </a:p>
          <a:p>
            <a:pPr algn="ctr"/>
            <a:endParaRPr lang="en-GB" dirty="0"/>
          </a:p>
        </p:txBody>
      </p:sp>
      <p:pic>
        <p:nvPicPr>
          <p:cNvPr id="3" name="Picture 2" descr="sponsor-hires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517232"/>
            <a:ext cx="2657009" cy="10583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8139" y="5090823"/>
            <a:ext cx="1551689" cy="14847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Fully Dynamic Group Signatures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988840"/>
            <a:ext cx="8489950" cy="3960812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Main idea behind revocation: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Need to introduce time intervals: epochs</a:t>
            </a:r>
          </a:p>
          <a:p>
            <a:endParaRPr lang="en-GB" dirty="0" smtClean="0"/>
          </a:p>
          <a:p>
            <a:r>
              <a:rPr lang="en-GB" dirty="0" smtClean="0"/>
              <a:t>GM periodically updates information about active  members in the group</a:t>
            </a:r>
          </a:p>
          <a:p>
            <a:endParaRPr lang="en-GB" dirty="0"/>
          </a:p>
          <a:p>
            <a:r>
              <a:rPr lang="en-GB" dirty="0" smtClean="0"/>
              <a:t>Updates might follow different format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07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Model - 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844824"/>
            <a:ext cx="8489950" cy="4419774"/>
          </a:xfrm>
        </p:spPr>
        <p:txBody>
          <a:bodyPr/>
          <a:lstStyle/>
          <a:p>
            <a:endParaRPr lang="en-GB" dirty="0"/>
          </a:p>
          <a:p>
            <a:r>
              <a:rPr lang="en-GB" dirty="0" smtClean="0"/>
              <a:t>Does not restrict the format of updates to the group</a:t>
            </a:r>
          </a:p>
          <a:p>
            <a:endParaRPr lang="en-GB" dirty="0"/>
          </a:p>
          <a:p>
            <a:r>
              <a:rPr lang="en-GB" dirty="0" smtClean="0"/>
              <a:t>Keeps track of the active users in each epoch</a:t>
            </a:r>
          </a:p>
          <a:p>
            <a:endParaRPr lang="en-GB" dirty="0"/>
          </a:p>
          <a:p>
            <a:r>
              <a:rPr lang="en-GB" dirty="0"/>
              <a:t>I</a:t>
            </a:r>
            <a:r>
              <a:rPr lang="en-GB" dirty="0" smtClean="0"/>
              <a:t>nteractive key generation for GM, TM and the users</a:t>
            </a:r>
          </a:p>
          <a:p>
            <a:endParaRPr lang="en-GB" dirty="0"/>
          </a:p>
          <a:p>
            <a:r>
              <a:rPr lang="en-GB" dirty="0" smtClean="0"/>
              <a:t>Minimise the level of trust in the authorities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755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Model – Algorithms and Protocols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916832"/>
            <a:ext cx="8489950" cy="453650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 smtClean="0"/>
              <a:t>Setup: </a:t>
            </a:r>
            <a:r>
              <a:rPr lang="en-GB" sz="2400" dirty="0" smtClean="0"/>
              <a:t>trusted setup of public parameters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GB" dirty="0" err="1" smtClean="0"/>
              <a:t>KeyGen</a:t>
            </a:r>
            <a:r>
              <a:rPr lang="en-GB" dirty="0" smtClean="0"/>
              <a:t>: 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Interactive </a:t>
            </a:r>
            <a:r>
              <a:rPr lang="en-GB" dirty="0"/>
              <a:t>p</a:t>
            </a:r>
            <a:r>
              <a:rPr lang="en-GB" dirty="0" smtClean="0"/>
              <a:t>rotocol between GM and TM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GB" dirty="0" smtClean="0"/>
              <a:t>Generates group public key and managers’ secret keys</a:t>
            </a:r>
          </a:p>
          <a:p>
            <a:pPr marL="360000">
              <a:lnSpc>
                <a:spcPct val="150000"/>
              </a:lnSpc>
              <a:spcBef>
                <a:spcPts val="0"/>
              </a:spcBef>
            </a:pPr>
            <a:r>
              <a:rPr lang="en-GB" dirty="0" smtClean="0"/>
              <a:t>Join/Issue: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GB" dirty="0" smtClean="0"/>
              <a:t>Interactive protocol between a user and GM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GB" dirty="0" smtClean="0"/>
              <a:t>User obtains a group secret key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GB" dirty="0" smtClean="0"/>
              <a:t>GM registers user  public key in the group</a:t>
            </a:r>
          </a:p>
          <a:p>
            <a:pPr lvl="1">
              <a:lnSpc>
                <a:spcPct val="1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940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Model</a:t>
            </a:r>
            <a:r>
              <a:rPr lang="en-GB" dirty="0"/>
              <a:t> </a:t>
            </a:r>
            <a:r>
              <a:rPr lang="en-GB" dirty="0" smtClean="0"/>
              <a:t>- Algorithms </a:t>
            </a:r>
            <a:r>
              <a:rPr lang="en-GB" dirty="0"/>
              <a:t>and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988840"/>
            <a:ext cx="8489950" cy="345757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GB" dirty="0" smtClean="0"/>
              <a:t>Update </a:t>
            </a:r>
            <a:r>
              <a:rPr lang="en-GB" dirty="0" err="1" smtClean="0"/>
              <a:t>GroupInfo</a:t>
            </a:r>
            <a:r>
              <a:rPr lang="en-GB" dirty="0" smtClean="0"/>
              <a:t>: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GB" dirty="0" smtClean="0"/>
              <a:t>Run by GM to update active group members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GB" dirty="0" smtClean="0"/>
              <a:t>Updates to the group trigger a new epoch</a:t>
            </a:r>
            <a:endParaRPr lang="en-GB" dirty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GB" dirty="0" smtClean="0"/>
              <a:t>Sign: </a:t>
            </a:r>
            <a:r>
              <a:rPr lang="en-GB" sz="2400" dirty="0" smtClean="0"/>
              <a:t> members sign messages with respect to an epoch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GB" dirty="0" smtClean="0"/>
              <a:t>Verify: </a:t>
            </a:r>
            <a:r>
              <a:rPr lang="en-GB" sz="2400" dirty="0" smtClean="0"/>
              <a:t>Checks validity of a signature on message and epoch</a:t>
            </a:r>
            <a:endParaRPr lang="en-GB" sz="2400" dirty="0"/>
          </a:p>
          <a:p>
            <a:pPr>
              <a:lnSpc>
                <a:spcPct val="1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96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158" y="908720"/>
            <a:ext cx="8489950" cy="1296988"/>
          </a:xfrm>
        </p:spPr>
        <p:txBody>
          <a:bodyPr/>
          <a:lstStyle/>
          <a:p>
            <a:r>
              <a:rPr lang="en-GB" dirty="0"/>
              <a:t>Our Model - Algorithms and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158" y="2205708"/>
            <a:ext cx="8489950" cy="34575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Trace: 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Run by TM to identify authorship of a signature </a:t>
            </a:r>
            <a:endParaRPr lang="en-GB" dirty="0"/>
          </a:p>
          <a:p>
            <a:pPr lvl="1">
              <a:lnSpc>
                <a:spcPct val="150000"/>
              </a:lnSpc>
            </a:pPr>
            <a:r>
              <a:rPr lang="en-GB" dirty="0" smtClean="0"/>
              <a:t>Output proof linking signature </a:t>
            </a:r>
            <a:r>
              <a:rPr lang="en-GB" dirty="0"/>
              <a:t>and identity</a:t>
            </a:r>
          </a:p>
          <a:p>
            <a:pPr>
              <a:lnSpc>
                <a:spcPct val="150000"/>
              </a:lnSpc>
            </a:pPr>
            <a:r>
              <a:rPr lang="en-GB" dirty="0"/>
              <a:t>Judge</a:t>
            </a:r>
            <a:r>
              <a:rPr lang="en-GB" dirty="0" smtClean="0"/>
              <a:t>: </a:t>
            </a:r>
            <a:r>
              <a:rPr lang="en-GB" sz="2400" dirty="0" smtClean="0"/>
              <a:t>Checks validity of tracing proofs</a:t>
            </a:r>
            <a:endParaRPr lang="en-GB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95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Model </a:t>
            </a:r>
            <a:r>
              <a:rPr lang="en-GB" dirty="0" smtClean="0"/>
              <a:t>– Data Structures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2171373"/>
            <a:ext cx="8489950" cy="4104282"/>
          </a:xfrm>
        </p:spPr>
        <p:txBody>
          <a:bodyPr/>
          <a:lstStyle/>
          <a:p>
            <a:r>
              <a:rPr lang="en-GB" dirty="0" smtClean="0"/>
              <a:t>Registration table: </a:t>
            </a:r>
          </a:p>
          <a:p>
            <a:pPr lvl="1"/>
            <a:r>
              <a:rPr lang="en-GB" dirty="0" smtClean="0"/>
              <a:t>GM has writing access</a:t>
            </a:r>
          </a:p>
          <a:p>
            <a:pPr lvl="1"/>
            <a:r>
              <a:rPr lang="en-GB" dirty="0" smtClean="0"/>
              <a:t>TM has reading access</a:t>
            </a:r>
          </a:p>
          <a:p>
            <a:pPr lvl="1"/>
            <a:r>
              <a:rPr lang="en-GB" dirty="0"/>
              <a:t>Linear in number of </a:t>
            </a:r>
            <a:r>
              <a:rPr lang="en-GB" dirty="0" smtClean="0"/>
              <a:t>join calls</a:t>
            </a:r>
          </a:p>
          <a:p>
            <a:pPr>
              <a:lnSpc>
                <a:spcPct val="200000"/>
              </a:lnSpc>
            </a:pPr>
            <a:r>
              <a:rPr lang="en-GB" dirty="0" smtClean="0"/>
              <a:t>Group Info: </a:t>
            </a:r>
          </a:p>
          <a:p>
            <a:pPr lvl="1"/>
            <a:r>
              <a:rPr lang="en-GB" dirty="0" smtClean="0"/>
              <a:t>Updated by GM</a:t>
            </a:r>
          </a:p>
          <a:p>
            <a:pPr lvl="1"/>
            <a:r>
              <a:rPr lang="en-GB" dirty="0" smtClean="0"/>
              <a:t>Publicly available</a:t>
            </a:r>
          </a:p>
          <a:p>
            <a:pPr lvl="1"/>
            <a:r>
              <a:rPr lang="en-GB" dirty="0"/>
              <a:t>Linear in number of epochs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62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Model - Security Notions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2060848"/>
            <a:ext cx="8489950" cy="34575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/>
              <a:t>Correctness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Anonymity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Non-</a:t>
            </a:r>
            <a:r>
              <a:rPr lang="en-GB" dirty="0" err="1" smtClean="0"/>
              <a:t>Frameability</a:t>
            </a:r>
            <a:endParaRPr lang="en-GB" dirty="0" smtClean="0"/>
          </a:p>
          <a:p>
            <a:pPr>
              <a:lnSpc>
                <a:spcPct val="150000"/>
              </a:lnSpc>
            </a:pPr>
            <a:r>
              <a:rPr lang="en-GB" dirty="0" smtClean="0"/>
              <a:t>Traceability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Tracing Soundness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898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Security Definitions - Correctness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772817"/>
            <a:ext cx="8489950" cy="4393034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Honest and active users can produce valid signatures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004048" y="2420888"/>
            <a:ext cx="3528392" cy="1800200"/>
          </a:xfrm>
          <a:prstGeom prst="rect">
            <a:avLst/>
          </a:prstGeom>
          <a:noFill/>
          <a:ln>
            <a:solidFill>
              <a:schemeClr val="accent6">
                <a:lumMod val="90000"/>
                <a:lumOff val="10000"/>
              </a:schemeClr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266857" y="3100690"/>
            <a:ext cx="1069114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300027" y="3294275"/>
            <a:ext cx="1069114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14578" y="3393966"/>
            <a:ext cx="6400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● ● ●</a:t>
            </a:r>
            <a:endParaRPr lang="en-GB" sz="800" dirty="0"/>
          </a:p>
          <a:p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6300027" y="2496847"/>
            <a:ext cx="106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KeyGen</a:t>
            </a:r>
            <a:endParaRPr lang="en-GB" dirty="0"/>
          </a:p>
        </p:txBody>
      </p:sp>
      <p:cxnSp>
        <p:nvCxnSpPr>
          <p:cNvPr id="22" name="Straight Arrow Connector 21"/>
          <p:cNvCxnSpPr>
            <a:stCxn id="32" idx="2"/>
            <a:endCxn id="46" idx="0"/>
          </p:cNvCxnSpPr>
          <p:nvPr/>
        </p:nvCxnSpPr>
        <p:spPr>
          <a:xfrm flipH="1">
            <a:off x="5749215" y="4074664"/>
            <a:ext cx="1" cy="4185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539552" y="4311957"/>
            <a:ext cx="2511799" cy="2069371"/>
          </a:xfrm>
          <a:prstGeom prst="roundRect">
            <a:avLst/>
          </a:prstGeom>
          <a:noFill/>
          <a:ln w="3810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63" y="4700555"/>
            <a:ext cx="292155" cy="31718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963" y="5857986"/>
            <a:ext cx="292155" cy="31718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574" y="5188050"/>
            <a:ext cx="292155" cy="31718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80" y="5723520"/>
            <a:ext cx="292155" cy="31718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690" y="4657833"/>
            <a:ext cx="292155" cy="317183"/>
          </a:xfrm>
          <a:prstGeom prst="rect">
            <a:avLst/>
          </a:prstGeom>
        </p:spPr>
      </p:pic>
      <p:pic>
        <p:nvPicPr>
          <p:cNvPr id="30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67397" y="5667491"/>
            <a:ext cx="319740" cy="33534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113" y="2275385"/>
            <a:ext cx="1703287" cy="178608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073" y="2477518"/>
            <a:ext cx="1278285" cy="1597146"/>
          </a:xfrm>
          <a:prstGeom prst="rect">
            <a:avLst/>
          </a:prstGeom>
        </p:spPr>
      </p:pic>
      <p:cxnSp>
        <p:nvCxnSpPr>
          <p:cNvPr id="35" name="Straight Arrow Connector 34"/>
          <p:cNvCxnSpPr/>
          <p:nvPr/>
        </p:nvCxnSpPr>
        <p:spPr>
          <a:xfrm flipV="1">
            <a:off x="2833822" y="5943190"/>
            <a:ext cx="2338273" cy="349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301590" y="5423466"/>
                <a:ext cx="12326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charset="0"/>
                        </a:rPr>
                        <m:t>𝑚</m:t>
                      </m:r>
                      <m:r>
                        <a:rPr lang="en-US" sz="2800" i="1" dirty="0" smtClean="0">
                          <a:latin typeface="Cambria Math" charset="0"/>
                        </a:rPr>
                        <m:t>, </m:t>
                      </m:r>
                      <m:r>
                        <a:rPr lang="el-GR" sz="2800" i="1" dirty="0">
                          <a:latin typeface="Cambria Math" charset="0"/>
                        </a:rPr>
                        <m:t>𝜎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sz="2800" i="1" dirty="0">
                  <a:latin typeface="Calibri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590" y="5423466"/>
                <a:ext cx="1232645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4" name="Picture 4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14518" y="5533311"/>
            <a:ext cx="309245" cy="3035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5320187" y="4493260"/>
                <a:ext cx="85805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𝑚𝑠𝑘</m:t>
                      </m:r>
                    </m:oMath>
                  </m:oMathPara>
                </a14:m>
                <a:endParaRPr lang="en-US" i="1" dirty="0">
                  <a:latin typeface="Calibri" charset="0"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0187" y="4493260"/>
                <a:ext cx="858055" cy="64633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5251693"/>
            <a:ext cx="656096" cy="71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90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4.81481E-6 L 0.30625 -0.0018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13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Security Definitions - Anonymity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772817"/>
            <a:ext cx="8489950" cy="2505156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Honest signatures do not reveal identity of signer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004048" y="2420888"/>
            <a:ext cx="3528392" cy="1800200"/>
          </a:xfrm>
          <a:prstGeom prst="rect">
            <a:avLst/>
          </a:prstGeom>
          <a:noFill/>
          <a:ln>
            <a:solidFill>
              <a:schemeClr val="accent6">
                <a:lumMod val="90000"/>
                <a:lumOff val="10000"/>
              </a:schemeClr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562173"/>
            <a:ext cx="1151963" cy="14393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278" y="2265372"/>
            <a:ext cx="1655633" cy="173611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6266857" y="3100690"/>
            <a:ext cx="1069114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300027" y="3294275"/>
            <a:ext cx="1069114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14578" y="3393966"/>
            <a:ext cx="6400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● ● ●</a:t>
            </a:r>
            <a:endParaRPr lang="en-GB" sz="800" dirty="0"/>
          </a:p>
          <a:p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6266856" y="2537774"/>
            <a:ext cx="106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KeyGen</a:t>
            </a:r>
            <a:endParaRPr lang="en-GB" dirty="0"/>
          </a:p>
        </p:txBody>
      </p:sp>
      <p:sp>
        <p:nvSpPr>
          <p:cNvPr id="13" name="Rounded Rectangle 12"/>
          <p:cNvSpPr/>
          <p:nvPr/>
        </p:nvSpPr>
        <p:spPr>
          <a:xfrm>
            <a:off x="522306" y="4108054"/>
            <a:ext cx="2511799" cy="2069371"/>
          </a:xfrm>
          <a:prstGeom prst="roundRect">
            <a:avLst/>
          </a:prstGeom>
          <a:noFill/>
          <a:ln w="3810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56" y="4467347"/>
            <a:ext cx="292155" cy="3171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943" y="4308755"/>
            <a:ext cx="292155" cy="31718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733" y="5586449"/>
            <a:ext cx="292155" cy="317183"/>
          </a:xfrm>
          <a:prstGeom prst="rect">
            <a:avLst/>
          </a:prstGeom>
        </p:spPr>
      </p:pic>
      <p:pic>
        <p:nvPicPr>
          <p:cNvPr id="17" name="Content Placeholder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4518" y="5490705"/>
            <a:ext cx="394181" cy="41342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 flipV="1">
            <a:off x="2798341" y="5805278"/>
            <a:ext cx="2338273" cy="349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416019" y="5210779"/>
                <a:ext cx="128217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i="1" dirty="0">
                          <a:latin typeface="Cambria Math" charset="0"/>
                        </a:rPr>
                        <m:t>𝜎</m:t>
                      </m:r>
                    </m:oMath>
                  </m:oMathPara>
                </a14:m>
                <a:endParaRPr lang="en-US" sz="2800" i="1" dirty="0">
                  <a:latin typeface="Calibri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019" y="5210779"/>
                <a:ext cx="128217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/>
          <p:cNvSpPr/>
          <p:nvPr/>
        </p:nvSpPr>
        <p:spPr>
          <a:xfrm rot="1560000">
            <a:off x="1763380" y="4745135"/>
            <a:ext cx="1001040" cy="135763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342" y="5020195"/>
            <a:ext cx="416514" cy="452194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H="1" flipV="1">
            <a:off x="2792545" y="5173299"/>
            <a:ext cx="2338273" cy="349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514023" y="4594421"/>
                <a:ext cx="121179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charset="0"/>
                        </a:rPr>
                        <m:t>𝑚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sz="2800" i="1" dirty="0">
                  <a:latin typeface="Calibri" charset="0"/>
                </a:endParaRPr>
              </a:p>
              <a:p>
                <a:pPr algn="ctr"/>
                <a:endParaRPr lang="en-US" sz="2800" i="1" dirty="0">
                  <a:latin typeface="Calibri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023" y="4594421"/>
                <a:ext cx="1211790" cy="95410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214" y="4822387"/>
            <a:ext cx="455388" cy="494398"/>
          </a:xfrm>
          <a:prstGeom prst="rect">
            <a:avLst/>
          </a:prstGeom>
        </p:spPr>
      </p:pic>
      <p:pic>
        <p:nvPicPr>
          <p:cNvPr id="29" name="Content Placeholder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74236" y="5398177"/>
            <a:ext cx="457038" cy="47934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cxnSp>
        <p:nvCxnSpPr>
          <p:cNvPr id="31" name="Straight Connector 30"/>
          <p:cNvCxnSpPr/>
          <p:nvPr/>
        </p:nvCxnSpPr>
        <p:spPr>
          <a:xfrm flipH="1">
            <a:off x="7520212" y="4724965"/>
            <a:ext cx="994982" cy="12162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477002" y="5427759"/>
            <a:ext cx="764151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2406703" y="5548528"/>
            <a:ext cx="8324" cy="8924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120358" y="5913880"/>
            <a:ext cx="0" cy="5270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4" name="Picture 5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091" y="4724965"/>
            <a:ext cx="1263911" cy="12639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5400833" y="5941166"/>
                <a:ext cx="84928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𝐴𝑑𝑣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833" y="5941166"/>
                <a:ext cx="849283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675211" y="6408739"/>
                <a:ext cx="146298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𝑔𝑠𝑘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 smtClean="0"/>
                  <a:t>,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𝑔𝑠𝑘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211" y="6408739"/>
                <a:ext cx="1462984" cy="646331"/>
              </a:xfrm>
              <a:prstGeom prst="rect">
                <a:avLst/>
              </a:prstGeom>
              <a:blipFill rotWithShape="0">
                <a:blip r:embed="rId12"/>
                <a:stretch>
                  <a:fillRect l="-1250" t="-47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141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Security Definitions - Non-</a:t>
            </a:r>
            <a:r>
              <a:rPr lang="en-GB" dirty="0" err="1"/>
              <a:t>Frameability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700809"/>
            <a:ext cx="8489950" cy="4465042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Honest users cannot be linked to signatures they have not produced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5004048" y="2420888"/>
            <a:ext cx="3528392" cy="1800200"/>
          </a:xfrm>
          <a:prstGeom prst="rect">
            <a:avLst/>
          </a:prstGeom>
          <a:noFill/>
          <a:ln>
            <a:solidFill>
              <a:schemeClr val="accent6">
                <a:lumMod val="90000"/>
                <a:lumOff val="10000"/>
              </a:schemeClr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562173"/>
            <a:ext cx="1151963" cy="1439315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H="1">
            <a:off x="6266857" y="3100690"/>
            <a:ext cx="1069114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300027" y="3294275"/>
            <a:ext cx="1069114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514578" y="3393966"/>
            <a:ext cx="6400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● ● ●</a:t>
            </a:r>
            <a:endParaRPr lang="en-GB" sz="800" dirty="0"/>
          </a:p>
          <a:p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6266857" y="2485648"/>
            <a:ext cx="106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KeyGen</a:t>
            </a:r>
            <a:endParaRPr lang="en-GB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113" y="2275385"/>
            <a:ext cx="1703287" cy="1786086"/>
          </a:xfrm>
          <a:prstGeom prst="rect">
            <a:avLst/>
          </a:prstGeom>
        </p:spPr>
      </p:pic>
      <p:sp>
        <p:nvSpPr>
          <p:cNvPr id="29" name="Rounded Rectangle 28"/>
          <p:cNvSpPr/>
          <p:nvPr/>
        </p:nvSpPr>
        <p:spPr>
          <a:xfrm>
            <a:off x="539552" y="4311957"/>
            <a:ext cx="2511799" cy="2069371"/>
          </a:xfrm>
          <a:prstGeom prst="roundRect">
            <a:avLst/>
          </a:prstGeom>
          <a:noFill/>
          <a:ln w="3810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02" y="4671250"/>
            <a:ext cx="292155" cy="31718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89" y="4512658"/>
            <a:ext cx="292155" cy="31718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79" y="5790352"/>
            <a:ext cx="292155" cy="317183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>
            <a:off x="2808431" y="4965225"/>
            <a:ext cx="3275737" cy="2320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180815" y="5486587"/>
                <a:ext cx="128217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800" i="1" dirty="0">
                  <a:latin typeface="Calibri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0815" y="5486587"/>
                <a:ext cx="1282170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/>
          <p:nvPr/>
        </p:nvCxnSpPr>
        <p:spPr>
          <a:xfrm flipH="1">
            <a:off x="2729111" y="5961887"/>
            <a:ext cx="3283049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671490" y="4409734"/>
                <a:ext cx="146590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charset="0"/>
                        </a:rPr>
                        <m:t>𝑚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l-GR" sz="2800" i="1" dirty="0">
                          <a:latin typeface="Cambria Math" charset="0"/>
                        </a:rPr>
                        <m:t>𝜎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sz="2800" i="1" dirty="0">
                  <a:latin typeface="Calibri" charset="0"/>
                </a:endParaRPr>
              </a:p>
              <a:p>
                <a:pPr algn="ctr"/>
                <a:endParaRPr lang="en-US" sz="2800" i="1" dirty="0">
                  <a:latin typeface="Calibri" charset="0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490" y="4409734"/>
                <a:ext cx="1465903" cy="95410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5" name="Picture 4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956" y="4774670"/>
            <a:ext cx="292155" cy="317183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296" y="5031465"/>
            <a:ext cx="292155" cy="317183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05" y="5696577"/>
            <a:ext cx="346396" cy="37606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053" y="5579318"/>
            <a:ext cx="278779" cy="30266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887" y="4790964"/>
            <a:ext cx="1263911" cy="12639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6729948" y="5962940"/>
                <a:ext cx="84928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𝐴𝑑𝑣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948" y="5962940"/>
                <a:ext cx="849283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4" descr="http://www.pngall.com/wp-content/uploads/2016/04/Red-Cross-Mark-PNG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431" y="5570055"/>
            <a:ext cx="361156" cy="36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65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Contribution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22" y="1916833"/>
            <a:ext cx="8489950" cy="4249018"/>
          </a:xfrm>
        </p:spPr>
        <p:txBody>
          <a:bodyPr/>
          <a:lstStyle/>
          <a:p>
            <a:r>
              <a:rPr lang="en-GB" dirty="0" smtClean="0"/>
              <a:t>New model for fully dynamic group signatures:</a:t>
            </a:r>
          </a:p>
          <a:p>
            <a:pPr lvl="1"/>
            <a:r>
              <a:rPr lang="en-GB" dirty="0" smtClean="0"/>
              <a:t>Strong: minimal level of trust required</a:t>
            </a:r>
          </a:p>
          <a:p>
            <a:pPr lvl="1"/>
            <a:r>
              <a:rPr lang="en-GB" dirty="0" smtClean="0"/>
              <a:t>General: not restricted to a particular design approach</a:t>
            </a:r>
          </a:p>
          <a:p>
            <a:pPr lvl="1"/>
            <a:r>
              <a:rPr lang="en-GB" dirty="0" smtClean="0"/>
              <a:t>Realistic: satisfied by practical constructions</a:t>
            </a:r>
          </a:p>
          <a:p>
            <a:r>
              <a:rPr lang="en-GB" dirty="0" smtClean="0"/>
              <a:t>Relaxed model assuming trusted setup</a:t>
            </a:r>
          </a:p>
          <a:p>
            <a:pPr lvl="1"/>
            <a:r>
              <a:rPr lang="en-GB" dirty="0" smtClean="0"/>
              <a:t>Backward compatibility with existing models</a:t>
            </a:r>
          </a:p>
          <a:p>
            <a:pPr lvl="1"/>
            <a:r>
              <a:rPr lang="en-GB" dirty="0" smtClean="0"/>
              <a:t>Suitable for more efficient constructions</a:t>
            </a:r>
          </a:p>
          <a:p>
            <a:r>
              <a:rPr lang="en-GB" dirty="0" smtClean="0"/>
              <a:t>Identify minor issues in the security of some constructions and suggest possible fixes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154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Security Definitions - Traceability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700809"/>
            <a:ext cx="8489950" cy="4465042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TM can always trace signatures to active members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004048" y="2420888"/>
            <a:ext cx="3528392" cy="1800200"/>
          </a:xfrm>
          <a:prstGeom prst="rect">
            <a:avLst/>
          </a:prstGeom>
          <a:noFill/>
          <a:ln>
            <a:solidFill>
              <a:schemeClr val="accent6">
                <a:lumMod val="90000"/>
                <a:lumOff val="10000"/>
              </a:schemeClr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266857" y="3100690"/>
            <a:ext cx="1069114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300027" y="3294275"/>
            <a:ext cx="1069114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14578" y="3393966"/>
            <a:ext cx="6400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● ● ●</a:t>
            </a:r>
            <a:endParaRPr lang="en-GB" sz="800" dirty="0"/>
          </a:p>
          <a:p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248871" y="2492425"/>
            <a:ext cx="106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KeyGen</a:t>
            </a:r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883224" y="3969334"/>
            <a:ext cx="1144" cy="543324"/>
          </a:xfrm>
          <a:prstGeom prst="straightConnector1">
            <a:avLst/>
          </a:prstGeom>
          <a:ln>
            <a:solidFill>
              <a:srgbClr val="CC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073" y="2477518"/>
            <a:ext cx="1278285" cy="159714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278" y="2265372"/>
            <a:ext cx="1655633" cy="1736116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539552" y="4311957"/>
            <a:ext cx="2511799" cy="2069371"/>
          </a:xfrm>
          <a:prstGeom prst="roundRect">
            <a:avLst/>
          </a:prstGeom>
          <a:noFill/>
          <a:ln w="3810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02" y="4671250"/>
            <a:ext cx="292155" cy="31718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89" y="4512658"/>
            <a:ext cx="292155" cy="31718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084" y="5909564"/>
            <a:ext cx="292155" cy="317183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V="1">
            <a:off x="3051351" y="5031465"/>
            <a:ext cx="3137673" cy="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180815" y="5486587"/>
                <a:ext cx="128217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800" i="1" dirty="0">
                  <a:latin typeface="Calibri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0815" y="5486587"/>
                <a:ext cx="1282170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 flipH="1">
            <a:off x="2732552" y="6009807"/>
            <a:ext cx="3423624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635216" y="4524551"/>
                <a:ext cx="146590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charset="0"/>
                        </a:rPr>
                        <m:t>𝑚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l-GR" sz="2800" i="1" dirty="0">
                          <a:latin typeface="Cambria Math" charset="0"/>
                        </a:rPr>
                        <m:t>𝜎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sz="2800" i="1" dirty="0">
                  <a:latin typeface="Calibri" charset="0"/>
                </a:endParaRPr>
              </a:p>
              <a:p>
                <a:pPr algn="ctr"/>
                <a:endParaRPr lang="en-US" sz="2800" i="1" dirty="0">
                  <a:latin typeface="Calibri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216" y="4524551"/>
                <a:ext cx="1465903" cy="95410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094" y="4589423"/>
            <a:ext cx="292155" cy="31718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296" y="5031465"/>
            <a:ext cx="292155" cy="3171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7614899" y="4461948"/>
                <a:ext cx="5697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𝑠𝑘</m:t>
                      </m:r>
                    </m:oMath>
                  </m:oMathPara>
                </a14:m>
                <a:endParaRPr lang="en-US" i="1" dirty="0">
                  <a:latin typeface="Calibri" charset="0"/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899" y="4461948"/>
                <a:ext cx="569708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95" y="5230800"/>
            <a:ext cx="292155" cy="31718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395" y="5821939"/>
            <a:ext cx="292155" cy="31718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95" y="5272378"/>
            <a:ext cx="292155" cy="31718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089" y="5571408"/>
            <a:ext cx="292155" cy="31718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999" y="4410759"/>
            <a:ext cx="1655633" cy="173611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12655" y="6098907"/>
            <a:ext cx="309245" cy="30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63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Security Definitions - Tracing </a:t>
            </a:r>
            <a:r>
              <a:rPr lang="en-GB" dirty="0" smtClean="0"/>
              <a:t>Soundness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631978"/>
            <a:ext cx="8489950" cy="3457575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It is not possible to link one signature to two members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004048" y="2420888"/>
            <a:ext cx="3528392" cy="1800200"/>
          </a:xfrm>
          <a:prstGeom prst="rect">
            <a:avLst/>
          </a:prstGeom>
          <a:noFill/>
          <a:ln>
            <a:solidFill>
              <a:schemeClr val="accent6">
                <a:lumMod val="90000"/>
                <a:lumOff val="10000"/>
              </a:schemeClr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562173"/>
            <a:ext cx="1151963" cy="143931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6266857" y="3100690"/>
            <a:ext cx="1069114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300027" y="3294275"/>
            <a:ext cx="1069114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514578" y="3393966"/>
            <a:ext cx="6400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● ● ●</a:t>
            </a:r>
            <a:endParaRPr lang="en-GB" sz="800" dirty="0"/>
          </a:p>
          <a:p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266857" y="2480214"/>
            <a:ext cx="106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KeyGen</a:t>
            </a:r>
            <a:endParaRPr lang="en-GB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113" y="2275385"/>
            <a:ext cx="1703287" cy="1786086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539552" y="4311957"/>
            <a:ext cx="2511799" cy="2069371"/>
          </a:xfrm>
          <a:prstGeom prst="roundRect">
            <a:avLst/>
          </a:prstGeom>
          <a:noFill/>
          <a:ln w="3810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02" y="4671250"/>
            <a:ext cx="292155" cy="3171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89" y="4512658"/>
            <a:ext cx="292155" cy="31718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084" y="5909564"/>
            <a:ext cx="292155" cy="317183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 flipV="1">
            <a:off x="2821378" y="4758129"/>
            <a:ext cx="3503101" cy="54727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634550" y="5721409"/>
            <a:ext cx="3689929" cy="41771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996809" y="4417146"/>
                <a:ext cx="14659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i="1" dirty="0">
                  <a:latin typeface="Calibri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809" y="4417146"/>
                <a:ext cx="1465903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683" y="4511387"/>
            <a:ext cx="292155" cy="31718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296" y="5031465"/>
            <a:ext cx="292155" cy="31718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24" y="5182375"/>
            <a:ext cx="292155" cy="31718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311" y="5930265"/>
            <a:ext cx="292155" cy="3171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95" y="5272378"/>
            <a:ext cx="292155" cy="31718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087" y="5522835"/>
            <a:ext cx="292155" cy="31718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772" y="4530471"/>
            <a:ext cx="292155" cy="3171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729948" y="5962940"/>
                <a:ext cx="84928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𝐴𝑑𝑣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948" y="5962940"/>
                <a:ext cx="849283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777" y="4758129"/>
            <a:ext cx="1330365" cy="13303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7678574" y="5237086"/>
                <a:ext cx="85386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GB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GB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574" y="5237086"/>
                <a:ext cx="853866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971106" y="5395870"/>
                <a:ext cx="14659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2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i="1" dirty="0">
                  <a:latin typeface="Calibri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106" y="5395870"/>
                <a:ext cx="1465903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http://www.pngall.com/wp-content/uploads/2016/04/Red-Cross-Mark-PNG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424" y="5465808"/>
            <a:ext cx="361156" cy="36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http://www.pngall.com/wp-content/uploads/2016/04/Red-Cross-Mark-PNG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561" y="4595258"/>
            <a:ext cx="361156" cy="36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02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Very Strong Model!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368" y="1916832"/>
            <a:ext cx="8489950" cy="4238879"/>
          </a:xfrm>
        </p:spPr>
        <p:txBody>
          <a:bodyPr/>
          <a:lstStyle/>
          <a:p>
            <a:r>
              <a:rPr lang="en-GB" dirty="0" smtClean="0"/>
              <a:t>Lowest possible level of Trust in the Managers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Can </a:t>
            </a:r>
            <a:r>
              <a:rPr lang="en-GB" dirty="0" smtClean="0"/>
              <a:t>be relaxed to accommodate honest setup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/>
              <a:t>C</a:t>
            </a:r>
            <a:r>
              <a:rPr lang="en-GB" dirty="0" smtClean="0"/>
              <a:t>onstruction from Accountable </a:t>
            </a:r>
            <a:r>
              <a:rPr lang="en-GB" dirty="0"/>
              <a:t>Ring </a:t>
            </a:r>
            <a:r>
              <a:rPr lang="en-GB" dirty="0" smtClean="0"/>
              <a:t>Signatures</a:t>
            </a:r>
          </a:p>
          <a:p>
            <a:pPr marL="0" indent="0">
              <a:buNone/>
            </a:pPr>
            <a:r>
              <a:rPr lang="en-GB" dirty="0" smtClean="0"/>
              <a:t>     (w/o honest setup)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1277716" y="3573910"/>
            <a:ext cx="2097133" cy="1066428"/>
          </a:xfrm>
          <a:prstGeom prst="rect">
            <a:avLst/>
          </a:prstGeom>
          <a:noFill/>
          <a:ln>
            <a:solidFill>
              <a:schemeClr val="accent6">
                <a:lumMod val="90000"/>
                <a:lumOff val="10000"/>
              </a:schemeClr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40" y="3764446"/>
            <a:ext cx="660391" cy="82512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332" y="3582576"/>
            <a:ext cx="1008726" cy="105776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095406" y="4461759"/>
            <a:ext cx="640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 smtClean="0"/>
              <a:t>● ● ●</a:t>
            </a:r>
            <a:endParaRPr lang="en-GB" sz="600" dirty="0"/>
          </a:p>
          <a:p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1908656" y="3567003"/>
            <a:ext cx="1069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/>
              <a:t>KeyGen</a:t>
            </a:r>
            <a:endParaRPr lang="en-GB" sz="140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053216" y="4185978"/>
            <a:ext cx="540644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867" y="3522877"/>
            <a:ext cx="1008726" cy="1057762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5341508" y="3579007"/>
            <a:ext cx="1069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/>
              <a:t>KeyGen</a:t>
            </a:r>
            <a:endParaRPr lang="en-GB" sz="14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486068" y="4197982"/>
            <a:ext cx="540644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575143" y="4272434"/>
            <a:ext cx="640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 smtClean="0"/>
              <a:t>● ● ●</a:t>
            </a:r>
            <a:endParaRPr lang="en-GB" sz="600" dirty="0"/>
          </a:p>
          <a:p>
            <a:endParaRPr lang="en-GB" dirty="0"/>
          </a:p>
        </p:txBody>
      </p:sp>
      <p:sp>
        <p:nvSpPr>
          <p:cNvPr id="48" name="Rectangle 47"/>
          <p:cNvSpPr/>
          <p:nvPr/>
        </p:nvSpPr>
        <p:spPr>
          <a:xfrm>
            <a:off x="4689639" y="3573910"/>
            <a:ext cx="2097133" cy="1066428"/>
          </a:xfrm>
          <a:prstGeom prst="rect">
            <a:avLst/>
          </a:prstGeom>
          <a:noFill/>
          <a:ln>
            <a:solidFill>
              <a:schemeClr val="accent6">
                <a:lumMod val="90000"/>
                <a:lumOff val="10000"/>
              </a:schemeClr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038" y="3707687"/>
            <a:ext cx="698672" cy="872952"/>
          </a:xfrm>
          <a:prstGeom prst="rect">
            <a:avLst/>
          </a:prstGeom>
        </p:spPr>
      </p:pic>
      <p:cxnSp>
        <p:nvCxnSpPr>
          <p:cNvPr id="50" name="Straight Arrow Connector 49"/>
          <p:cNvCxnSpPr/>
          <p:nvPr/>
        </p:nvCxnSpPr>
        <p:spPr>
          <a:xfrm>
            <a:off x="5064125" y="4504828"/>
            <a:ext cx="249" cy="3643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4680964" y="4782471"/>
                <a:ext cx="764761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𝑚𝑠𝑘</m:t>
                      </m:r>
                    </m:oMath>
                  </m:oMathPara>
                </a14:m>
                <a:endParaRPr lang="en-US" sz="1600" i="1" dirty="0">
                  <a:latin typeface="Calibri" charset="0"/>
                </a:endParaRPr>
              </a:p>
              <a:p>
                <a:endParaRPr lang="en-GB" dirty="0"/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964" y="4782471"/>
                <a:ext cx="764761" cy="61555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/>
          <p:nvPr/>
        </p:nvCxnSpPr>
        <p:spPr>
          <a:xfrm flipV="1">
            <a:off x="3458058" y="4185978"/>
            <a:ext cx="111394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2038873" y="3997229"/>
            <a:ext cx="540644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5467883" y="3997229"/>
            <a:ext cx="540644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25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Accountable Ring Signatures [Xu Yung]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134785"/>
            <a:ext cx="8489950" cy="3457575"/>
          </a:xfrm>
        </p:spPr>
        <p:txBody>
          <a:bodyPr/>
          <a:lstStyle/>
          <a:p>
            <a:r>
              <a:rPr lang="en-GB" dirty="0" smtClean="0"/>
              <a:t>Ring Signatures</a:t>
            </a:r>
          </a:p>
          <a:p>
            <a:pPr lvl="1"/>
            <a:r>
              <a:rPr lang="en-GB" dirty="0" smtClean="0"/>
              <a:t>Users include themselves in a “Ring”</a:t>
            </a:r>
          </a:p>
          <a:p>
            <a:endParaRPr lang="en-GB" dirty="0" smtClean="0"/>
          </a:p>
          <a:p>
            <a:r>
              <a:rPr lang="en-GB" dirty="0" smtClean="0"/>
              <a:t>Offer Accountability Mechanism</a:t>
            </a:r>
          </a:p>
          <a:p>
            <a:pPr lvl="1"/>
            <a:r>
              <a:rPr lang="en-GB" dirty="0" smtClean="0"/>
              <a:t>Signers decide preferred Opener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No trusted Setup required</a:t>
            </a: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6308351" y="3056612"/>
            <a:ext cx="2511799" cy="2069371"/>
          </a:xfrm>
          <a:prstGeom prst="roundRect">
            <a:avLst/>
          </a:prstGeom>
          <a:noFill/>
          <a:ln w="3810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02167" y="3600215"/>
            <a:ext cx="319740" cy="33534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55579" y="4357218"/>
            <a:ext cx="319740" cy="33534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63726" y="3264869"/>
            <a:ext cx="319740" cy="33534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22095" y="4189546"/>
            <a:ext cx="319740" cy="33534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63720" y="3382810"/>
            <a:ext cx="319740" cy="33534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9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99809" y="3755951"/>
            <a:ext cx="319740" cy="33534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0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49585" y="4357219"/>
            <a:ext cx="319740" cy="33534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677" y="5418314"/>
            <a:ext cx="1181749" cy="123919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762" y="5377601"/>
            <a:ext cx="1218676" cy="127791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040" y="5434234"/>
            <a:ext cx="1126187" cy="118093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80" y="5418800"/>
            <a:ext cx="1155625" cy="121180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918" y="5445223"/>
            <a:ext cx="1130427" cy="1185378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 flipH="1">
            <a:off x="6408311" y="4776510"/>
            <a:ext cx="770967" cy="8910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66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0.02547 L -0.0007 0.0257 C -0.00104 0.02963 -0.00087 0.03426 -0.00191 0.0382 C -0.00226 0.04028 -0.00417 0.04097 -0.00504 0.04259 C -0.00573 0.04375 -0.00556 0.0456 -0.00608 0.04676 C -0.00747 0.04977 -0.01042 0.05556 -0.01042 0.05579 C -0.01077 0.05695 -0.01094 0.05834 -0.01146 0.05972 C -0.01216 0.06134 -0.0132 0.0625 -0.01372 0.06412 C -0.01424 0.06644 -0.01406 0.06898 -0.01476 0.0713 C -0.0158 0.07431 -0.01684 0.07801 -0.0191 0.07986 C -0.02014 0.08079 -0.02101 0.08195 -0.02222 0.08264 C -0.0257 0.08472 -0.02952 0.08588 -0.03299 0.08704 C -0.04792 0.08634 -0.06163 0.08773 -0.07604 0.08426 C -0.07743 0.0838 -0.07882 0.0831 -0.08021 0.08264 C -0.08455 0.08172 -0.09323 0.07986 -0.09323 0.08009 C -0.09531 0.07801 -0.09775 0.07662 -0.09966 0.07408 C -0.10382 0.06852 -0.10156 0.07084 -0.10608 0.0669 C -0.11129 0.05672 -0.10851 0.06088 -0.11354 0.05394 C -0.11389 0.05255 -0.11424 0.05116 -0.11476 0.04977 C -0.11545 0.04769 -0.11927 0.04097 -0.12014 0.03959 C -0.12049 0.03773 -0.12049 0.03588 -0.12118 0.03403 C -0.1217 0.03241 -0.12327 0.03148 -0.12327 0.02963 C -0.12361 0.02153 -0.12275 0.01343 -0.12222 0.00533 C -0.12205 0.00371 -0.12136 0.00255 -0.12118 0.00093 C -0.12066 -0.00139 -0.12049 -0.00393 -0.12014 -0.00625 C -0.11979 -0.00764 -0.11927 -0.00903 -0.11893 -0.01041 C -0.11858 -0.0125 -0.11823 -0.01435 -0.11788 -0.0162 C -0.11754 -0.06551 -0.11788 -0.11481 -0.11684 -0.16389 C -0.11667 -0.16875 -0.11563 -0.17361 -0.11476 -0.17824 C -0.11302 -0.18703 -0.11406 -0.18217 -0.11146 -0.19259 C -0.11111 -0.19398 -0.11111 -0.19583 -0.11042 -0.19699 C -0.10781 -0.20023 -0.10417 -0.20578 -0.1007 -0.20694 C -0.09132 -0.21018 -0.09879 -0.2081 -0.08143 -0.20995 C -0.07743 -0.21018 -0.07344 -0.21088 -0.06962 -0.21134 C -0.00521 -0.24004 0.07048 -0.24213 0.1335 -0.20833 C 0.13576 -0.20555 0.1375 -0.20208 0.1401 -0.19977 C 0.14114 -0.19884 0.14219 -0.19791 0.14323 -0.19699 C 0.14462 -0.19583 0.14618 -0.19537 0.14757 -0.19398 C 0.14878 -0.19282 0.14982 -0.19143 0.15069 -0.18981 C 0.15469 -0.18356 0.15156 -0.18773 0.15399 -0.18125 C 0.15451 -0.17963 0.15538 -0.17824 0.15607 -0.17685 C 0.15642 -0.17453 0.15677 -0.17199 0.15729 -0.16967 C 0.15781 -0.1669 0.15937 -0.16111 0.15937 -0.16088 C 0.15972 -0.15717 0.15989 -0.15347 0.16041 -0.14953 C 0.16094 -0.14676 0.16267 -0.14097 0.16267 -0.14074 C 0.16215 -0.11759 0.1618 -0.09421 0.16146 -0.07083 C 0.16111 -0.04491 0.16146 -0.01898 0.16041 0.00672 C 0.16024 0.00972 0.15937 0.0125 0.15833 0.01528 C 0.15677 0.01922 0.15503 0.02269 0.15399 0.02685 C 0.15364 0.02824 0.15347 0.02963 0.15295 0.03102 C 0.15191 0.03357 0.15069 0.03588 0.14965 0.0382 C 0.15 0.04306 0.15017 0.04792 0.15069 0.05255 C 0.15121 0.05556 0.15225 0.05834 0.15295 0.06111 L 0.15399 0.06551 C 0.15364 0.0669 0.15364 0.06852 0.15295 0.06991 C 0.14705 0.07986 0.14826 0.07662 0.14219 0.08125 C 0.13819 0.08426 0.13941 0.08472 0.13472 0.08704 C 0.13333 0.08773 0.13177 0.08773 0.13038 0.08843 C 0.12847 0.08935 0.12673 0.09051 0.125 0.09144 C 0.12274 0.09236 0.11701 0.09514 0.11423 0.0956 C 0.11094 0.0963 0.10781 0.09653 0.10451 0.09699 C 0.10208 0.09746 0.09948 0.09792 0.09705 0.09861 L 0.02066 0.09699 C 0.01962 0.09699 0.01857 0.09584 0.01753 0.0956 C 0.01458 0.09491 0.0118 0.09468 0.00885 0.09422 C 0.00642 0.09375 0.00382 0.09329 0.00139 0.09283 C -0.00035 0.09236 -0.00226 0.09167 -0.004 0.09144 C -0.00764 0.09074 -0.01111 0.09028 -0.01476 0.08982 C -0.0165 0.0831 -0.01719 0.08218 -0.01476 0.07269 C -0.01389 0.06945 -0.01181 0.0669 -0.01042 0.06412 C -0.01042 0.06435 -0.00608 0.05556 -0.00608 0.05579 L -0.00295 0.05116 C -0.00261 0.04977 -0.00243 0.04815 -0.00191 0.04676 C -0.00122 0.04537 -0.00018 0.04422 0.00034 0.04259 C 0.00121 0.03982 0.00173 0.03681 0.00243 0.03403 L 0.00347 0.02963 L 0.00243 0.01389 L -0.0007 0.02547 Z " pathEditMode="relative" rAng="0" ptsTypes="AAAAAAAAAAAAAAAAAAAAAAAAAAAAAAAAAAAAAAAAAAAAAAAAAAAAAAAAAAAAAAAAAAAAAAAAAAAAAA">
                                      <p:cBhvr>
                                        <p:cTn id="22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1" y="-928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54050" y="908050"/>
            <a:ext cx="8489950" cy="1296988"/>
          </a:xfrm>
        </p:spPr>
        <p:txBody>
          <a:bodyPr/>
          <a:lstStyle/>
          <a:p>
            <a:r>
              <a:rPr lang="en-GB" dirty="0" smtClean="0"/>
              <a:t>Accountable </a:t>
            </a:r>
            <a:r>
              <a:rPr lang="en-GB" dirty="0"/>
              <a:t>R</a:t>
            </a:r>
            <a:r>
              <a:rPr lang="en-GB" dirty="0" smtClean="0"/>
              <a:t>ing Signatures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366" y="5067999"/>
            <a:ext cx="1155625" cy="1211801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5544" y="2280680"/>
            <a:ext cx="319740" cy="33534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654050" y="1700808"/>
            <a:ext cx="3312367" cy="1480909"/>
          </a:xfrm>
          <a:prstGeom prst="rect">
            <a:avLst/>
          </a:prstGeom>
          <a:noFill/>
          <a:ln>
            <a:solidFill>
              <a:schemeClr val="accent6">
                <a:lumMod val="90000"/>
                <a:lumOff val="10000"/>
              </a:schemeClr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666818" y="2380610"/>
            <a:ext cx="1069114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699988" y="2574195"/>
            <a:ext cx="1069114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14539" y="2673886"/>
            <a:ext cx="6400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● ● ●</a:t>
            </a:r>
            <a:endParaRPr lang="en-GB" sz="800" dirty="0"/>
          </a:p>
          <a:p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648832" y="1772345"/>
            <a:ext cx="123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Join/Issue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788" y="1778596"/>
            <a:ext cx="1072088" cy="1339514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3829911" y="2018376"/>
            <a:ext cx="1069114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22945" y="2970161"/>
            <a:ext cx="1069114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60510" y="1858839"/>
            <a:ext cx="319740" cy="33534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687726"/>
              </p:ext>
            </p:extLst>
          </p:nvPr>
        </p:nvGraphicFramePr>
        <p:xfrm>
          <a:off x="5220072" y="1742869"/>
          <a:ext cx="3340188" cy="567286"/>
        </p:xfrm>
        <a:graphic>
          <a:graphicData uri="http://schemas.openxmlformats.org/drawingml/2006/table">
            <a:tbl>
              <a:tblPr/>
              <a:tblGrid>
                <a:gridCol w="556698"/>
                <a:gridCol w="556698"/>
                <a:gridCol w="556698"/>
                <a:gridCol w="556698"/>
                <a:gridCol w="556698"/>
                <a:gridCol w="556698"/>
              </a:tblGrid>
              <a:tr h="56728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prstDash val="solid"/>
                    </a:lnL>
                    <a:lnR w="12700" cap="flat" cmpd="sng" algn="ctr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prstDash val="solid"/>
                    </a:lnR>
                    <a:lnT w="12700" cap="flat" cmpd="sng" algn="ctr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1" name="Straight Arrow Connector 30"/>
          <p:cNvCxnSpPr/>
          <p:nvPr/>
        </p:nvCxnSpPr>
        <p:spPr>
          <a:xfrm flipH="1" flipV="1">
            <a:off x="2971520" y="4570577"/>
            <a:ext cx="895982" cy="3534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5267347" y="2574195"/>
            <a:ext cx="867378" cy="684200"/>
          </a:xfrm>
          <a:prstGeom prst="roundRect">
            <a:avLst/>
          </a:prstGeom>
          <a:noFill/>
          <a:ln w="3810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9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8052" y="2666207"/>
            <a:ext cx="110413" cy="11580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0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83108" y="2970161"/>
            <a:ext cx="110413" cy="11580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2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79277" y="2724108"/>
            <a:ext cx="110413" cy="11580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34421" y="2753058"/>
            <a:ext cx="110413" cy="11580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24008" y="3047723"/>
            <a:ext cx="110413" cy="11580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cxnSp>
        <p:nvCxnSpPr>
          <p:cNvPr id="56" name="Straight Connector 55"/>
          <p:cNvCxnSpPr/>
          <p:nvPr/>
        </p:nvCxnSpPr>
        <p:spPr>
          <a:xfrm>
            <a:off x="6300192" y="2414683"/>
            <a:ext cx="0" cy="1003224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6479456" y="2574195"/>
            <a:ext cx="867378" cy="684200"/>
          </a:xfrm>
          <a:prstGeom prst="roundRect">
            <a:avLst/>
          </a:prstGeom>
          <a:noFill/>
          <a:ln w="3810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46022" y="2856783"/>
            <a:ext cx="110413" cy="11580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9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80160" y="3047723"/>
            <a:ext cx="110413" cy="11580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60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98859" y="2989822"/>
            <a:ext cx="110413" cy="11580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61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91386" y="2724108"/>
            <a:ext cx="110413" cy="11580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62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00658" y="2831313"/>
            <a:ext cx="110413" cy="11580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63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46530" y="2753058"/>
            <a:ext cx="110413" cy="11580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6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6117" y="3047723"/>
            <a:ext cx="110413" cy="11580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6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4637" y="2943712"/>
            <a:ext cx="110413" cy="11580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6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29880" y="4861594"/>
            <a:ext cx="559093" cy="586381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7660788" y="2831412"/>
            <a:ext cx="640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 smtClean="0"/>
              <a:t>● ● ●</a:t>
            </a:r>
            <a:endParaRPr lang="en-GB" sz="600" dirty="0"/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5489689" y="3414408"/>
                <a:ext cx="3760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latin typeface="Calibri" charset="0"/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689" y="3414408"/>
                <a:ext cx="376089" cy="338554"/>
              </a:xfrm>
              <a:prstGeom prst="rect">
                <a:avLst/>
              </a:prstGeom>
              <a:blipFill rotWithShape="0">
                <a:blip r:embed="rId5"/>
                <a:stretch>
                  <a:fillRect l="-49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6821112" y="3404119"/>
                <a:ext cx="34042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latin typeface="Calibri" charset="0"/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1112" y="3404119"/>
                <a:ext cx="340421" cy="338554"/>
              </a:xfrm>
              <a:prstGeom prst="rect">
                <a:avLst/>
              </a:prstGeom>
              <a:blipFill rotWithShape="0">
                <a:blip r:embed="rId6"/>
                <a:stretch>
                  <a:fillRect l="-10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ounded Rectangle 81"/>
          <p:cNvSpPr/>
          <p:nvPr/>
        </p:nvSpPr>
        <p:spPr>
          <a:xfrm>
            <a:off x="1774235" y="3924793"/>
            <a:ext cx="867378" cy="684200"/>
          </a:xfrm>
          <a:prstGeom prst="roundRect">
            <a:avLst/>
          </a:prstGeom>
          <a:noFill/>
          <a:ln w="3810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3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40801" y="4207381"/>
            <a:ext cx="110413" cy="11580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74939" y="4398321"/>
            <a:ext cx="110413" cy="11580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93638" y="4340420"/>
            <a:ext cx="110413" cy="11580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86165" y="4074706"/>
            <a:ext cx="110413" cy="11580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95437" y="4181911"/>
            <a:ext cx="110413" cy="11580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41309" y="4103656"/>
            <a:ext cx="110413" cy="11580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9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30896" y="4398321"/>
            <a:ext cx="110413" cy="11580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0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9416" y="4294310"/>
            <a:ext cx="110413" cy="11580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2115891" y="4754717"/>
                <a:ext cx="34042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latin typeface="Calibri" charset="0"/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5891" y="4754717"/>
                <a:ext cx="340421" cy="338554"/>
              </a:xfrm>
              <a:prstGeom prst="rect">
                <a:avLst/>
              </a:prstGeom>
              <a:blipFill rotWithShape="0">
                <a:blip r:embed="rId7"/>
                <a:stretch>
                  <a:fillRect l="-89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/>
          <p:cNvCxnSpPr/>
          <p:nvPr/>
        </p:nvCxnSpPr>
        <p:spPr>
          <a:xfrm flipH="1">
            <a:off x="2926963" y="5320482"/>
            <a:ext cx="895982" cy="3534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4851371" y="5154784"/>
            <a:ext cx="1069114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6023425" y="4923994"/>
                <a:ext cx="146590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charset="0"/>
                        </a:rPr>
                        <m:t>𝑚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l-GR" sz="2800" i="1" dirty="0">
                          <a:latin typeface="Cambria Math" charset="0"/>
                        </a:rPr>
                        <m:t>𝜎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sz="2800" i="1" dirty="0">
                  <a:latin typeface="Calibri" charset="0"/>
                </a:endParaRPr>
              </a:p>
              <a:p>
                <a:pPr algn="ctr"/>
                <a:endParaRPr lang="en-US" sz="2800" i="1" dirty="0">
                  <a:latin typeface="Calibri" charset="0"/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425" y="4923994"/>
                <a:ext cx="1465903" cy="95410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/>
          <p:cNvSpPr txBox="1"/>
          <p:nvPr/>
        </p:nvSpPr>
        <p:spPr>
          <a:xfrm>
            <a:off x="4120462" y="1637544"/>
            <a:ext cx="649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 smtClean="0">
                <a:latin typeface="Calibri" charset="0"/>
              </a:rPr>
              <a:t>Reg</a:t>
            </a:r>
            <a:endParaRPr lang="en-US" sz="1600" i="1" dirty="0">
              <a:latin typeface="Calibri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070032" y="2576130"/>
            <a:ext cx="649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 smtClean="0">
                <a:latin typeface="Calibri" charset="0"/>
              </a:rPr>
              <a:t>InfoG</a:t>
            </a:r>
            <a:endParaRPr lang="en-US" sz="1600" i="1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65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91" grpId="0"/>
      <p:bldP spid="9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Relaxed Model – Backward compatibility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2420888"/>
            <a:ext cx="8489950" cy="3457575"/>
          </a:xfrm>
        </p:spPr>
        <p:txBody>
          <a:bodyPr/>
          <a:lstStyle/>
          <a:p>
            <a:r>
              <a:rPr lang="en-GB" dirty="0" smtClean="0"/>
              <a:t>Covers weaker models (Static and Partially dynamic)</a:t>
            </a:r>
          </a:p>
          <a:p>
            <a:endParaRPr lang="en-GB" dirty="0"/>
          </a:p>
          <a:p>
            <a:r>
              <a:rPr lang="en-GB" dirty="0" smtClean="0"/>
              <a:t>Satisfied by Accumulator based constructions</a:t>
            </a:r>
          </a:p>
          <a:p>
            <a:endParaRPr lang="en-GB" dirty="0"/>
          </a:p>
          <a:p>
            <a:r>
              <a:rPr lang="en-GB" dirty="0" smtClean="0"/>
              <a:t>Subtle issues in Revocation list based constructions</a:t>
            </a:r>
          </a:p>
          <a:p>
            <a:pPr lvl="1"/>
            <a:r>
              <a:rPr lang="en-GB" dirty="0" smtClean="0"/>
              <a:t>Might not be a problem for practical applications</a:t>
            </a:r>
          </a:p>
          <a:p>
            <a:pPr lvl="1"/>
            <a:r>
              <a:rPr lang="en-GB" dirty="0" smtClean="0"/>
              <a:t>Can satisfy the model providing small modifications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442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Minor issue in Traceability</a:t>
            </a: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1187624" y="3323490"/>
            <a:ext cx="1490717" cy="1053357"/>
          </a:xfrm>
          <a:prstGeom prst="roundRect">
            <a:avLst/>
          </a:prstGeom>
          <a:noFill/>
          <a:ln w="3810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303650" y="3789040"/>
            <a:ext cx="640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 smtClean="0"/>
              <a:t>● ● ●</a:t>
            </a:r>
            <a:endParaRPr lang="en-GB" sz="600" dirty="0"/>
          </a:p>
          <a:p>
            <a:endParaRPr lang="en-GB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3203848" y="3095019"/>
            <a:ext cx="0" cy="1631409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724128" y="3095018"/>
            <a:ext cx="0" cy="1631409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07607" y="2773709"/>
            <a:ext cx="263260" cy="27611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758" y="3573016"/>
            <a:ext cx="170978" cy="18562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87" y="3557042"/>
            <a:ext cx="170978" cy="18562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770" y="3882118"/>
            <a:ext cx="170978" cy="18562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958" y="4030216"/>
            <a:ext cx="170978" cy="185625"/>
          </a:xfrm>
          <a:prstGeom prst="rect">
            <a:avLst/>
          </a:prstGeom>
        </p:spPr>
      </p:pic>
      <p:sp>
        <p:nvSpPr>
          <p:cNvPr id="30" name="Rounded Rectangle 29"/>
          <p:cNvSpPr/>
          <p:nvPr/>
        </p:nvSpPr>
        <p:spPr>
          <a:xfrm>
            <a:off x="3707903" y="3323489"/>
            <a:ext cx="1490717" cy="1053357"/>
          </a:xfrm>
          <a:prstGeom prst="roundRect">
            <a:avLst/>
          </a:prstGeom>
          <a:noFill/>
          <a:ln w="3810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037" y="3573015"/>
            <a:ext cx="170978" cy="18562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066" y="3557041"/>
            <a:ext cx="170978" cy="18562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049" y="3882117"/>
            <a:ext cx="170978" cy="18562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237" y="4030215"/>
            <a:ext cx="170978" cy="185625"/>
          </a:xfrm>
          <a:prstGeom prst="rect">
            <a:avLst/>
          </a:prstGeom>
        </p:spPr>
      </p:pic>
      <p:sp>
        <p:nvSpPr>
          <p:cNvPr id="35" name="Rounded Rectangle 34"/>
          <p:cNvSpPr/>
          <p:nvPr/>
        </p:nvSpPr>
        <p:spPr>
          <a:xfrm>
            <a:off x="6249637" y="3323489"/>
            <a:ext cx="1490717" cy="1053357"/>
          </a:xfrm>
          <a:prstGeom prst="roundRect">
            <a:avLst/>
          </a:prstGeom>
          <a:noFill/>
          <a:ln w="3810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771" y="3573015"/>
            <a:ext cx="170978" cy="18562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800" y="3557041"/>
            <a:ext cx="170978" cy="18562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783" y="3882117"/>
            <a:ext cx="170978" cy="18562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971" y="4030215"/>
            <a:ext cx="170978" cy="185625"/>
          </a:xfrm>
          <a:prstGeom prst="rect">
            <a:avLst/>
          </a:prstGeom>
        </p:spPr>
      </p:pic>
      <p:pic>
        <p:nvPicPr>
          <p:cNvPr id="40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04874" y="3613747"/>
            <a:ext cx="225417" cy="23642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cxnSp>
        <p:nvCxnSpPr>
          <p:cNvPr id="42" name="Straight Arrow Connector 41"/>
          <p:cNvCxnSpPr/>
          <p:nvPr/>
        </p:nvCxnSpPr>
        <p:spPr>
          <a:xfrm>
            <a:off x="4439237" y="3142632"/>
            <a:ext cx="0" cy="60003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7" idx="2"/>
          </p:cNvCxnSpPr>
          <p:nvPr/>
        </p:nvCxnSpPr>
        <p:spPr>
          <a:xfrm flipV="1">
            <a:off x="7066460" y="2859509"/>
            <a:ext cx="211752" cy="6850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5774659" y="2490177"/>
                <a:ext cx="30071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      ,  ,  ,  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659" y="2490177"/>
                <a:ext cx="300710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8" name="Picture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355" y="2519395"/>
            <a:ext cx="243037" cy="263856"/>
          </a:xfrm>
          <a:prstGeom prst="rect">
            <a:avLst/>
          </a:prstGeom>
        </p:spPr>
      </p:pic>
      <p:pic>
        <p:nvPicPr>
          <p:cNvPr id="49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72218" y="5654922"/>
            <a:ext cx="263260" cy="27611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cxnSp>
        <p:nvCxnSpPr>
          <p:cNvPr id="51" name="Straight Arrow Connector 50"/>
          <p:cNvCxnSpPr/>
          <p:nvPr/>
        </p:nvCxnSpPr>
        <p:spPr>
          <a:xfrm>
            <a:off x="3563888" y="5877272"/>
            <a:ext cx="15414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767846" y="4401417"/>
                <a:ext cx="3760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sz="1600" i="1" dirty="0">
                  <a:latin typeface="Calibri" charset="0"/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846" y="4401417"/>
                <a:ext cx="376089" cy="33855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06479" y="5470256"/>
                <a:ext cx="8596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charset="0"/>
                        </a:rPr>
                        <m:t>𝑚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l-GR" i="1" dirty="0">
                          <a:latin typeface="Cambria Math" charset="0"/>
                        </a:rPr>
                        <m:t>𝜎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i="1" dirty="0">
                  <a:latin typeface="Calibri" charset="0"/>
                </a:endParaRPr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479" y="5470256"/>
                <a:ext cx="859659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7" name="Picture 5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45424" y="5454465"/>
            <a:ext cx="309245" cy="30353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446" y="5304598"/>
            <a:ext cx="656096" cy="7123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4094780" y="4399929"/>
                <a:ext cx="8598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GB" sz="1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600" i="1" dirty="0">
                  <a:latin typeface="Calibri" charset="0"/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780" y="4399929"/>
                <a:ext cx="859891" cy="33855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6636514" y="4407824"/>
                <a:ext cx="8598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GB" sz="1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US" sz="1600" i="1" dirty="0">
                  <a:latin typeface="Calibri" charset="0"/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514" y="4407824"/>
                <a:ext cx="859891" cy="33855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910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Recovering Revocation list Constructions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2205039"/>
            <a:ext cx="8489950" cy="3960812"/>
          </a:xfrm>
        </p:spPr>
        <p:txBody>
          <a:bodyPr/>
          <a:lstStyle/>
          <a:p>
            <a:r>
              <a:rPr lang="en-GB" dirty="0" smtClean="0"/>
              <a:t>Relax further the model to accommodate past signatures</a:t>
            </a:r>
          </a:p>
          <a:p>
            <a:r>
              <a:rPr lang="en-GB" dirty="0"/>
              <a:t>Trivial fixes: </a:t>
            </a:r>
          </a:p>
          <a:p>
            <a:pPr lvl="1"/>
            <a:r>
              <a:rPr lang="en-GB" dirty="0" smtClean="0"/>
              <a:t>Initialise users as revoked</a:t>
            </a:r>
          </a:p>
          <a:p>
            <a:pPr lvl="1"/>
            <a:r>
              <a:rPr lang="en-GB" dirty="0" smtClean="0"/>
              <a:t>Might be expensive</a:t>
            </a:r>
          </a:p>
          <a:p>
            <a:pPr lvl="1"/>
            <a:r>
              <a:rPr lang="en-GB" dirty="0" smtClean="0"/>
              <a:t>Need to know in advance maximum number of users</a:t>
            </a:r>
            <a:endParaRPr lang="en-GB" dirty="0"/>
          </a:p>
          <a:p>
            <a:r>
              <a:rPr lang="en-GB" dirty="0" smtClean="0"/>
              <a:t>Ad-hoc modifications: </a:t>
            </a:r>
          </a:p>
          <a:p>
            <a:pPr lvl="1"/>
            <a:r>
              <a:rPr lang="en-GB" dirty="0" smtClean="0"/>
              <a:t>Inexpensive for state of the art constructions [LPY12], [NFHF09]</a:t>
            </a:r>
          </a:p>
        </p:txBody>
      </p:sp>
    </p:spTree>
    <p:extLst>
      <p:ext uri="{BB962C8B-B14F-4D97-AF65-F5344CB8AC3E}">
        <p14:creationId xmlns:p14="http://schemas.microsoft.com/office/powerpoint/2010/main" val="171017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67544" y="2708920"/>
            <a:ext cx="8489950" cy="1296988"/>
          </a:xfrm>
        </p:spPr>
        <p:txBody>
          <a:bodyPr/>
          <a:lstStyle/>
          <a:p>
            <a:pPr algn="ctr"/>
            <a:r>
              <a:rPr lang="en-GB" sz="6000" dirty="0" smtClean="0"/>
              <a:t>Thanks!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372517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895" y="2492896"/>
            <a:ext cx="8489950" cy="3457575"/>
          </a:xfrm>
        </p:spPr>
        <p:txBody>
          <a:bodyPr/>
          <a:lstStyle/>
          <a:p>
            <a:r>
              <a:rPr lang="en-GB" dirty="0" smtClean="0"/>
              <a:t>Overview of Group </a:t>
            </a:r>
            <a:r>
              <a:rPr lang="en-GB" dirty="0"/>
              <a:t>S</a:t>
            </a:r>
            <a:r>
              <a:rPr lang="en-GB" dirty="0" smtClean="0"/>
              <a:t>ignatures</a:t>
            </a:r>
          </a:p>
          <a:p>
            <a:endParaRPr lang="en-GB" dirty="0"/>
          </a:p>
          <a:p>
            <a:r>
              <a:rPr lang="en-GB" dirty="0" smtClean="0"/>
              <a:t>A new model for Fully </a:t>
            </a:r>
            <a:r>
              <a:rPr lang="en-GB" dirty="0"/>
              <a:t>D</a:t>
            </a:r>
            <a:r>
              <a:rPr lang="en-GB" dirty="0" smtClean="0"/>
              <a:t>ynamic </a:t>
            </a:r>
            <a:r>
              <a:rPr lang="en-GB" dirty="0"/>
              <a:t>G</a:t>
            </a:r>
            <a:r>
              <a:rPr lang="en-GB" dirty="0" smtClean="0"/>
              <a:t>roup Signatures</a:t>
            </a:r>
          </a:p>
          <a:p>
            <a:endParaRPr lang="en-GB" dirty="0"/>
          </a:p>
          <a:p>
            <a:r>
              <a:rPr lang="en-GB" dirty="0" smtClean="0"/>
              <a:t>A relaxed model and how it relates with previous ones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875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54050" y="908050"/>
            <a:ext cx="8489950" cy="1296988"/>
          </a:xfrm>
        </p:spPr>
        <p:txBody>
          <a:bodyPr/>
          <a:lstStyle/>
          <a:p>
            <a:r>
              <a:rPr lang="en-GB" dirty="0" smtClean="0"/>
              <a:t>Group Signatures</a:t>
            </a:r>
            <a:endParaRPr lang="en-GB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78924" y="5409606"/>
            <a:ext cx="464786" cy="50460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798" y="908050"/>
            <a:ext cx="2209552" cy="276071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439" y="3636007"/>
            <a:ext cx="2488270" cy="2609229"/>
          </a:xfrm>
          <a:prstGeom prst="rect">
            <a:avLst/>
          </a:prstGeom>
        </p:spPr>
      </p:pic>
      <p:pic>
        <p:nvPicPr>
          <p:cNvPr id="2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70383" y="2242502"/>
            <a:ext cx="464786" cy="50460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4050" y="3799543"/>
            <a:ext cx="464786" cy="50460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59757" y="3801901"/>
            <a:ext cx="464786" cy="50460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9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9282" y="2658464"/>
            <a:ext cx="481120" cy="50460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30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9282" y="4940622"/>
            <a:ext cx="464786" cy="50460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31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58567" y="4940622"/>
            <a:ext cx="464786" cy="50460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32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21099" y="2658464"/>
            <a:ext cx="464786" cy="50460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5769420" y="3568710"/>
            <a:ext cx="2342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Group Manager</a:t>
            </a:r>
            <a:endParaRPr lang="en-GB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5835798" y="6177940"/>
            <a:ext cx="2587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Tracing Manager</a:t>
            </a:r>
            <a:endParaRPr lang="en-GB" sz="2400" dirty="0"/>
          </a:p>
        </p:txBody>
      </p:sp>
      <p:sp>
        <p:nvSpPr>
          <p:cNvPr id="53" name="TextBox 52"/>
          <p:cNvSpPr txBox="1"/>
          <p:nvPr/>
        </p:nvSpPr>
        <p:spPr>
          <a:xfrm>
            <a:off x="1348652" y="3751761"/>
            <a:ext cx="2271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Group of Users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22007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54050" y="908050"/>
            <a:ext cx="8489950" cy="1296988"/>
          </a:xfrm>
        </p:spPr>
        <p:txBody>
          <a:bodyPr/>
          <a:lstStyle/>
          <a:p>
            <a:r>
              <a:rPr lang="en-GB" dirty="0" smtClean="0"/>
              <a:t>Group Signatures</a:t>
            </a:r>
            <a:endParaRPr lang="en-GB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109" y="2372218"/>
            <a:ext cx="2156727" cy="2694712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 flipH="1">
            <a:off x="5383691" y="3719574"/>
            <a:ext cx="1504031" cy="22381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8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81966" y="3799543"/>
            <a:ext cx="464786" cy="50460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cxnSp>
        <p:nvCxnSpPr>
          <p:cNvPr id="50" name="Straight Arrow Connector 49"/>
          <p:cNvCxnSpPr/>
          <p:nvPr/>
        </p:nvCxnSpPr>
        <p:spPr>
          <a:xfrm rot="10800000" flipH="1">
            <a:off x="5383691" y="4081922"/>
            <a:ext cx="1504031" cy="22381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82158" y="5407560"/>
            <a:ext cx="464786" cy="50460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2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73617" y="2240456"/>
            <a:ext cx="464786" cy="50460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3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7284" y="3797497"/>
            <a:ext cx="464786" cy="50460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5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8850" y="2656418"/>
            <a:ext cx="464786" cy="50460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33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2516" y="4938576"/>
            <a:ext cx="464786" cy="50460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35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61801" y="4938576"/>
            <a:ext cx="464786" cy="50460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36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24333" y="2656418"/>
            <a:ext cx="464786" cy="50460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9080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-0.12396 0.00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98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54050" y="908050"/>
            <a:ext cx="8489950" cy="1296988"/>
          </a:xfrm>
        </p:spPr>
        <p:txBody>
          <a:bodyPr/>
          <a:lstStyle/>
          <a:p>
            <a:r>
              <a:rPr lang="en-GB" dirty="0" smtClean="0"/>
              <a:t>Group Signatures</a:t>
            </a:r>
            <a:endParaRPr lang="en-GB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78924" y="5409606"/>
            <a:ext cx="464786" cy="50460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70383" y="2242502"/>
            <a:ext cx="464786" cy="50460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4050" y="3799543"/>
            <a:ext cx="464786" cy="50460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59757" y="3801901"/>
            <a:ext cx="464786" cy="50460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9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5616" y="2658464"/>
            <a:ext cx="464786" cy="50460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30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9282" y="4940622"/>
            <a:ext cx="464786" cy="50460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31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58567" y="4940622"/>
            <a:ext cx="464786" cy="50460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32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21099" y="2658464"/>
            <a:ext cx="464786" cy="50460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cxnSp>
        <p:nvCxnSpPr>
          <p:cNvPr id="16" name="Straight Arrow Connector 15"/>
          <p:cNvCxnSpPr/>
          <p:nvPr/>
        </p:nvCxnSpPr>
        <p:spPr>
          <a:xfrm flipV="1">
            <a:off x="4936514" y="3779958"/>
            <a:ext cx="1989408" cy="25230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77435" y="3461885"/>
            <a:ext cx="464786" cy="50460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01395" y="4307013"/>
                <a:ext cx="9262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 charset="0"/>
                        </a:rPr>
                        <m:t>𝑚</m:t>
                      </m:r>
                      <m:r>
                        <a:rPr lang="en-US" sz="2800" i="1" dirty="0">
                          <a:latin typeface="Cambria Math" charset="0"/>
                        </a:rPr>
                        <m:t>, </m:t>
                      </m:r>
                      <m:r>
                        <a:rPr lang="el-GR" sz="2800" i="1" dirty="0">
                          <a:latin typeface="Cambria Math" charset="0"/>
                        </a:rPr>
                        <m:t>𝜎</m:t>
                      </m:r>
                    </m:oMath>
                  </m:oMathPara>
                </a14:m>
                <a:endParaRPr lang="en-US" sz="2800" i="1" dirty="0">
                  <a:latin typeface="Calibri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395" y="4307013"/>
                <a:ext cx="926279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8424" y="4416303"/>
            <a:ext cx="309245" cy="30353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357" y="1730303"/>
            <a:ext cx="2488270" cy="2609229"/>
          </a:xfrm>
          <a:prstGeom prst="rect">
            <a:avLst/>
          </a:prstGeom>
        </p:spPr>
      </p:pic>
      <p:cxnSp>
        <p:nvCxnSpPr>
          <p:cNvPr id="36" name="Straight Arrow Connector 35"/>
          <p:cNvCxnSpPr/>
          <p:nvPr/>
        </p:nvCxnSpPr>
        <p:spPr>
          <a:xfrm flipH="1">
            <a:off x="3062841" y="2306292"/>
            <a:ext cx="4259680" cy="6550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029223" y="1730303"/>
                <a:ext cx="9544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dirty="0" smtClean="0"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800" i="1" dirty="0">
                  <a:latin typeface="Calibri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23" y="1730303"/>
                <a:ext cx="954492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3400" y="1800370"/>
            <a:ext cx="309245" cy="3035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205" y="3104908"/>
            <a:ext cx="1028820" cy="111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11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047 L 0.58976 0.000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Group Signatures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988840"/>
            <a:ext cx="8489950" cy="3960812"/>
          </a:xfrm>
        </p:spPr>
        <p:txBody>
          <a:bodyPr/>
          <a:lstStyle/>
          <a:p>
            <a:r>
              <a:rPr lang="en-GB" dirty="0" smtClean="0"/>
              <a:t>Static Groups</a:t>
            </a:r>
          </a:p>
          <a:p>
            <a:endParaRPr lang="en-GB" dirty="0"/>
          </a:p>
          <a:p>
            <a:r>
              <a:rPr lang="en-GB" dirty="0" smtClean="0"/>
              <a:t>Partially Dynamic Groups </a:t>
            </a:r>
          </a:p>
          <a:p>
            <a:endParaRPr lang="en-GB" dirty="0"/>
          </a:p>
          <a:p>
            <a:r>
              <a:rPr lang="en-GB" dirty="0" smtClean="0"/>
              <a:t>Fully Dynamic Groups </a:t>
            </a:r>
            <a:endParaRPr lang="en-GB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00464" y="4678301"/>
            <a:ext cx="365369" cy="39666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1616" y="1844824"/>
            <a:ext cx="365369" cy="39666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1757" y="4686138"/>
            <a:ext cx="365369" cy="39666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46268" y="3353490"/>
            <a:ext cx="365369" cy="39666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68890" y="2545280"/>
            <a:ext cx="378209" cy="39666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2767" y="3680677"/>
            <a:ext cx="365369" cy="39666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0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82065" y="3983500"/>
            <a:ext cx="365369" cy="39666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1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2332" y="2260786"/>
            <a:ext cx="365369" cy="39666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4" name="Rounded Rectangle 13"/>
          <p:cNvSpPr/>
          <p:nvPr/>
        </p:nvSpPr>
        <p:spPr>
          <a:xfrm>
            <a:off x="5076056" y="1556544"/>
            <a:ext cx="3560677" cy="3888680"/>
          </a:xfrm>
          <a:prstGeom prst="roundRect">
            <a:avLst/>
          </a:prstGeom>
          <a:noFill/>
          <a:ln w="3810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71800" y="5534922"/>
            <a:ext cx="378209" cy="39666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3928" y="5985280"/>
            <a:ext cx="378209" cy="39666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17140" y="6267285"/>
            <a:ext cx="378209" cy="39666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6056" y="6183614"/>
            <a:ext cx="378209" cy="39666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472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7037E-7 L 0.15955 -0.3071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69" y="-1537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72222E-6 3.7037E-7 L 0.44167 -0.3437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83" y="-1719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1.66667E-6 -4.07407E-6 L 0.15382 -0.2541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91" y="-1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4.44444E-6 L 0.06198 -0.42014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0" y="-2101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5E-6 0 L -0.11649 -0.2465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33" y="-12338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2.5E-6 -4.07407E-6 L -0.13386 0.425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92" y="1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Formal Security Models for Group Signatures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2132856"/>
            <a:ext cx="8489950" cy="40324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/>
              <a:t>Static Groups: [BMW]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smtClean="0"/>
              <a:t>Partially Dynamic Groups: [BSZ], [KY]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smtClean="0"/>
              <a:t>Fully Dynamic Groups: </a:t>
            </a:r>
          </a:p>
          <a:p>
            <a:pPr lvl="1"/>
            <a:r>
              <a:rPr lang="en-GB" dirty="0" smtClean="0"/>
              <a:t>Lack </a:t>
            </a:r>
            <a:r>
              <a:rPr lang="en-GB" dirty="0"/>
              <a:t>of </a:t>
            </a:r>
            <a:r>
              <a:rPr lang="en-GB" dirty="0" smtClean="0"/>
              <a:t>rigour / Informally stated</a:t>
            </a:r>
          </a:p>
          <a:p>
            <a:pPr lvl="1"/>
            <a:r>
              <a:rPr lang="en-GB" dirty="0"/>
              <a:t>Design </a:t>
            </a:r>
            <a:r>
              <a:rPr lang="en-GB" dirty="0" smtClean="0"/>
              <a:t>specific definitions</a:t>
            </a:r>
          </a:p>
          <a:p>
            <a:pPr lvl="1"/>
            <a:r>
              <a:rPr lang="en-GB" dirty="0"/>
              <a:t>No unified formal model</a:t>
            </a:r>
          </a:p>
          <a:p>
            <a:pPr lvl="1"/>
            <a:r>
              <a:rPr lang="en-GB" dirty="0" smtClean="0"/>
              <a:t>Assume </a:t>
            </a:r>
            <a:r>
              <a:rPr lang="en-GB" dirty="0"/>
              <a:t>a completely trusted </a:t>
            </a:r>
            <a:r>
              <a:rPr lang="en-GB" dirty="0" smtClean="0"/>
              <a:t>setup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399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Fully Dynamic Group Signatures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988841"/>
            <a:ext cx="8489950" cy="417701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Two main approaches for revocation: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Cryptographic Accumulators</a:t>
            </a:r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</a:endParaRPr>
          </a:p>
          <a:p>
            <a:endParaRPr lang="en-GB" dirty="0" smtClean="0"/>
          </a:p>
          <a:p>
            <a:r>
              <a:rPr lang="en-GB" dirty="0" smtClean="0"/>
              <a:t>Revocation lists</a:t>
            </a:r>
            <a:endParaRPr lang="en-GB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71097" y="2361669"/>
            <a:ext cx="219333" cy="23812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73579" y="3095864"/>
            <a:ext cx="219333" cy="23812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97042" y="2442354"/>
            <a:ext cx="219333" cy="23812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3739" y="2748855"/>
            <a:ext cx="219333" cy="23812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42981" y="3072347"/>
            <a:ext cx="219333" cy="23812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15437" y="2748855"/>
            <a:ext cx="219333" cy="23812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0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84406" y="2945568"/>
            <a:ext cx="219333" cy="23812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1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5175" y="5761559"/>
            <a:ext cx="219333" cy="23812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74912" y="2613755"/>
            <a:ext cx="219333" cy="23812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3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5486" y="2553838"/>
            <a:ext cx="219333" cy="23812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8560744" y="2683249"/>
                <a:ext cx="5959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latin typeface="Cambria Math" panose="02040503050406030204" pitchFamily="18" charset="0"/>
                        </a:rPr>
                        <m:t>𝑎𝑐𝑐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744" y="2683249"/>
                <a:ext cx="595932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1018393" y="3892982"/>
                <a:ext cx="6903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𝑎𝑐𝑐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393" y="3892982"/>
                <a:ext cx="69031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2513812" y="3931794"/>
                <a:ext cx="6849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𝑎𝑐𝑐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812" y="3931794"/>
                <a:ext cx="684996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4120865" y="3962115"/>
                <a:ext cx="6903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𝑎𝑐𝑐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865" y="3962115"/>
                <a:ext cx="690317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7202377" y="3960195"/>
                <a:ext cx="6810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𝑎𝑐𝑐</m:t>
                          </m:r>
                        </m:e>
                        <m:sub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377" y="3960195"/>
                <a:ext cx="681084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/>
          <p:cNvCxnSpPr/>
          <p:nvPr/>
        </p:nvCxnSpPr>
        <p:spPr>
          <a:xfrm>
            <a:off x="2051720" y="3577904"/>
            <a:ext cx="0" cy="1003224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661925" y="3645169"/>
            <a:ext cx="0" cy="1003224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244585" y="3645169"/>
            <a:ext cx="0" cy="1003224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812296" y="3645169"/>
            <a:ext cx="0" cy="1003224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958983" y="4114084"/>
            <a:ext cx="6400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" dirty="0" smtClean="0"/>
              <a:t>● ● ●</a:t>
            </a:r>
            <a:endParaRPr lang="en-GB" sz="400" dirty="0"/>
          </a:p>
          <a:p>
            <a:endParaRPr lang="en-GB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545" y="5764428"/>
            <a:ext cx="225829" cy="24517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183" y="5751476"/>
            <a:ext cx="225829" cy="24517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243" y="5751476"/>
            <a:ext cx="225829" cy="2451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/>
              <p:cNvSpPr/>
              <p:nvPr/>
            </p:nvSpPr>
            <p:spPr>
              <a:xfrm>
                <a:off x="890804" y="5664552"/>
                <a:ext cx="9251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=∅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804" y="5664552"/>
                <a:ext cx="925189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/>
          <p:cNvCxnSpPr/>
          <p:nvPr/>
        </p:nvCxnSpPr>
        <p:spPr>
          <a:xfrm>
            <a:off x="2051720" y="5330829"/>
            <a:ext cx="0" cy="1003224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/>
              <p:cNvSpPr/>
              <p:nvPr/>
            </p:nvSpPr>
            <p:spPr>
              <a:xfrm>
                <a:off x="2101132" y="5695954"/>
                <a:ext cx="13134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132" y="5695954"/>
                <a:ext cx="1313436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/>
          <p:cNvCxnSpPr/>
          <p:nvPr/>
        </p:nvCxnSpPr>
        <p:spPr>
          <a:xfrm>
            <a:off x="3635896" y="5311163"/>
            <a:ext cx="0" cy="1003224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/>
              <p:cNvSpPr/>
              <p:nvPr/>
            </p:nvSpPr>
            <p:spPr>
              <a:xfrm>
                <a:off x="3716463" y="5695954"/>
                <a:ext cx="28544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      ,  ,  ,  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463" y="5695954"/>
                <a:ext cx="2854436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0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24711" y="5755108"/>
            <a:ext cx="219333" cy="23812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7269310" y="5812775"/>
            <a:ext cx="6400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" dirty="0" smtClean="0"/>
              <a:t>● ● ●</a:t>
            </a:r>
            <a:endParaRPr lang="en-GB" sz="400" dirty="0"/>
          </a:p>
          <a:p>
            <a:endParaRPr lang="en-GB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6792228" y="5338750"/>
            <a:ext cx="0" cy="1003224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rapezoid 42"/>
          <p:cNvSpPr/>
          <p:nvPr/>
        </p:nvSpPr>
        <p:spPr>
          <a:xfrm rot="5400000">
            <a:off x="7562431" y="2411108"/>
            <a:ext cx="1040131" cy="913615"/>
          </a:xfrm>
          <a:prstGeom prst="trapezoid">
            <a:avLst>
              <a:gd name="adj" fmla="val 31023"/>
            </a:avLst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57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0 L 0.08889 -0.0081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4" y="-417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7037E-7 L 0.10018 0.0159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787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0.11892 -0.02454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-122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7.40741E-7 L 0.13299 -0.00232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49" y="-11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81481E-6 L 0.14931 0.0171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65" y="85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44444E-6 L 0.10174 0.0173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87" y="856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96296E-6 L 0.10642 0.01365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13" y="671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96296E-6 L 0.12483 0.0053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33" y="255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7037E-7 L 0.11267 0.0085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25" y="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9" grpId="0"/>
      <p:bldP spid="30" grpId="0"/>
      <p:bldP spid="31" grpId="0"/>
      <p:bldP spid="37" grpId="0"/>
      <p:bldP spid="45" grpId="0"/>
      <p:bldP spid="47" grpId="0"/>
      <p:bldP spid="49" grpId="0"/>
      <p:bldP spid="51" grpId="0"/>
      <p:bldP spid="4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PYRROS@C02L31SLF6TT3PP7" val="5556"/>
</p:tagLst>
</file>

<file path=ppt/theme/theme1.xml><?xml version="1.0" encoding="utf-8"?>
<a:theme xmlns:a="http://schemas.openxmlformats.org/drawingml/2006/main" name="Custom Design">
  <a:themeElements>
    <a:clrScheme name="Custom Design 15">
      <a:dk1>
        <a:srgbClr val="000000"/>
      </a:dk1>
      <a:lt1>
        <a:srgbClr val="FFFFFF"/>
      </a:lt1>
      <a:dk2>
        <a:srgbClr val="004359"/>
      </a:dk2>
      <a:lt2>
        <a:srgbClr val="808080"/>
      </a:lt2>
      <a:accent1>
        <a:srgbClr val="7FA1AC"/>
      </a:accent1>
      <a:accent2>
        <a:srgbClr val="004359"/>
      </a:accent2>
      <a:accent3>
        <a:srgbClr val="FFFFFF"/>
      </a:accent3>
      <a:accent4>
        <a:srgbClr val="000000"/>
      </a:accent4>
      <a:accent5>
        <a:srgbClr val="C0CDD2"/>
      </a:accent5>
      <a:accent6>
        <a:srgbClr val="003C50"/>
      </a:accent6>
      <a:hlink>
        <a:srgbClr val="459CBD"/>
      </a:hlink>
      <a:folHlink>
        <a:srgbClr val="B25D86"/>
      </a:folHlink>
    </a:clrScheme>
    <a:fontScheme name="Custom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59CBD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17259</TotalTime>
  <Words>778</Words>
  <Application>Microsoft Office PowerPoint</Application>
  <PresentationFormat>On-screen Show (4:3)</PresentationFormat>
  <Paragraphs>231</Paragraphs>
  <Slides>28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ＭＳ Ｐゴシック</vt:lpstr>
      <vt:lpstr>Arial</vt:lpstr>
      <vt:lpstr>Calibri</vt:lpstr>
      <vt:lpstr>Cambria Math</vt:lpstr>
      <vt:lpstr>Custom Design</vt:lpstr>
      <vt:lpstr> Foundations of Fully Dynamic Group Signatures</vt:lpstr>
      <vt:lpstr>Contribution</vt:lpstr>
      <vt:lpstr>Outline</vt:lpstr>
      <vt:lpstr>Group Signatures</vt:lpstr>
      <vt:lpstr>Group Signatures</vt:lpstr>
      <vt:lpstr>Group Signatures</vt:lpstr>
      <vt:lpstr>Group Signatures</vt:lpstr>
      <vt:lpstr>Formal Security Models for Group Signatures</vt:lpstr>
      <vt:lpstr>Fully Dynamic Group Signatures</vt:lpstr>
      <vt:lpstr>Fully Dynamic Group Signatures</vt:lpstr>
      <vt:lpstr>Our Model - Features</vt:lpstr>
      <vt:lpstr>Our Model – Algorithms and Protocols</vt:lpstr>
      <vt:lpstr>Our Model - Algorithms and Protocols</vt:lpstr>
      <vt:lpstr>Our Model - Algorithms and Protocols</vt:lpstr>
      <vt:lpstr>Our Model – Data Structures </vt:lpstr>
      <vt:lpstr>Our Model - Security Notions</vt:lpstr>
      <vt:lpstr>Security Definitions - Correctness</vt:lpstr>
      <vt:lpstr>Security Definitions - Anonymity</vt:lpstr>
      <vt:lpstr>Security Definitions - Non-Frameability</vt:lpstr>
      <vt:lpstr>Security Definitions - Traceability</vt:lpstr>
      <vt:lpstr>Security Definitions - Tracing Soundness</vt:lpstr>
      <vt:lpstr>A Very Strong Model!</vt:lpstr>
      <vt:lpstr>Accountable Ring Signatures [Xu Yung]</vt:lpstr>
      <vt:lpstr>Accountable Ring Signatures</vt:lpstr>
      <vt:lpstr>Relaxed Model – Backward compatibility</vt:lpstr>
      <vt:lpstr>Minor issue in Traceability</vt:lpstr>
      <vt:lpstr>Recovering Revocation list Constructions</vt:lpstr>
      <vt:lpstr>Thanks!</vt:lpstr>
    </vt:vector>
  </TitlesOfParts>
  <Company>UCL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Simon Brown</dc:creator>
  <cp:lastModifiedBy>Andrea C</cp:lastModifiedBy>
  <cp:revision>344</cp:revision>
  <cp:lastPrinted>2015-09-23T09:12:48Z</cp:lastPrinted>
  <dcterms:created xsi:type="dcterms:W3CDTF">2005-07-13T12:26:50Z</dcterms:created>
  <dcterms:modified xsi:type="dcterms:W3CDTF">2016-06-20T08:02:41Z</dcterms:modified>
</cp:coreProperties>
</file>